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0"/>
  </p:notesMasterIdLst>
  <p:sldIdLst>
    <p:sldId id="256" r:id="rId2"/>
    <p:sldId id="265" r:id="rId3"/>
    <p:sldId id="259" r:id="rId4"/>
    <p:sldId id="270" r:id="rId5"/>
    <p:sldId id="260" r:id="rId6"/>
    <p:sldId id="261" r:id="rId7"/>
    <p:sldId id="263" r:id="rId8"/>
    <p:sldId id="257" r:id="rId9"/>
    <p:sldId id="258" r:id="rId10"/>
    <p:sldId id="286" r:id="rId11"/>
    <p:sldId id="287" r:id="rId12"/>
    <p:sldId id="289" r:id="rId13"/>
    <p:sldId id="290" r:id="rId14"/>
    <p:sldId id="281" r:id="rId15"/>
    <p:sldId id="295" r:id="rId16"/>
    <p:sldId id="294" r:id="rId17"/>
    <p:sldId id="267" r:id="rId18"/>
    <p:sldId id="280" r:id="rId19"/>
    <p:sldId id="297" r:id="rId20"/>
    <p:sldId id="298" r:id="rId21"/>
    <p:sldId id="300" r:id="rId22"/>
    <p:sldId id="299" r:id="rId23"/>
    <p:sldId id="271" r:id="rId24"/>
    <p:sldId id="301" r:id="rId25"/>
    <p:sldId id="307" r:id="rId26"/>
    <p:sldId id="283" r:id="rId27"/>
    <p:sldId id="276" r:id="rId28"/>
    <p:sldId id="275" r:id="rId29"/>
    <p:sldId id="302" r:id="rId30"/>
    <p:sldId id="272" r:id="rId31"/>
    <p:sldId id="273" r:id="rId32"/>
    <p:sldId id="277" r:id="rId33"/>
    <p:sldId id="282" r:id="rId34"/>
    <p:sldId id="303" r:id="rId35"/>
    <p:sldId id="285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269C2-FF57-46ED-A79B-206761121B11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A1BA5-8F8E-4ADA-AC13-D61624E0E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dandelion_noWord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3405" r="2430"/>
          <a:stretch/>
        </p:blipFill>
        <p:spPr>
          <a:xfrm>
            <a:off x="0" y="12700"/>
            <a:ext cx="9245600" cy="68453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0" y="-76200"/>
            <a:ext cx="9244584" cy="676656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alpha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455" y="408889"/>
            <a:ext cx="950745" cy="78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11665" y="626364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Palliative Care Summer Institute</a:t>
            </a:r>
            <a:endParaRPr lang="en-US" sz="20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292215"/>
            <a:ext cx="12065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28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534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667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48400"/>
            <a:ext cx="12065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2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743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522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223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137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242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12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5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6/29/2015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02442"/>
            <a:ext cx="8750300" cy="13100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927202"/>
            <a:ext cx="847725" cy="7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60203" y="6306344"/>
            <a:ext cx="4097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Palliative Care Summer Institute</a:t>
            </a:r>
            <a:endParaRPr lang="en-US" sz="20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Anorexia, Nausea, and Vomiting in Palliative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781800" cy="147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Bree Johnston, MD MPH FACP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Director Palliative Care at PeaceHealth</a:t>
            </a:r>
          </a:p>
        </p:txBody>
      </p:sp>
    </p:spTree>
    <p:extLst>
      <p:ext uri="{BB962C8B-B14F-4D97-AF65-F5344CB8AC3E}">
        <p14:creationId xmlns:p14="http://schemas.microsoft.com/office/powerpoint/2010/main" val="3940333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	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potentially contributing factors</a:t>
            </a:r>
          </a:p>
          <a:p>
            <a:pPr lvl="1"/>
            <a:r>
              <a:rPr lang="en-US" dirty="0" smtClean="0"/>
              <a:t>Treat underlying disease when possible</a:t>
            </a:r>
          </a:p>
          <a:p>
            <a:pPr lvl="1"/>
            <a:r>
              <a:rPr lang="en-US" dirty="0" smtClean="0"/>
              <a:t>Nausea/vomiting</a:t>
            </a:r>
          </a:p>
          <a:p>
            <a:pPr lvl="1"/>
            <a:r>
              <a:rPr lang="en-US" dirty="0" smtClean="0"/>
              <a:t>Dry mouth</a:t>
            </a:r>
          </a:p>
          <a:p>
            <a:pPr lvl="1"/>
            <a:r>
              <a:rPr lang="en-US" dirty="0" smtClean="0"/>
              <a:t>Thrush</a:t>
            </a:r>
          </a:p>
          <a:p>
            <a:pPr lvl="1"/>
            <a:r>
              <a:rPr lang="en-US" dirty="0" smtClean="0"/>
              <a:t>Constipation/diarrhea</a:t>
            </a:r>
          </a:p>
          <a:p>
            <a:pPr lvl="1"/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Altered taste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Multidisciplinary</a:t>
            </a:r>
          </a:p>
          <a:p>
            <a:r>
              <a:rPr lang="en-US" dirty="0" smtClean="0"/>
              <a:t>Frequent small meals and snacks</a:t>
            </a:r>
          </a:p>
          <a:p>
            <a:r>
              <a:rPr lang="en-US" dirty="0" smtClean="0"/>
              <a:t>Focus on calories more than “healthy” foods</a:t>
            </a:r>
          </a:p>
          <a:p>
            <a:pPr lvl="1"/>
            <a:r>
              <a:rPr lang="en-US" dirty="0" smtClean="0"/>
              <a:t>Anything that tastes good</a:t>
            </a:r>
          </a:p>
          <a:p>
            <a:r>
              <a:rPr lang="en-US" dirty="0" smtClean="0"/>
              <a:t>Address patient /family fears, conflicts, concerns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Goals for Anorexia-</a:t>
            </a:r>
            <a:r>
              <a:rPr lang="en-US" dirty="0" err="1" smtClean="0"/>
              <a:t>Cachexia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Prolong survival</a:t>
            </a:r>
          </a:p>
          <a:p>
            <a:r>
              <a:rPr lang="en-US" dirty="0" smtClean="0"/>
              <a:t>Improve quality of life</a:t>
            </a:r>
          </a:p>
          <a:p>
            <a:pPr lvl="1"/>
            <a:r>
              <a:rPr lang="en-US" dirty="0" smtClean="0"/>
              <a:t>Improve performance status</a:t>
            </a:r>
          </a:p>
          <a:p>
            <a:pPr lvl="1"/>
            <a:r>
              <a:rPr lang="en-US" dirty="0" smtClean="0"/>
              <a:t>Reduce fatigue</a:t>
            </a:r>
          </a:p>
          <a:p>
            <a:pPr lvl="1"/>
            <a:r>
              <a:rPr lang="en-US" dirty="0" smtClean="0"/>
              <a:t>Improve pleasure associated with eating</a:t>
            </a:r>
          </a:p>
          <a:p>
            <a:pPr lvl="1"/>
            <a:r>
              <a:rPr lang="en-US" dirty="0" smtClean="0"/>
              <a:t>Increase lean body mass</a:t>
            </a:r>
          </a:p>
          <a:p>
            <a:pPr lvl="1"/>
            <a:r>
              <a:rPr lang="en-US" dirty="0" smtClean="0"/>
              <a:t>Reduce family conflict</a:t>
            </a:r>
          </a:p>
          <a:p>
            <a:r>
              <a:rPr lang="en-US" dirty="0" smtClean="0"/>
              <a:t>Increase treatment options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</a:t>
            </a:r>
            <a:r>
              <a:rPr lang="en-US" dirty="0" err="1" smtClean="0"/>
              <a:t>Supplementaion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Evidence only for pre-</a:t>
            </a:r>
            <a:r>
              <a:rPr lang="en-US" sz="2400" dirty="0" err="1" smtClean="0"/>
              <a:t>cachexia</a:t>
            </a:r>
            <a:endParaRPr lang="en-US" sz="2400" dirty="0" smtClean="0"/>
          </a:p>
          <a:p>
            <a:r>
              <a:rPr lang="en-US" sz="2400" dirty="0" smtClean="0"/>
              <a:t>Grade A evidence for intensive dietary counseling with food plus or minus oral nutritional supplements in preventing therapy-associated weight loss</a:t>
            </a:r>
          </a:p>
          <a:p>
            <a:r>
              <a:rPr lang="en-US" sz="2400" dirty="0" smtClean="0"/>
              <a:t>No evidence for </a:t>
            </a:r>
            <a:r>
              <a:rPr lang="en-US" sz="2400" dirty="0" err="1" smtClean="0"/>
              <a:t>parenteral</a:t>
            </a:r>
            <a:r>
              <a:rPr lang="en-US" sz="2400" dirty="0" smtClean="0"/>
              <a:t> nutrition in advanced cancer 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000" dirty="0" smtClean="0"/>
              <a:t>European Society of </a:t>
            </a:r>
            <a:r>
              <a:rPr lang="en-US" sz="2000" dirty="0" err="1" smtClean="0"/>
              <a:t>Parenteral</a:t>
            </a:r>
            <a:r>
              <a:rPr lang="en-US" sz="2000" dirty="0" smtClean="0"/>
              <a:t> and </a:t>
            </a:r>
            <a:r>
              <a:rPr lang="en-US" sz="2000" dirty="0" err="1" smtClean="0"/>
              <a:t>Enteral</a:t>
            </a:r>
            <a:r>
              <a:rPr lang="en-US" sz="2000" dirty="0" smtClean="0"/>
              <a:t> Nutrition (ESPEN)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Evidence for Pharmacologic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trials are small, low quality</a:t>
            </a:r>
          </a:p>
          <a:p>
            <a:r>
              <a:rPr lang="en-US" dirty="0" smtClean="0"/>
              <a:t>Difficult to generalize</a:t>
            </a:r>
          </a:p>
          <a:p>
            <a:r>
              <a:rPr lang="en-US" dirty="0" smtClean="0"/>
              <a:t>Bottom line:  No great treatments at this time</a:t>
            </a:r>
          </a:p>
          <a:p>
            <a:r>
              <a:rPr lang="en-US" dirty="0" smtClean="0"/>
              <a:t>Lots of ideas and 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96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573" b="47867"/>
          <a:stretch>
            <a:fillRect/>
          </a:stretch>
        </p:blipFill>
        <p:spPr bwMode="auto">
          <a:xfrm>
            <a:off x="614002" y="533400"/>
            <a:ext cx="799694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5029200"/>
            <a:ext cx="2033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Donohoe</a:t>
            </a:r>
            <a:r>
              <a:rPr lang="en-US" dirty="0" smtClean="0"/>
              <a:t> et al 2011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2133"/>
          <a:stretch>
            <a:fillRect/>
          </a:stretch>
        </p:blipFill>
        <p:spPr bwMode="auto">
          <a:xfrm>
            <a:off x="381000" y="914400"/>
            <a:ext cx="84129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Donohoe</a:t>
            </a:r>
            <a:r>
              <a:rPr lang="en-US" dirty="0" smtClean="0"/>
              <a:t> et al 2011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Megestrol</a:t>
            </a:r>
            <a:r>
              <a:rPr lang="en-US" sz="4000" dirty="0" smtClean="0"/>
              <a:t> Acetate (</a:t>
            </a:r>
            <a:r>
              <a:rPr lang="en-US" sz="4000" dirty="0" err="1" smtClean="0"/>
              <a:t>Megace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2700" dirty="0" smtClean="0"/>
              <a:t>The Evidence</a:t>
            </a:r>
            <a:endParaRPr lang="en-US" sz="27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Cochrane </a:t>
            </a:r>
            <a:r>
              <a:rPr lang="en-US" dirty="0"/>
              <a:t>review 2013</a:t>
            </a:r>
          </a:p>
          <a:p>
            <a:pPr lvl="1"/>
            <a:r>
              <a:rPr lang="en-US" dirty="0" err="1" smtClean="0"/>
              <a:t>Megestrol</a:t>
            </a:r>
            <a:r>
              <a:rPr lang="en-US" dirty="0" smtClean="0"/>
              <a:t> acetate is </a:t>
            </a:r>
            <a:r>
              <a:rPr lang="en-US" dirty="0"/>
              <a:t>associated with</a:t>
            </a:r>
          </a:p>
          <a:p>
            <a:pPr lvl="2"/>
            <a:r>
              <a:rPr lang="en-US" dirty="0"/>
              <a:t>Improved appetite</a:t>
            </a:r>
          </a:p>
          <a:p>
            <a:pPr lvl="2"/>
            <a:r>
              <a:rPr lang="en-US" dirty="0"/>
              <a:t>Slight weight gain</a:t>
            </a:r>
          </a:p>
          <a:p>
            <a:pPr lvl="2"/>
            <a:r>
              <a:rPr lang="en-US" dirty="0" smtClean="0"/>
              <a:t>Increased </a:t>
            </a:r>
            <a:r>
              <a:rPr lang="en-US" dirty="0"/>
              <a:t>edema</a:t>
            </a:r>
          </a:p>
          <a:p>
            <a:pPr lvl="2"/>
            <a:r>
              <a:rPr lang="en-US" dirty="0"/>
              <a:t>Thromboembolism</a:t>
            </a:r>
          </a:p>
          <a:p>
            <a:pPr lvl="2"/>
            <a:r>
              <a:rPr lang="en-US" dirty="0" smtClean="0"/>
              <a:t>Increased risk of death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smtClean="0"/>
              <a:t>Ruiz‐Garcia 2013, </a:t>
            </a:r>
            <a:r>
              <a:rPr lang="en-US" sz="1800" i="1" dirty="0" err="1" smtClean="0"/>
              <a:t>Maltoni</a:t>
            </a:r>
            <a:r>
              <a:rPr lang="en-US" sz="1800" i="1" dirty="0" smtClean="0"/>
              <a:t> </a:t>
            </a:r>
            <a:r>
              <a:rPr lang="en-US" sz="1800" i="1" dirty="0"/>
              <a:t>2001 Ann </a:t>
            </a:r>
            <a:r>
              <a:rPr lang="en-US" sz="1800" i="1" dirty="0" smtClean="0"/>
              <a:t>Oncology, Ruiz‐</a:t>
            </a:r>
            <a:r>
              <a:rPr lang="en-US" sz="1800" i="1" dirty="0" err="1" smtClean="0"/>
              <a:t>García</a:t>
            </a:r>
            <a:r>
              <a:rPr lang="en-US" sz="1800" i="1" dirty="0" smtClean="0"/>
              <a:t> </a:t>
            </a:r>
            <a:r>
              <a:rPr lang="en-US" sz="1800" i="1" dirty="0"/>
              <a:t>2002 Med </a:t>
            </a:r>
            <a:r>
              <a:rPr lang="en-US" sz="1800" i="1" dirty="0" err="1" smtClean="0"/>
              <a:t>Clin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Pascual</a:t>
            </a:r>
            <a:r>
              <a:rPr lang="en-US" sz="1800" i="1" dirty="0" smtClean="0"/>
              <a:t> </a:t>
            </a:r>
            <a:r>
              <a:rPr lang="en-US" sz="1800" i="1" dirty="0" err="1"/>
              <a:t>López</a:t>
            </a:r>
            <a:r>
              <a:rPr lang="en-US" sz="1800" i="1" dirty="0"/>
              <a:t> 2004 J Pain Symptom </a:t>
            </a:r>
            <a:r>
              <a:rPr lang="en-US" sz="1800" i="1" dirty="0" smtClean="0"/>
              <a:t>Manage, </a:t>
            </a:r>
            <a:r>
              <a:rPr lang="en-US" sz="1800" i="1" dirty="0" err="1" smtClean="0"/>
              <a:t>Lesniak</a:t>
            </a:r>
            <a:r>
              <a:rPr lang="en-US" sz="1800" i="1" dirty="0" smtClean="0"/>
              <a:t> </a:t>
            </a:r>
            <a:r>
              <a:rPr lang="en-US" sz="1800" i="1" dirty="0"/>
              <a:t>2008 Pol Arch </a:t>
            </a:r>
            <a:r>
              <a:rPr lang="en-US" sz="1800" i="1" dirty="0" smtClean="0"/>
              <a:t>Med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1601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Marinol</a:t>
            </a:r>
            <a:r>
              <a:rPr lang="en-US" sz="3200" dirty="0" smtClean="0"/>
              <a:t> and </a:t>
            </a:r>
            <a:r>
              <a:rPr lang="en-US" sz="3200" dirty="0" err="1" smtClean="0"/>
              <a:t>Cannabionoids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The Evidence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Small RCT  of </a:t>
            </a:r>
            <a:r>
              <a:rPr lang="en-US" sz="9600" dirty="0" err="1" smtClean="0"/>
              <a:t>dronabinol</a:t>
            </a:r>
            <a:r>
              <a:rPr lang="en-US" sz="9600" dirty="0" smtClean="0"/>
              <a:t> in AIDS associated anorexia</a:t>
            </a:r>
          </a:p>
          <a:p>
            <a:pPr lvl="1"/>
            <a:r>
              <a:rPr lang="en-US" sz="8000" dirty="0" smtClean="0"/>
              <a:t>88 patients, 2.5 mg </a:t>
            </a:r>
            <a:r>
              <a:rPr lang="en-US" sz="8000" dirty="0" err="1" smtClean="0"/>
              <a:t>dronabinol</a:t>
            </a:r>
            <a:r>
              <a:rPr lang="en-US" sz="8000" dirty="0" smtClean="0"/>
              <a:t> 2X daily versus placebo</a:t>
            </a:r>
          </a:p>
          <a:p>
            <a:pPr lvl="1"/>
            <a:r>
              <a:rPr lang="en-US" sz="8000" dirty="0" smtClean="0"/>
              <a:t>Increased appetite (P &lt; 0.05), decreased nausea (P = 0.05)</a:t>
            </a:r>
          </a:p>
          <a:p>
            <a:pPr lvl="1"/>
            <a:r>
              <a:rPr lang="en-US" sz="8000" dirty="0" smtClean="0"/>
              <a:t>Trend toward improved mood and less weight loss, but not statistically significant</a:t>
            </a:r>
          </a:p>
          <a:p>
            <a:pPr lvl="1"/>
            <a:r>
              <a:rPr lang="en-US" sz="8000" dirty="0" smtClean="0"/>
              <a:t>Sides effects were mild- moderate and included euphoria, dizziness, and thinking abnormalities</a:t>
            </a:r>
          </a:p>
          <a:p>
            <a:r>
              <a:rPr lang="en-US" sz="9600" dirty="0" smtClean="0"/>
              <a:t>There are many anecdotal reports of efficacy, but little high quality evidence </a:t>
            </a:r>
          </a:p>
          <a:p>
            <a:r>
              <a:rPr lang="en-US" sz="9600" dirty="0" smtClean="0"/>
              <a:t>Chemotherapy associated nausea and vomiting </a:t>
            </a:r>
          </a:p>
          <a:p>
            <a:pPr lvl="1"/>
            <a:r>
              <a:rPr lang="en-US" sz="8000" dirty="0" smtClean="0"/>
              <a:t>THC and not cannabis</a:t>
            </a:r>
          </a:p>
          <a:p>
            <a:r>
              <a:rPr lang="en-US" sz="9600" dirty="0" smtClean="0"/>
              <a:t>Bottom Line:  Evidence weak  but often worth a trial</a:t>
            </a:r>
          </a:p>
          <a:p>
            <a:pPr lvl="1">
              <a:buNone/>
            </a:pPr>
            <a:endParaRPr lang="en-US" sz="7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800" dirty="0" smtClean="0"/>
              <a:t>	</a:t>
            </a:r>
            <a:endParaRPr lang="en-US" sz="5600" dirty="0" smtClean="0"/>
          </a:p>
          <a:p>
            <a:pPr lvl="5">
              <a:buNone/>
            </a:pPr>
            <a:r>
              <a:rPr lang="en-US" sz="8000" dirty="0" smtClean="0"/>
              <a:t>					Wilkinson 2014</a:t>
            </a:r>
          </a:p>
          <a:p>
            <a:pPr lvl="1"/>
            <a:endParaRPr lang="en-US" sz="5600" dirty="0" smtClean="0"/>
          </a:p>
        </p:txBody>
      </p:sp>
    </p:spTree>
    <p:extLst>
      <p:ext uri="{BB962C8B-B14F-4D97-AF65-F5344CB8AC3E}">
        <p14:creationId xmlns:p14="http://schemas.microsoft.com/office/powerpoint/2010/main" val="3356381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Olanzapine</a:t>
            </a:r>
            <a:r>
              <a:rPr lang="en-US" dirty="0" smtClean="0"/>
              <a:t> for CA related </a:t>
            </a:r>
            <a:r>
              <a:rPr lang="en-US" dirty="0" err="1" smtClean="0"/>
              <a:t>Cachexia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Used for anorexia nervosa</a:t>
            </a:r>
          </a:p>
          <a:p>
            <a:r>
              <a:rPr lang="en-US" sz="2400" dirty="0" smtClean="0"/>
              <a:t>Causes weight gain in patients using it for schizophrenia</a:t>
            </a:r>
          </a:p>
          <a:p>
            <a:r>
              <a:rPr lang="en-US" sz="2400" dirty="0" smtClean="0"/>
              <a:t>Can be useful with nausea/vomiting</a:t>
            </a:r>
          </a:p>
          <a:p>
            <a:r>
              <a:rPr lang="en-US" sz="2400" dirty="0" smtClean="0"/>
              <a:t>RCT for cancer associated </a:t>
            </a:r>
            <a:r>
              <a:rPr lang="en-US" sz="2400" dirty="0" err="1" smtClean="0"/>
              <a:t>cachexia</a:t>
            </a:r>
            <a:r>
              <a:rPr lang="en-US" sz="2400" dirty="0" smtClean="0"/>
              <a:t> (20mg daily) negative</a:t>
            </a:r>
          </a:p>
          <a:p>
            <a:pPr lvl="1"/>
            <a:r>
              <a:rPr lang="en-US" sz="2400" dirty="0" smtClean="0"/>
              <a:t>Small study, poor quality</a:t>
            </a:r>
          </a:p>
          <a:p>
            <a:pPr lvl="2">
              <a:buNone/>
            </a:pPr>
            <a:r>
              <a:rPr lang="en-US" dirty="0" err="1" smtClean="0"/>
              <a:t>Naing</a:t>
            </a:r>
            <a:r>
              <a:rPr lang="en-US" dirty="0" smtClean="0"/>
              <a:t> et al 2015</a:t>
            </a:r>
          </a:p>
          <a:p>
            <a:r>
              <a:rPr lang="en-US" sz="2400" dirty="0" smtClean="0"/>
              <a:t>Side effects:  Somnolence, prolonged </a:t>
            </a:r>
            <a:r>
              <a:rPr lang="en-US" sz="2400" dirty="0" err="1" smtClean="0"/>
              <a:t>QTc</a:t>
            </a:r>
            <a:r>
              <a:rPr lang="en-US" sz="2400" dirty="0" smtClean="0"/>
              <a:t>, EPS, high expense</a:t>
            </a:r>
          </a:p>
          <a:p>
            <a:endParaRPr lang="en-US" sz="2400" dirty="0" smtClean="0"/>
          </a:p>
          <a:p>
            <a:r>
              <a:rPr lang="en-US" sz="2400" dirty="0" smtClean="0"/>
              <a:t>BOTTOM LINE:  Would try only in setting of nausea/vomiting AND anorexia 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By the end of this talk, the learner should be able to:</a:t>
            </a:r>
          </a:p>
          <a:p>
            <a:pPr lvl="1"/>
            <a:r>
              <a:rPr lang="en-US" sz="2400" dirty="0" smtClean="0"/>
              <a:t>Identify anorexia as a common source of distress for both patients and caregivers</a:t>
            </a:r>
          </a:p>
          <a:p>
            <a:pPr lvl="1"/>
            <a:r>
              <a:rPr lang="en-US" sz="2400" dirty="0" smtClean="0"/>
              <a:t>Discuss the importance of framing and exploring meaning when dealing with patients with anorexia</a:t>
            </a:r>
          </a:p>
          <a:p>
            <a:pPr lvl="1"/>
            <a:r>
              <a:rPr lang="en-US" sz="2400" dirty="0" smtClean="0"/>
              <a:t>Discuss the prevalence of anorexia, nausea, and vomiting among patients with serious illness</a:t>
            </a:r>
          </a:p>
          <a:p>
            <a:pPr lvl="1"/>
            <a:r>
              <a:rPr lang="en-US" sz="2400" dirty="0" smtClean="0"/>
              <a:t>Discuss the evidence for various pharmacologic approaches to anorexia, nausea, and vomiting</a:t>
            </a:r>
          </a:p>
          <a:p>
            <a:pPr lvl="1"/>
            <a:r>
              <a:rPr lang="en-US" sz="2400" dirty="0" smtClean="0"/>
              <a:t>Discuss </a:t>
            </a:r>
            <a:r>
              <a:rPr lang="en-US" sz="2400" dirty="0" err="1" smtClean="0"/>
              <a:t>nonpharmacologic</a:t>
            </a:r>
            <a:r>
              <a:rPr lang="en-US" sz="2400" dirty="0" smtClean="0"/>
              <a:t> approaches to anorexia, nausea, and vomiting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7928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Mirtazipine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weak evidence for efficacy with </a:t>
            </a:r>
            <a:r>
              <a:rPr lang="en-US" dirty="0" err="1" smtClean="0"/>
              <a:t>cachexia</a:t>
            </a:r>
            <a:endParaRPr lang="en-US" dirty="0" smtClean="0"/>
          </a:p>
          <a:p>
            <a:r>
              <a:rPr lang="en-US" dirty="0" smtClean="0"/>
              <a:t>Would use it preferentially in patients who have depression and cancer associated </a:t>
            </a:r>
            <a:r>
              <a:rPr lang="en-US" dirty="0" err="1" smtClean="0"/>
              <a:t>cachexia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			</a:t>
            </a:r>
            <a:r>
              <a:rPr lang="en-US" sz="2400" dirty="0" err="1" smtClean="0"/>
              <a:t>Riechelmann</a:t>
            </a:r>
            <a:r>
              <a:rPr lang="en-US" sz="2400" dirty="0" smtClean="0"/>
              <a:t> RP et al 2010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Herbs proposed as beneficial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Ginseng</a:t>
            </a:r>
          </a:p>
          <a:p>
            <a:r>
              <a:rPr lang="en-US" dirty="0" smtClean="0"/>
              <a:t>C. rhizome</a:t>
            </a:r>
          </a:p>
          <a:p>
            <a:r>
              <a:rPr lang="en-US" dirty="0" smtClean="0"/>
              <a:t>Radix </a:t>
            </a:r>
            <a:r>
              <a:rPr lang="en-US" dirty="0" err="1" smtClean="0"/>
              <a:t>astragali</a:t>
            </a:r>
            <a:endParaRPr lang="en-US" dirty="0" smtClean="0"/>
          </a:p>
          <a:p>
            <a:r>
              <a:rPr lang="en-US" dirty="0" smtClean="0"/>
              <a:t>TJ-48, TJ-41, PHY906</a:t>
            </a:r>
          </a:p>
          <a:p>
            <a:r>
              <a:rPr lang="en-US" dirty="0" err="1" smtClean="0"/>
              <a:t>Rikkunshito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smtClean="0"/>
              <a:t>No robust evidence for any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Cheng et al 2012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Therapies for Anorexia-</a:t>
            </a:r>
            <a:r>
              <a:rPr lang="en-US" sz="2400" dirty="0" err="1" smtClean="0"/>
              <a:t>cachexia</a:t>
            </a:r>
            <a:r>
              <a:rPr lang="en-US" sz="2400" dirty="0" smtClean="0"/>
              <a:t> are disappointing</a:t>
            </a:r>
          </a:p>
          <a:p>
            <a:pPr lvl="1"/>
            <a:r>
              <a:rPr lang="en-US" sz="2400" dirty="0" smtClean="0"/>
              <a:t>Counseling and reframing probably our most important intervention</a:t>
            </a:r>
          </a:p>
          <a:p>
            <a:pPr lvl="1"/>
            <a:r>
              <a:rPr lang="en-US" sz="2400" dirty="0" smtClean="0"/>
              <a:t>Early, not late, nutritional interventions may help</a:t>
            </a:r>
          </a:p>
          <a:p>
            <a:pPr lvl="1"/>
            <a:r>
              <a:rPr lang="en-US" sz="2400" dirty="0" smtClean="0"/>
              <a:t>TPN rarely indicated, increases burdens and complications</a:t>
            </a:r>
          </a:p>
          <a:p>
            <a:pPr lvl="1"/>
            <a:r>
              <a:rPr lang="en-US" sz="2400" dirty="0" smtClean="0"/>
              <a:t>Trial of </a:t>
            </a:r>
            <a:r>
              <a:rPr lang="en-US" sz="2400" dirty="0" err="1" smtClean="0"/>
              <a:t>cannabinoids</a:t>
            </a:r>
            <a:r>
              <a:rPr lang="en-US" sz="2400" dirty="0" smtClean="0"/>
              <a:t> (no great evidence)</a:t>
            </a:r>
          </a:p>
          <a:p>
            <a:pPr lvl="1"/>
            <a:r>
              <a:rPr lang="en-US" sz="2400" dirty="0" err="1" smtClean="0"/>
              <a:t>Mirtazipine</a:t>
            </a:r>
            <a:r>
              <a:rPr lang="en-US" sz="2400" dirty="0" smtClean="0"/>
              <a:t> if depression exists</a:t>
            </a:r>
          </a:p>
          <a:p>
            <a:pPr lvl="1"/>
            <a:r>
              <a:rPr lang="en-US" sz="2400" dirty="0" smtClean="0"/>
              <a:t>Consider </a:t>
            </a:r>
            <a:r>
              <a:rPr lang="en-US" sz="2400" dirty="0" err="1" smtClean="0"/>
              <a:t>olanzapine</a:t>
            </a:r>
            <a:r>
              <a:rPr lang="en-US" sz="2400" dirty="0" smtClean="0"/>
              <a:t> if N/V present</a:t>
            </a:r>
          </a:p>
          <a:p>
            <a:pPr lvl="1"/>
            <a:r>
              <a:rPr lang="en-US" sz="2400" dirty="0" err="1" smtClean="0"/>
              <a:t>Megestrol</a:t>
            </a:r>
            <a:r>
              <a:rPr lang="en-US" sz="2400" dirty="0" smtClean="0"/>
              <a:t> acetate increases mortality, other steroids might be considered if other indications for them</a:t>
            </a:r>
          </a:p>
          <a:p>
            <a:pPr lvl="1"/>
            <a:r>
              <a:rPr lang="en-US" sz="2400" dirty="0" err="1" smtClean="0"/>
              <a:t>Neutraceuticals</a:t>
            </a:r>
            <a:r>
              <a:rPr lang="en-US" sz="2400" dirty="0" smtClean="0"/>
              <a:t> and herbs?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Nausea and Vomiting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Prevalence</a:t>
            </a:r>
          </a:p>
          <a:p>
            <a:r>
              <a:rPr lang="en-US" dirty="0" smtClean="0"/>
              <a:t>Will not be discussing chemotherapy associated N/V</a:t>
            </a:r>
          </a:p>
          <a:p>
            <a:r>
              <a:rPr lang="en-US" sz="3200" dirty="0" smtClean="0"/>
              <a:t>Will also not discuss associated issues of bowel obstruction, retching, regurgitation</a:t>
            </a:r>
          </a:p>
          <a:p>
            <a:r>
              <a:rPr lang="en-US" dirty="0" smtClean="0"/>
              <a:t>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15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Prevalence of N/V in advanced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Most literature on advanced cancer</a:t>
            </a:r>
          </a:p>
          <a:p>
            <a:r>
              <a:rPr lang="en-US" sz="2800" dirty="0" smtClean="0"/>
              <a:t>Can also be present in cirrhosis, ESRD, heart failure, CAD, AIDS</a:t>
            </a:r>
          </a:p>
          <a:p>
            <a:r>
              <a:rPr lang="en-US" sz="2800" dirty="0" smtClean="0"/>
              <a:t>Nausea and vomiting are distinct, although often presented together</a:t>
            </a:r>
          </a:p>
          <a:p>
            <a:r>
              <a:rPr lang="en-US" sz="2800" dirty="0" smtClean="0"/>
              <a:t>Nausea and vomiting present in 16-68% of patients with advanced illness</a:t>
            </a:r>
          </a:p>
          <a:p>
            <a:pPr lvl="1"/>
            <a:r>
              <a:rPr lang="en-US" dirty="0" smtClean="0"/>
              <a:t>Less common than pain, SOB, fatigue</a:t>
            </a:r>
          </a:p>
          <a:p>
            <a:pPr lvl="1">
              <a:buNone/>
            </a:pPr>
            <a:r>
              <a:rPr lang="en-US" dirty="0" smtClean="0"/>
              <a:t>						Glare et al 2011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Nausea and Vomiting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Approaches to N/V</a:t>
            </a:r>
          </a:p>
          <a:p>
            <a:pPr lvl="1"/>
            <a:r>
              <a:rPr lang="en-US" dirty="0" err="1" smtClean="0"/>
              <a:t>Pathophysiologically</a:t>
            </a:r>
            <a:r>
              <a:rPr lang="en-US" dirty="0" smtClean="0"/>
              <a:t> based treatments based on mechanism of nausea</a:t>
            </a:r>
          </a:p>
          <a:p>
            <a:pPr lvl="1"/>
            <a:r>
              <a:rPr lang="en-US" dirty="0" smtClean="0"/>
              <a:t>Empiric treatments based on evidence</a:t>
            </a:r>
          </a:p>
          <a:p>
            <a:pPr lvl="1"/>
            <a:r>
              <a:rPr lang="en-US" dirty="0" smtClean="0"/>
              <a:t>Treatments based on side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15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vomiting-130526051521-phpapp02/95/vomiting-34-638.jpg?cb=1369545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006288" cy="60109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8529"/>
              </p:ext>
            </p:extLst>
          </p:nvPr>
        </p:nvGraphicFramePr>
        <p:xfrm>
          <a:off x="304800" y="533400"/>
          <a:ext cx="8153400" cy="4792485"/>
        </p:xfrm>
        <a:graphic>
          <a:graphicData uri="http://schemas.openxmlformats.org/drawingml/2006/table">
            <a:tbl>
              <a:tblPr firstRow="1" firstCol="1" bandRow="1"/>
              <a:tblGrid>
                <a:gridCol w="1471290"/>
                <a:gridCol w="996186"/>
                <a:gridCol w="996186"/>
                <a:gridCol w="996186"/>
                <a:gridCol w="996186"/>
                <a:gridCol w="1097166"/>
                <a:gridCol w="621792"/>
                <a:gridCol w="978408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Drug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Dopamine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Antagonist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Hista</a:t>
                      </a: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-mine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Antagonist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Acetyl-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choline</a:t>
                      </a: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Antagonist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Serotonin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Antagonist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Serotonin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Antagonist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PNK-1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Antagonist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Chlorpromazine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Haloperidol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Levomapromazine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Olanzapine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Metoclopramide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+/++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(high dose only)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Ondansetron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Prochlorperazine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Promethazine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Aprepitant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Dexamethasone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Steroid receptors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inflammation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Cannabinoids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Cannabinoid receptors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43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888252"/>
              </p:ext>
            </p:extLst>
          </p:nvPr>
        </p:nvGraphicFramePr>
        <p:xfrm>
          <a:off x="609600" y="152400"/>
          <a:ext cx="7467598" cy="6284686"/>
        </p:xfrm>
        <a:graphic>
          <a:graphicData uri="http://schemas.openxmlformats.org/drawingml/2006/table">
            <a:tbl>
              <a:tblPr firstRow="1" firstCol="1" bandRow="1"/>
              <a:tblGrid>
                <a:gridCol w="838200"/>
                <a:gridCol w="1143000"/>
                <a:gridCol w="1143000"/>
                <a:gridCol w="1981200"/>
                <a:gridCol w="2362198"/>
              </a:tblGrid>
              <a:tr h="36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Causes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Potential Drugs for specific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Causes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Examples of drugs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93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Gastric stasis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GI cancer, opioids, diabetic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Dopamine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Dopamine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antagonist (in GI tract)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Metoclopromide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Haloperidol,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prochlorperazine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(less active on D2 receptors in GI tract, more active in CTZ)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Olanzapine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Serotonin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Serotonin antagonists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Ondansetron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Metoclopromide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(high dose only)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Olanzapine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Prokinetic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agents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Metoclopromoide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cisapride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domperidone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82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Bowel obstruction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Colon Cancer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Dopamine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Dopamine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antagonist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Haloperidol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Serotonin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Serotonin antagonists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Ondansetron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(5HT3)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dose </a:t>
                      </a: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metoclopromide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(5HT3)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Mirtazipine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(5HT3)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Olanzapine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Multiple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Anti-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secretory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drugs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Octreotide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Anticcholinergic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drugs (scopolamine,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hyoscyamine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Inflammation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Anti-inflammatory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drugs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Steroids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Biochemical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Drugs, 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Anorexia/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cachexia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Dopamine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Serotonin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Dopamine antagonist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Serotonin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antagonists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(active in the CTZ)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Haloperidol,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prochlorperazine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olanzapine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Raised ICP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CNS tumors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Steroids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Dexamethasone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Anxiety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Anticipitory nausea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Cerebral cortex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GABA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Benzos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Ativan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Vestibular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Motion sickness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Histamine, acetylcholine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76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Anticholinergics, histamine antagonists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Diphenhydramine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promethazine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olanzapine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385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Does the </a:t>
            </a:r>
            <a:r>
              <a:rPr lang="en-US" sz="3200" dirty="0" err="1" smtClean="0"/>
              <a:t>Pathophysiologic</a:t>
            </a:r>
            <a:r>
              <a:rPr lang="en-US" sz="3200" dirty="0" smtClean="0"/>
              <a:t> Approach Work?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evidence that it is superior to empiric selection of agent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Glare et al 2011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Anorexia is common in palliative care Patients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408333" cy="4068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Anorexia occurs in about  ¼ of palliative care patients (not all have anorexia-cachexia)</a:t>
            </a:r>
          </a:p>
          <a:p>
            <a:pPr lvl="1"/>
            <a:r>
              <a:rPr lang="en-US" sz="2800" dirty="0" smtClean="0"/>
              <a:t>Anorexia </a:t>
            </a:r>
            <a:r>
              <a:rPr lang="en-US" sz="2800" dirty="0"/>
              <a:t>= poor appetite </a:t>
            </a:r>
          </a:p>
          <a:p>
            <a:endParaRPr lang="en-US" sz="2800" dirty="0" smtClean="0"/>
          </a:p>
          <a:p>
            <a:r>
              <a:rPr lang="en-US" sz="2800" dirty="0" smtClean="0"/>
              <a:t>Anorexia-cachexia a</a:t>
            </a:r>
            <a:r>
              <a:rPr lang="en-US" sz="2800" dirty="0" smtClean="0">
                <a:latin typeface="+mj-lt"/>
              </a:rPr>
              <a:t>ffects &gt; 50% of cancer patients</a:t>
            </a:r>
          </a:p>
          <a:p>
            <a:pPr lvl="1"/>
            <a:r>
              <a:rPr lang="en-US" sz="2800" dirty="0">
                <a:latin typeface="+mj-lt"/>
              </a:rPr>
              <a:t>Anorexia = poor appetite </a:t>
            </a:r>
          </a:p>
          <a:p>
            <a:pPr lvl="1"/>
            <a:r>
              <a:rPr lang="en-US" sz="2800" dirty="0">
                <a:latin typeface="+mj-lt"/>
              </a:rPr>
              <a:t>Cachexia = catabolic state </a:t>
            </a:r>
          </a:p>
          <a:p>
            <a:endParaRPr lang="en-US" sz="2800" dirty="0" smtClean="0">
              <a:latin typeface="+mj-lt"/>
            </a:endParaRPr>
          </a:p>
          <a:p>
            <a:pPr marL="393192" lvl="1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1800" dirty="0" smtClean="0"/>
              <a:t>I</a:t>
            </a:r>
            <a:r>
              <a:rPr lang="en-US" sz="1400" dirty="0" smtClean="0"/>
              <a:t>nui A, “Cancer Anorexia‐Cachexia Syndrome: Current Issues in Management and Research.” Cancer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2002; 52:72‐91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4000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Nausea/Vomiting in advanced CA </a:t>
            </a:r>
            <a:br>
              <a:rPr lang="en-US" sz="3200" dirty="0" smtClean="0"/>
            </a:br>
            <a:r>
              <a:rPr lang="en-US" sz="3200" dirty="0" smtClean="0"/>
              <a:t>Not related to chemotherapy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Therapies with Level B1 Evidence (moderate)</a:t>
            </a:r>
          </a:p>
          <a:p>
            <a:pPr marL="393192" lvl="1" indent="0">
              <a:buNone/>
            </a:pPr>
            <a:r>
              <a:rPr lang="en-US" dirty="0" smtClean="0"/>
              <a:t>Medications found to be effective as anti-emetics</a:t>
            </a:r>
          </a:p>
          <a:p>
            <a:pPr lvl="1"/>
            <a:r>
              <a:rPr lang="en-US" dirty="0" smtClean="0"/>
              <a:t>Chlorpromazine</a:t>
            </a:r>
          </a:p>
          <a:p>
            <a:pPr lvl="1"/>
            <a:r>
              <a:rPr lang="en-US" dirty="0" err="1" smtClean="0"/>
              <a:t>Metoclopromide</a:t>
            </a:r>
            <a:r>
              <a:rPr lang="en-US" dirty="0" smtClean="0"/>
              <a:t> (continuously infused or high dose) </a:t>
            </a:r>
          </a:p>
          <a:p>
            <a:pPr lvl="1"/>
            <a:r>
              <a:rPr lang="en-US" dirty="0" err="1" smtClean="0"/>
              <a:t>Levomapromazine</a:t>
            </a:r>
            <a:endParaRPr lang="en-US" dirty="0" smtClean="0"/>
          </a:p>
          <a:p>
            <a:pPr lvl="1"/>
            <a:r>
              <a:rPr lang="en-US" dirty="0" smtClean="0"/>
              <a:t>Olanzapine</a:t>
            </a:r>
          </a:p>
          <a:p>
            <a:pPr lvl="1"/>
            <a:r>
              <a:rPr lang="en-US" dirty="0" err="1" smtClean="0"/>
              <a:t>Prochlorpherazine</a:t>
            </a:r>
            <a:endParaRPr lang="en-US" dirty="0" smtClean="0"/>
          </a:p>
          <a:p>
            <a:pPr lvl="1"/>
            <a:r>
              <a:rPr lang="en-US" dirty="0" err="1" smtClean="0"/>
              <a:t>Thiethylperazine</a:t>
            </a:r>
            <a:endParaRPr lang="en-US" dirty="0" smtClean="0"/>
          </a:p>
          <a:p>
            <a:pPr lvl="1"/>
            <a:r>
              <a:rPr lang="en-US" dirty="0" err="1" smtClean="0"/>
              <a:t>Octreotide</a:t>
            </a:r>
            <a:r>
              <a:rPr lang="en-US" dirty="0" smtClean="0"/>
              <a:t> (bowel obstruction)</a:t>
            </a:r>
          </a:p>
          <a:p>
            <a:pPr lvl="1"/>
            <a:r>
              <a:rPr lang="en-US" dirty="0" smtClean="0"/>
              <a:t>Corticosteroids (bowel obstruction)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Davis et al.  J Pain </a:t>
            </a:r>
            <a:r>
              <a:rPr lang="en-US" dirty="0" err="1" smtClean="0"/>
              <a:t>Symp</a:t>
            </a:r>
            <a:r>
              <a:rPr lang="en-US" dirty="0" smtClean="0"/>
              <a:t> Man  2010</a:t>
            </a:r>
          </a:p>
          <a:p>
            <a:pPr lvl="1"/>
            <a:endParaRPr lang="en-US" dirty="0" smtClean="0"/>
          </a:p>
          <a:p>
            <a:pPr marL="850392" lvl="1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97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Nausea/Vomiting in Advanced CA </a:t>
            </a:r>
            <a:br>
              <a:rPr lang="en-US" sz="3200" dirty="0" smtClean="0"/>
            </a:br>
            <a:r>
              <a:rPr lang="en-US" sz="3200" dirty="0" smtClean="0"/>
              <a:t>Not related to chemotherapy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Therapies with Level B2 Evidence (low quality)</a:t>
            </a:r>
          </a:p>
          <a:p>
            <a:pPr lvl="1"/>
            <a:r>
              <a:rPr lang="en-US" dirty="0" err="1" smtClean="0"/>
              <a:t>Perphenazine</a:t>
            </a:r>
            <a:endParaRPr lang="en-US" dirty="0" smtClean="0"/>
          </a:p>
          <a:p>
            <a:pPr lvl="1"/>
            <a:r>
              <a:rPr lang="en-US" dirty="0" smtClean="0"/>
              <a:t>Haloperidol</a:t>
            </a:r>
          </a:p>
          <a:p>
            <a:pPr lvl="1"/>
            <a:r>
              <a:rPr lang="en-US" dirty="0" err="1" smtClean="0"/>
              <a:t>Risperidone</a:t>
            </a:r>
            <a:endParaRPr lang="en-US" dirty="0" smtClean="0"/>
          </a:p>
          <a:p>
            <a:pPr lvl="1"/>
            <a:r>
              <a:rPr lang="en-US" dirty="0" err="1" smtClean="0"/>
              <a:t>Mirtazipine</a:t>
            </a:r>
            <a:endParaRPr lang="en-US" dirty="0" smtClean="0"/>
          </a:p>
          <a:p>
            <a:pPr lvl="1"/>
            <a:r>
              <a:rPr lang="en-US" dirty="0" err="1" smtClean="0"/>
              <a:t>Diphenhydramine</a:t>
            </a:r>
            <a:endParaRPr lang="en-US" dirty="0" smtClean="0"/>
          </a:p>
          <a:p>
            <a:pPr lvl="1"/>
            <a:r>
              <a:rPr lang="en-US" dirty="0" err="1" smtClean="0"/>
              <a:t>Ondansetron</a:t>
            </a:r>
            <a:endParaRPr lang="en-US" dirty="0" smtClean="0"/>
          </a:p>
          <a:p>
            <a:pPr lvl="1"/>
            <a:r>
              <a:rPr lang="en-US" dirty="0" smtClean="0"/>
              <a:t>Cannabinoids</a:t>
            </a:r>
          </a:p>
          <a:p>
            <a:pPr lvl="1"/>
            <a:r>
              <a:rPr lang="en-US" dirty="0" smtClean="0"/>
              <a:t>Various anti-emetic cocktails</a:t>
            </a:r>
          </a:p>
          <a:p>
            <a:pPr lvl="1"/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Davis et al.  J Pain </a:t>
            </a:r>
            <a:r>
              <a:rPr lang="en-US" dirty="0" err="1"/>
              <a:t>Symp</a:t>
            </a:r>
            <a:r>
              <a:rPr lang="en-US" dirty="0"/>
              <a:t> Man  2010</a:t>
            </a:r>
          </a:p>
          <a:p>
            <a:pPr marL="850392" lvl="1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65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Side Effects of Common Anti-emetics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412111"/>
              </p:ext>
            </p:extLst>
          </p:nvPr>
        </p:nvGraphicFramePr>
        <p:xfrm>
          <a:off x="304800" y="1143000"/>
          <a:ext cx="830579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523999"/>
                <a:gridCol w="990600"/>
                <a:gridCol w="609600"/>
                <a:gridCol w="1219200"/>
                <a:gridCol w="990600"/>
                <a:gridCol w="1219200"/>
                <a:gridCol w="1752600"/>
              </a:tblGrid>
              <a:tr h="381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Drug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cholinergic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Delirium</a:t>
                      </a:r>
                      <a:endParaRPr lang="en-US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Orthostasis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Cannabinoids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Paranoia, cardiac stress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Chlorpromazine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Haloperidol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box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Prolonged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QTc</a:t>
                      </a:r>
                      <a:endParaRPr lang="en-US" sz="14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Metoclopromide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Parkinsonism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Ondansetron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Headache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Olanzapine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Weight gain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Prolonged 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QTc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Expensive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Perphenazine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Promethazine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</a:t>
                      </a:r>
                      <a:endParaRPr lang="en-US" sz="140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+++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Resp.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Depression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2528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Costs of common Anti-Emetics &amp; Appetite Stimulants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Nabilone</a:t>
            </a:r>
            <a:r>
              <a:rPr lang="en-US" sz="2400" dirty="0" smtClean="0"/>
              <a:t>		60 – 1 mg tablets		</a:t>
            </a:r>
            <a:r>
              <a:rPr lang="en-US" sz="2400" smtClean="0"/>
              <a:t>     ~$</a:t>
            </a:r>
            <a:r>
              <a:rPr lang="en-US" sz="2400" dirty="0" smtClean="0"/>
              <a:t>16,000</a:t>
            </a:r>
          </a:p>
          <a:p>
            <a:r>
              <a:rPr lang="en-US" sz="2400" dirty="0" err="1" smtClean="0"/>
              <a:t>Marinol</a:t>
            </a:r>
            <a:r>
              <a:rPr lang="en-US" sz="2400" dirty="0" smtClean="0"/>
              <a:t>		60 -  2.5 mg tablets		          ~$580</a:t>
            </a:r>
          </a:p>
          <a:p>
            <a:r>
              <a:rPr lang="en-US" sz="2400" dirty="0" smtClean="0"/>
              <a:t>Olanzapine		30 - 5 mg tablets		          ~$400</a:t>
            </a:r>
          </a:p>
          <a:p>
            <a:r>
              <a:rPr lang="en-US" sz="2400" dirty="0" err="1" smtClean="0"/>
              <a:t>Aprepitant</a:t>
            </a:r>
            <a:r>
              <a:rPr lang="en-US" sz="2400" dirty="0" smtClean="0"/>
              <a:t>		1 – 125 mg tablet		          ~$400</a:t>
            </a:r>
          </a:p>
          <a:p>
            <a:r>
              <a:rPr lang="en-US" sz="2400" dirty="0" err="1" smtClean="0"/>
              <a:t>Ondansetron</a:t>
            </a:r>
            <a:r>
              <a:rPr lang="en-US" sz="2400" dirty="0" smtClean="0"/>
              <a:t>	120 – 4 mg tablets		         ~ $100</a:t>
            </a:r>
          </a:p>
          <a:p>
            <a:r>
              <a:rPr lang="en-US" sz="2400" dirty="0" err="1"/>
              <a:t>Megestrol</a:t>
            </a:r>
            <a:r>
              <a:rPr lang="en-US" sz="2400" dirty="0"/>
              <a:t> acetate  </a:t>
            </a:r>
            <a:r>
              <a:rPr lang="en-US" sz="2400" dirty="0" smtClean="0"/>
              <a:t>120 </a:t>
            </a:r>
            <a:r>
              <a:rPr lang="en-US" sz="2400" dirty="0"/>
              <a:t>– </a:t>
            </a:r>
            <a:r>
              <a:rPr lang="en-US" sz="2400" dirty="0" smtClean="0"/>
              <a:t>40 mg </a:t>
            </a:r>
            <a:r>
              <a:rPr lang="en-US" sz="2400" dirty="0"/>
              <a:t>tablets		         </a:t>
            </a:r>
            <a:r>
              <a:rPr lang="en-US" sz="2400" dirty="0" smtClean="0"/>
              <a:t>   ~$80</a:t>
            </a:r>
          </a:p>
          <a:p>
            <a:r>
              <a:rPr lang="en-US" sz="2400" dirty="0" smtClean="0"/>
              <a:t>Promethazine</a:t>
            </a:r>
            <a:r>
              <a:rPr lang="en-US" sz="2400" dirty="0"/>
              <a:t>	</a:t>
            </a:r>
            <a:r>
              <a:rPr lang="en-US" sz="2400" dirty="0" smtClean="0"/>
              <a:t>120 </a:t>
            </a:r>
            <a:r>
              <a:rPr lang="en-US" sz="2400" dirty="0"/>
              <a:t>– </a:t>
            </a:r>
            <a:r>
              <a:rPr lang="en-US" sz="2400" dirty="0" smtClean="0"/>
              <a:t>12.5 mg </a:t>
            </a:r>
            <a:r>
              <a:rPr lang="en-US" sz="2400" dirty="0"/>
              <a:t>tablets	        </a:t>
            </a:r>
            <a:r>
              <a:rPr lang="en-US" sz="2400" dirty="0" smtClean="0"/>
              <a:t>                  ~$80</a:t>
            </a:r>
            <a:endParaRPr lang="en-US" sz="2400" dirty="0"/>
          </a:p>
          <a:p>
            <a:r>
              <a:rPr lang="en-US" sz="2400" dirty="0" err="1" smtClean="0"/>
              <a:t>Metoclopromide</a:t>
            </a:r>
            <a:r>
              <a:rPr lang="en-US" sz="2400" dirty="0" smtClean="0"/>
              <a:t>     120 – 5 mg tablets		             ~$60</a:t>
            </a:r>
          </a:p>
          <a:p>
            <a:r>
              <a:rPr lang="en-US" sz="2400" dirty="0" err="1" smtClean="0"/>
              <a:t>Prochlorperazine</a:t>
            </a:r>
            <a:r>
              <a:rPr lang="en-US" sz="2400" dirty="0" smtClean="0"/>
              <a:t>     60 – 10 mg tablets	                          ~$60</a:t>
            </a:r>
          </a:p>
          <a:p>
            <a:r>
              <a:rPr lang="en-US" sz="2400" dirty="0"/>
              <a:t>Dexamethasone	 60 – </a:t>
            </a:r>
            <a:r>
              <a:rPr lang="en-US" sz="2400" dirty="0" smtClean="0"/>
              <a:t>4 mg tablets		             ~$20</a:t>
            </a:r>
          </a:p>
          <a:p>
            <a:r>
              <a:rPr lang="en-US" sz="2400" dirty="0" smtClean="0"/>
              <a:t>Haloperidol		 60 -  1 mg tablets			~$20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32219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single obvious cause of nausea -&gt; consider </a:t>
            </a:r>
            <a:r>
              <a:rPr lang="en-US" dirty="0" err="1" smtClean="0"/>
              <a:t>pathophysiologically</a:t>
            </a:r>
            <a:r>
              <a:rPr lang="en-US" dirty="0" smtClean="0"/>
              <a:t> directed therapy</a:t>
            </a:r>
          </a:p>
          <a:p>
            <a:r>
              <a:rPr lang="en-US" dirty="0" smtClean="0"/>
              <a:t>Otherwise, empiric therapy considering side effect profile and cost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Scheduled (not </a:t>
            </a:r>
            <a:r>
              <a:rPr lang="en-US" dirty="0" err="1" smtClean="0"/>
              <a:t>prn</a:t>
            </a:r>
            <a:r>
              <a:rPr lang="en-US" dirty="0" smtClean="0"/>
              <a:t>) anti-emetics if nausea/vomiting are moderate or severe </a:t>
            </a:r>
          </a:p>
          <a:p>
            <a:r>
              <a:rPr lang="en-US" dirty="0" err="1" smtClean="0"/>
              <a:t>Ondansetron</a:t>
            </a:r>
            <a:r>
              <a:rPr lang="en-US" dirty="0" smtClean="0"/>
              <a:t> as backbone due to its low side effect profile</a:t>
            </a:r>
          </a:p>
          <a:p>
            <a:pPr lvl="1"/>
            <a:r>
              <a:rPr lang="en-US" dirty="0" smtClean="0"/>
              <a:t>Start with 4mg 4 times daily</a:t>
            </a:r>
          </a:p>
          <a:p>
            <a:pPr lvl="1"/>
            <a:r>
              <a:rPr lang="en-US" dirty="0" smtClean="0"/>
              <a:t>Increase to 8 if symptoms not controlled and no side effects</a:t>
            </a:r>
          </a:p>
          <a:p>
            <a:pPr lvl="1"/>
            <a:r>
              <a:rPr lang="en-US" dirty="0" smtClean="0"/>
              <a:t>D/c if not effective -&gt; go to second line</a:t>
            </a:r>
          </a:p>
          <a:p>
            <a:r>
              <a:rPr lang="en-US" dirty="0" smtClean="0"/>
              <a:t>Choose second agent based on data/side effect profile/mechanism of action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Elderly patient with dementia and multi-morbidity, on morphine for pain/SOB</a:t>
            </a:r>
          </a:p>
          <a:p>
            <a:pPr lvl="1"/>
            <a:r>
              <a:rPr lang="en-US" sz="2400" dirty="0" err="1" smtClean="0"/>
              <a:t>Ondansetron</a:t>
            </a:r>
            <a:r>
              <a:rPr lang="en-US" sz="2400" dirty="0" smtClean="0"/>
              <a:t> as backbone</a:t>
            </a:r>
          </a:p>
          <a:p>
            <a:pPr lvl="1"/>
            <a:r>
              <a:rPr lang="en-US" sz="2400" dirty="0" smtClean="0"/>
              <a:t>Low dose haloperidol (0.5mg Q 6)</a:t>
            </a:r>
          </a:p>
          <a:p>
            <a:r>
              <a:rPr lang="en-US" sz="2400" dirty="0" smtClean="0"/>
              <a:t>Young patient with </a:t>
            </a:r>
            <a:r>
              <a:rPr lang="en-US" sz="2400" dirty="0" err="1" smtClean="0"/>
              <a:t>glioblastoma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Ondansetron</a:t>
            </a:r>
            <a:r>
              <a:rPr lang="en-US" sz="2400" dirty="0" smtClean="0"/>
              <a:t> as backbone</a:t>
            </a:r>
          </a:p>
          <a:p>
            <a:pPr lvl="1"/>
            <a:r>
              <a:rPr lang="en-US" sz="2400" dirty="0" err="1" smtClean="0"/>
              <a:t>Dexamethasone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Ovarian cancer in diabetic with multiple complications including </a:t>
            </a:r>
            <a:r>
              <a:rPr lang="en-US" sz="2400" dirty="0" err="1" smtClean="0"/>
              <a:t>gastroparesis</a:t>
            </a:r>
            <a:endParaRPr lang="en-US" sz="2400" dirty="0" smtClean="0"/>
          </a:p>
          <a:p>
            <a:pPr lvl="1"/>
            <a:r>
              <a:rPr lang="en-US" sz="2400" dirty="0" err="1" smtClean="0"/>
              <a:t>Ondansetron</a:t>
            </a:r>
            <a:r>
              <a:rPr lang="en-US" sz="2400" dirty="0" smtClean="0"/>
              <a:t> as backbone</a:t>
            </a:r>
          </a:p>
          <a:p>
            <a:pPr lvl="1"/>
            <a:r>
              <a:rPr lang="en-US" sz="2400" dirty="0" err="1" smtClean="0"/>
              <a:t>Metoclopromide</a:t>
            </a:r>
            <a:endParaRPr lang="en-US" sz="2400" dirty="0" smtClean="0"/>
          </a:p>
          <a:p>
            <a:pPr lvl="2">
              <a:buNone/>
            </a:pPr>
            <a:r>
              <a:rPr lang="en-US" dirty="0" smtClean="0"/>
              <a:t>		</a:t>
            </a:r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Anorexia-</a:t>
            </a:r>
            <a:r>
              <a:rPr lang="en-US" dirty="0" err="1" smtClean="0"/>
              <a:t>cachexia</a:t>
            </a:r>
            <a:endParaRPr lang="en-US" dirty="0" smtClean="0"/>
          </a:p>
          <a:p>
            <a:pPr lvl="1"/>
            <a:r>
              <a:rPr lang="en-US" dirty="0" smtClean="0"/>
              <a:t>Address psychosocial concerns</a:t>
            </a:r>
          </a:p>
          <a:p>
            <a:pPr lvl="1"/>
            <a:r>
              <a:rPr lang="en-US" dirty="0" smtClean="0"/>
              <a:t>Reframe</a:t>
            </a:r>
          </a:p>
          <a:p>
            <a:pPr lvl="1"/>
            <a:r>
              <a:rPr lang="en-US" dirty="0" smtClean="0"/>
              <a:t>No great treatments</a:t>
            </a:r>
          </a:p>
          <a:p>
            <a:pPr lvl="2"/>
            <a:r>
              <a:rPr lang="en-US" dirty="0" smtClean="0"/>
              <a:t>Consider </a:t>
            </a:r>
            <a:r>
              <a:rPr lang="en-US" dirty="0" err="1" smtClean="0"/>
              <a:t>cannabinoids</a:t>
            </a:r>
            <a:r>
              <a:rPr lang="en-US" dirty="0" smtClean="0"/>
              <a:t>, </a:t>
            </a:r>
            <a:r>
              <a:rPr lang="en-US" dirty="0" err="1" smtClean="0"/>
              <a:t>mirtazipine</a:t>
            </a:r>
            <a:r>
              <a:rPr lang="en-US" dirty="0" smtClean="0"/>
              <a:t>, </a:t>
            </a:r>
            <a:r>
              <a:rPr lang="en-US" dirty="0" err="1" smtClean="0"/>
              <a:t>olanzapine</a:t>
            </a:r>
            <a:endParaRPr lang="en-US" dirty="0" smtClean="0"/>
          </a:p>
          <a:p>
            <a:r>
              <a:rPr lang="en-US" dirty="0" smtClean="0"/>
              <a:t>Nausea-vomiting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 err="1" smtClean="0"/>
              <a:t>pathophysiology</a:t>
            </a:r>
            <a:endParaRPr lang="en-US" dirty="0" smtClean="0"/>
          </a:p>
          <a:p>
            <a:pPr lvl="1"/>
            <a:r>
              <a:rPr lang="en-US" dirty="0" smtClean="0"/>
              <a:t>Choose agent based on </a:t>
            </a:r>
            <a:r>
              <a:rPr lang="en-US" dirty="0" err="1" smtClean="0"/>
              <a:t>pathophysiology</a:t>
            </a:r>
            <a:r>
              <a:rPr lang="en-US" dirty="0" smtClean="0"/>
              <a:t>, evidence, and side effect profile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bjohnston@peacehealth.org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Cachexia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</a:t>
            </a:r>
            <a:r>
              <a:rPr lang="en-US" dirty="0"/>
              <a:t>metabolic syndrome associated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underlying illness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muscle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or without loss of </a:t>
            </a:r>
            <a:r>
              <a:rPr lang="en-US" dirty="0" smtClean="0"/>
              <a:t>fat</a:t>
            </a:r>
          </a:p>
          <a:p>
            <a:r>
              <a:rPr lang="en-US" dirty="0" smtClean="0"/>
              <a:t>Anorexia</a:t>
            </a:r>
            <a:r>
              <a:rPr lang="en-US" dirty="0"/>
              <a:t>, inflammation, insulin resistance, and increased muscle protein breakdown are frequently associated with cachexia. </a:t>
            </a:r>
            <a:endParaRPr lang="en-US" dirty="0" smtClean="0"/>
          </a:p>
          <a:p>
            <a:r>
              <a:rPr lang="en-US" dirty="0" smtClean="0"/>
              <a:t>Not starvation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10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8" y="381000"/>
            <a:ext cx="804037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474" y="5334000"/>
            <a:ext cx="7806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Couch M, et al. “Cancer Cachexia Syndrome in Head and Neck Cancer Patients: Part 1. Diagnosis, Impact on Quality of Life and Survival,</a:t>
            </a:r>
          </a:p>
          <a:p>
            <a:r>
              <a:rPr lang="en-US" dirty="0"/>
              <a:t>and Treatment.” Head and Neck 2007; 401‐11.</a:t>
            </a:r>
          </a:p>
        </p:txBody>
      </p:sp>
    </p:spTree>
    <p:extLst>
      <p:ext uri="{BB962C8B-B14F-4D97-AF65-F5344CB8AC3E}">
        <p14:creationId xmlns:p14="http://schemas.microsoft.com/office/powerpoint/2010/main" val="3916551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Anorexia-Cachexia occurs in…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Cancer</a:t>
            </a:r>
          </a:p>
          <a:p>
            <a:r>
              <a:rPr lang="en-US" dirty="0" smtClean="0"/>
              <a:t>Heart Failure:  Cardiac Cachexia</a:t>
            </a:r>
          </a:p>
          <a:p>
            <a:r>
              <a:rPr lang="en-US" dirty="0" smtClean="0"/>
              <a:t>Frailty/</a:t>
            </a:r>
            <a:r>
              <a:rPr lang="en-US" dirty="0" err="1" smtClean="0"/>
              <a:t>sarcopenia</a:t>
            </a:r>
            <a:endParaRPr lang="en-US" dirty="0" smtClean="0"/>
          </a:p>
          <a:p>
            <a:r>
              <a:rPr lang="en-US" dirty="0" smtClean="0"/>
              <a:t>COPD</a:t>
            </a:r>
          </a:p>
          <a:p>
            <a:r>
              <a:rPr lang="en-US" dirty="0" smtClean="0"/>
              <a:t>ESRD</a:t>
            </a:r>
          </a:p>
          <a:p>
            <a:r>
              <a:rPr lang="en-US" dirty="0" smtClean="0"/>
              <a:t>Dialysis</a:t>
            </a:r>
          </a:p>
          <a:p>
            <a:pPr marL="0" indent="0">
              <a:buNone/>
            </a:pPr>
            <a:r>
              <a:rPr lang="en-US" sz="1600" dirty="0" smtClean="0"/>
              <a:t>	Anker SD and Sharma R.  J </a:t>
            </a:r>
            <a:r>
              <a:rPr lang="en-US" sz="1600" dirty="0" err="1" smtClean="0"/>
              <a:t>Cardiolology</a:t>
            </a:r>
            <a:r>
              <a:rPr lang="en-US" sz="1600" dirty="0" smtClean="0"/>
              <a:t> The </a:t>
            </a:r>
            <a:r>
              <a:rPr lang="en-US" sz="1600" dirty="0"/>
              <a:t>syndrome of cardiac </a:t>
            </a:r>
            <a:r>
              <a:rPr lang="en-US" sz="1600" dirty="0" smtClean="0"/>
              <a:t>	cachexia.  2002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Morley JE, Anker SD and von </a:t>
            </a:r>
            <a:r>
              <a:rPr lang="en-US" sz="1600" dirty="0" err="1" smtClean="0"/>
              <a:t>Haehling</a:t>
            </a:r>
            <a:r>
              <a:rPr lang="en-US" sz="1600" dirty="0" smtClean="0"/>
              <a:t> s. Prevalence</a:t>
            </a:r>
            <a:r>
              <a:rPr lang="en-US" sz="1600" dirty="0"/>
              <a:t>, incidence, and </a:t>
            </a:r>
            <a:r>
              <a:rPr lang="en-US" sz="1600" dirty="0" smtClean="0"/>
              <a:t>	clinical 	impact </a:t>
            </a:r>
            <a:r>
              <a:rPr lang="en-US" sz="1600" dirty="0"/>
              <a:t>of </a:t>
            </a:r>
            <a:r>
              <a:rPr lang="en-US" sz="1600" dirty="0" err="1"/>
              <a:t>sarcopenia</a:t>
            </a:r>
            <a:r>
              <a:rPr lang="en-US" sz="1600" dirty="0"/>
              <a:t>: facts, numbers, and </a:t>
            </a:r>
            <a:r>
              <a:rPr lang="en-US" sz="1600" dirty="0" smtClean="0"/>
              <a:t>epidemiology-	update 2014. J 	</a:t>
            </a:r>
            <a:r>
              <a:rPr lang="en-US" sz="1600" dirty="0" err="1" smtClean="0"/>
              <a:t>Cachexia</a:t>
            </a:r>
            <a:r>
              <a:rPr lang="en-US" sz="1600" dirty="0" smtClean="0"/>
              <a:t> </a:t>
            </a:r>
            <a:r>
              <a:rPr lang="en-US" sz="1600" dirty="0" err="1"/>
              <a:t>Sarcopenia</a:t>
            </a:r>
            <a:r>
              <a:rPr lang="en-US" sz="1600" dirty="0"/>
              <a:t> Muscle. </a:t>
            </a:r>
            <a:r>
              <a:rPr lang="en-US" sz="1600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61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 of Anorexia-</a:t>
            </a:r>
            <a:r>
              <a:rPr lang="en-US" dirty="0" err="1" smtClean="0"/>
              <a:t>cachexia</a:t>
            </a:r>
            <a:r>
              <a:rPr lang="en-US" dirty="0" smtClean="0"/>
              <a:t> for patients &amp; families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Associated with increased morbidity/mortality</a:t>
            </a:r>
          </a:p>
          <a:p>
            <a:r>
              <a:rPr lang="en-US" sz="2400" dirty="0" smtClean="0"/>
              <a:t>Can limit treatment </a:t>
            </a:r>
            <a:r>
              <a:rPr lang="en-US" sz="2400" dirty="0"/>
              <a:t>options</a:t>
            </a:r>
          </a:p>
          <a:p>
            <a:r>
              <a:rPr lang="en-US" sz="2400" dirty="0" smtClean="0"/>
              <a:t>Increases fear and anxiety</a:t>
            </a:r>
            <a:endParaRPr lang="en-US" sz="2400" dirty="0"/>
          </a:p>
          <a:p>
            <a:r>
              <a:rPr lang="en-US" sz="2400" dirty="0" smtClean="0"/>
              <a:t>Self </a:t>
            </a:r>
            <a:r>
              <a:rPr lang="en-US" sz="2400" dirty="0"/>
              <a:t>image disturbance</a:t>
            </a:r>
          </a:p>
          <a:p>
            <a:r>
              <a:rPr lang="en-US" sz="2400" dirty="0" smtClean="0"/>
              <a:t>Contributes to conflict </a:t>
            </a:r>
            <a:r>
              <a:rPr lang="en-US" sz="2400" dirty="0"/>
              <a:t>among caregivers and family</a:t>
            </a:r>
          </a:p>
        </p:txBody>
      </p:sp>
    </p:spTree>
    <p:extLst>
      <p:ext uri="{BB962C8B-B14F-4D97-AF65-F5344CB8AC3E}">
        <p14:creationId xmlns:p14="http://schemas.microsoft.com/office/powerpoint/2010/main" val="1534563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Love, Death, and Spaghetti</a:t>
            </a:r>
            <a:br>
              <a:rPr lang="en-US" dirty="0" smtClean="0"/>
            </a:br>
            <a:r>
              <a:rPr lang="en-US" sz="1800" dirty="0" smtClean="0"/>
              <a:t>The New </a:t>
            </a:r>
            <a:r>
              <a:rPr lang="en-US" sz="1800" dirty="0"/>
              <a:t>York Times Theresa Brown April 11, </a:t>
            </a:r>
            <a:r>
              <a:rPr lang="en-US" sz="1800" dirty="0" smtClean="0"/>
              <a:t>2015</a:t>
            </a:r>
            <a:br>
              <a:rPr lang="en-US" sz="1800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Bianca </a:t>
            </a:r>
            <a:r>
              <a:rPr lang="en-US" dirty="0" err="1" smtClean="0"/>
              <a:t>Bagnerelli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31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Empathizing,  Reframing, and Exploring Meaning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important to reframe from “Mom is starving to death (and therefore I can fix it if I can just get her to eat)” to…….</a:t>
            </a:r>
          </a:p>
          <a:p>
            <a:endParaRPr lang="en-US" sz="2800" dirty="0" smtClean="0"/>
          </a:p>
          <a:p>
            <a:r>
              <a:rPr lang="en-US" sz="2800" dirty="0" smtClean="0"/>
              <a:t>Take 2 minutes to explore ways to reframe with the people sitting around you</a:t>
            </a:r>
          </a:p>
          <a:p>
            <a:endParaRPr lang="en-US" sz="2800" dirty="0" smtClean="0"/>
          </a:p>
          <a:p>
            <a:r>
              <a:rPr lang="en-US" sz="2800" dirty="0" smtClean="0"/>
              <a:t>Then share ideas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9928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1484</Words>
  <Application>Microsoft Office PowerPoint</Application>
  <PresentationFormat>On-screen Show (4:3)</PresentationFormat>
  <Paragraphs>454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Office Theme</vt:lpstr>
      <vt:lpstr>Anorexia, Nausea, and Vomiting in Palliative Care </vt:lpstr>
      <vt:lpstr>Learning Objectives</vt:lpstr>
      <vt:lpstr>Anorexia is common in palliative care Patients</vt:lpstr>
      <vt:lpstr>Cachexia</vt:lpstr>
      <vt:lpstr>PowerPoint Presentation</vt:lpstr>
      <vt:lpstr>Anorexia-Cachexia occurs in…</vt:lpstr>
      <vt:lpstr>Consequence of Anorexia-cachexia for patients &amp; families</vt:lpstr>
      <vt:lpstr>Love, Death, and Spaghetti The New York Times Theresa Brown April 11, 2015 </vt:lpstr>
      <vt:lpstr>The Importance of Empathizing,  Reframing, and Exploring Meaning</vt:lpstr>
      <vt:lpstr>Approaches  - I</vt:lpstr>
      <vt:lpstr>Approaches - II</vt:lpstr>
      <vt:lpstr>Treatment Goals for Anorexia-Cachexia </vt:lpstr>
      <vt:lpstr>Nutritional Supplementaion</vt:lpstr>
      <vt:lpstr>The Evidence for Pharmacologic Treatments</vt:lpstr>
      <vt:lpstr>PowerPoint Presentation</vt:lpstr>
      <vt:lpstr>PowerPoint Presentation</vt:lpstr>
      <vt:lpstr>Megestrol Acetate (Megace) The Evidence</vt:lpstr>
      <vt:lpstr>Marinol and Cannabionoids The Evidence</vt:lpstr>
      <vt:lpstr>Olanzapine for CA related Cachexia?</vt:lpstr>
      <vt:lpstr>Mirtazipine</vt:lpstr>
      <vt:lpstr>Herbs proposed as beneficial</vt:lpstr>
      <vt:lpstr>Bottom Line</vt:lpstr>
      <vt:lpstr>Nausea and Vomiting</vt:lpstr>
      <vt:lpstr>Prevalence of N/V in advanced illness</vt:lpstr>
      <vt:lpstr>Nausea and Vomiting</vt:lpstr>
      <vt:lpstr>PowerPoint Presentation</vt:lpstr>
      <vt:lpstr>PowerPoint Presentation</vt:lpstr>
      <vt:lpstr>PowerPoint Presentation</vt:lpstr>
      <vt:lpstr>Does the Pathophysiologic Approach Work?</vt:lpstr>
      <vt:lpstr>Nausea/Vomiting in advanced CA  Not related to chemotherapy</vt:lpstr>
      <vt:lpstr>Nausea/Vomiting in Advanced CA  Not related to chemotherapy</vt:lpstr>
      <vt:lpstr>Side Effects of Common Anti-emetics</vt:lpstr>
      <vt:lpstr>Costs of common Anti-Emetics &amp; Appetite Stimulants</vt:lpstr>
      <vt:lpstr>Putting it all together</vt:lpstr>
      <vt:lpstr>Principles</vt:lpstr>
      <vt:lpstr>Examples</vt:lpstr>
      <vt:lpstr>Summary</vt:lpstr>
      <vt:lpstr>Thank you Questions?</vt:lpstr>
    </vt:vector>
  </TitlesOfParts>
  <Company>Peacehealth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Bree (MD)</dc:creator>
  <cp:lastModifiedBy>Carola Williams</cp:lastModifiedBy>
  <cp:revision>131</cp:revision>
  <dcterms:created xsi:type="dcterms:W3CDTF">2015-05-11T18:10:15Z</dcterms:created>
  <dcterms:modified xsi:type="dcterms:W3CDTF">2015-06-29T19:52:47Z</dcterms:modified>
</cp:coreProperties>
</file>