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entury Gothic" panose="020B0502020202020204" pitchFamily="34" charset="0"/>
      <p:regular r:id="rId17"/>
      <p:bold r:id="rId18"/>
      <p:italic r:id="rId19"/>
      <p:boldItalic r:id="rId20"/>
    </p:embeddedFont>
    <p:embeddedFont>
      <p:font typeface="Corbel" panose="020B0503020204020204" pitchFamily="34" charset="0"/>
      <p:regular r:id="rId21"/>
      <p:bold r:id="rId22"/>
      <p:italic r:id="rId23"/>
      <p:boldItalic r:id="rId24"/>
    </p:embeddedFont>
    <p:embeddedFont>
      <p:font typeface="Wingdings 3" pitchFamily="2" charset="2"/>
      <p:regular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 Tonnes - NOAA Federal"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DCEC89-E8CD-4DFE-B018-1E8D1FFA6FAF}">
  <a:tblStyle styleId="{9EDCEC89-E8CD-4DFE-B018-1E8D1FFA6FA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5986"/>
  </p:normalViewPr>
  <p:slideViewPr>
    <p:cSldViewPr snapToGrid="0">
      <p:cViewPr varScale="1">
        <p:scale>
          <a:sx n="123" d="100"/>
          <a:sy n="123" d="100"/>
        </p:scale>
        <p:origin x="132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The State of Washington adopted the Shoreline Management Act  in November 1972 to provide a management and protection framework for the state’s shorelines. To implement the framework, the Act calls for each jurisdiction to develop a Shoreline Master Program (SMP) that outlines plans to: (1) balance and integrate interests of local citizens; (2) address shoreline conditions; (3) consider and influence planning regulations for adjacent lands; and (4) classify shoreline segments into environmental designations. Each SMP must strive for no net loss of ecological function while still promoting the public use and development of county and city shorelines, using the “best available science” to issue specific guidelines.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a7c139a77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a7c139a77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100"/>
              </a:spcBef>
              <a:spcAft>
                <a:spcPts val="0"/>
              </a:spcAft>
              <a:buNone/>
            </a:pPr>
            <a:r>
              <a:rPr lang="en" sz="1200">
                <a:solidFill>
                  <a:schemeClr val="dk1"/>
                </a:solidFill>
                <a:latin typeface="Times New Roman"/>
                <a:ea typeface="Times New Roman"/>
                <a:cs typeface="Times New Roman"/>
                <a:sym typeface="Times New Roman"/>
              </a:rPr>
              <a:t>Our evaluation revealed generally low protection scores for kelp within the SMPs. Of the 45 scored, 20 (44%) had a score of zero or one, with no county receiving the maximum score of four.</a:t>
            </a: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1200"/>
              </a:spcBef>
              <a:spcAft>
                <a:spcPts val="0"/>
              </a:spcAft>
              <a:buNone/>
            </a:pPr>
            <a:r>
              <a:rPr lang="en" sz="1200">
                <a:solidFill>
                  <a:schemeClr val="dk1"/>
                </a:solidFill>
                <a:latin typeface="Times New Roman"/>
                <a:ea typeface="Times New Roman"/>
                <a:cs typeface="Times New Roman"/>
                <a:sym typeface="Times New Roman"/>
              </a:rPr>
              <a:t>Restoration measures within the SMPs were similarly low, with 26 (57%) receiving a score of zero or one, and only one SMP, Bainbridge, receiving a score of 5 and no SMPs receiving the best scores of 6.</a:t>
            </a:r>
            <a:endParaRPr sz="1200">
              <a:solidFill>
                <a:schemeClr val="dk1"/>
              </a:solidFill>
              <a:latin typeface="Times New Roman"/>
              <a:ea typeface="Times New Roman"/>
              <a:cs typeface="Times New Roman"/>
              <a:sym typeface="Times New Roman"/>
            </a:endParaRPr>
          </a:p>
          <a:p>
            <a:pPr marL="0" lvl="0" indent="0" algn="l" rtl="0">
              <a:lnSpc>
                <a:spcPct val="90000"/>
              </a:lnSpc>
              <a:spcBef>
                <a:spcPts val="110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lnSpc>
                <a:spcPct val="90000"/>
              </a:lnSpc>
              <a:spcBef>
                <a:spcPts val="120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15addef0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215addef0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When comparing the protection and restoration scores for the 12 counties against the abundance levels for kelp, there was no association between the two.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1a7c139a77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1a7c139a77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100"/>
              </a:spcBef>
              <a:spcAft>
                <a:spcPts val="0"/>
              </a:spcAft>
              <a:buNone/>
            </a:pPr>
            <a:r>
              <a:rPr lang="en" sz="1200">
                <a:solidFill>
                  <a:schemeClr val="dk1"/>
                </a:solidFill>
                <a:latin typeface="Times New Roman"/>
                <a:ea typeface="Times New Roman"/>
                <a:cs typeface="Times New Roman"/>
                <a:sym typeface="Times New Roman"/>
              </a:rPr>
              <a:t>Our results likely reflect watershed restoration planning priorities from the late 1990s and early 2000s. The 1998 Chinook salmon ESA listing initiated a watershed-based approach to recovery and many local counties participated in and led the development of watershed recovery plans. The Plan included targets for freshwater and estuary habitats. However, it did not targets for the marine nearshore environment, nor for kelp habitat</a:t>
            </a:r>
            <a:endParaRPr sz="1200">
              <a:solidFill>
                <a:schemeClr val="dk1"/>
              </a:solidFill>
              <a:latin typeface="Times New Roman"/>
              <a:ea typeface="Times New Roman"/>
              <a:cs typeface="Times New Roman"/>
              <a:sym typeface="Times New Roman"/>
            </a:endParaRPr>
          </a:p>
          <a:p>
            <a:pPr marL="0" lvl="0" indent="0" algn="l" rtl="0">
              <a:lnSpc>
                <a:spcPct val="90000"/>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This oversight in the Chinook Recovery plan likely stems from relatively little documentation of kelp loss and few published research on the importance of kelp habitat to salmon. Unfortunately, the relative lack of “best available science” related to kelp during this time may have generated the policy inertia reflected in later SMP</a:t>
            </a:r>
            <a:endParaRPr sz="1200">
              <a:solidFill>
                <a:schemeClr val="dk1"/>
              </a:solidFill>
              <a:latin typeface="Times New Roman"/>
              <a:ea typeface="Times New Roman"/>
              <a:cs typeface="Times New Roman"/>
              <a:sym typeface="Times New Roman"/>
            </a:endParaRPr>
          </a:p>
          <a:p>
            <a:pPr marL="0" lvl="0" indent="0" algn="l" rtl="0">
              <a:lnSpc>
                <a:spcPct val="90000"/>
              </a:lnSpc>
              <a:spcBef>
                <a:spcPts val="1200"/>
              </a:spcBef>
              <a:spcAft>
                <a:spcPts val="1200"/>
              </a:spcAft>
              <a:buNone/>
            </a:pP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15addef0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15addef0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100"/>
              </a:spcBef>
              <a:spcAft>
                <a:spcPts val="0"/>
              </a:spcAft>
              <a:buNone/>
            </a:pPr>
            <a:r>
              <a:rPr lang="en" sz="1200" dirty="0">
                <a:solidFill>
                  <a:schemeClr val="dk1"/>
                </a:solidFill>
                <a:latin typeface="Times New Roman"/>
                <a:ea typeface="Times New Roman"/>
                <a:cs typeface="Times New Roman"/>
                <a:sym typeface="Times New Roman"/>
              </a:rPr>
              <a:t>However, already, since this research has been conducted, steps have been made to ease the process for kelp habitat restoration. In 2018 the Puget Sound </a:t>
            </a:r>
            <a:r>
              <a:rPr lang="en" sz="1200" dirty="0" err="1">
                <a:solidFill>
                  <a:schemeClr val="dk1"/>
                </a:solidFill>
                <a:latin typeface="Times New Roman"/>
                <a:ea typeface="Times New Roman"/>
                <a:cs typeface="Times New Roman"/>
                <a:sym typeface="Times New Roman"/>
              </a:rPr>
              <a:t>Restoratiom</a:t>
            </a:r>
            <a:r>
              <a:rPr lang="en" sz="1200" dirty="0">
                <a:solidFill>
                  <a:schemeClr val="dk1"/>
                </a:solidFill>
                <a:latin typeface="Times New Roman"/>
                <a:ea typeface="Times New Roman"/>
                <a:cs typeface="Times New Roman"/>
                <a:sym typeface="Times New Roman"/>
              </a:rPr>
              <a:t> Fund worked with the Washington State legislature on Senate Bill 5404 to amend the HPA rule concerning Fish Habitat Enhancement. The rule now includes marine nearshore habitat restoration activities within the exemption process for shoreline development. Senate Bill 5404 expanded the definition of fish habitat enhancement projects under to include “[r]</a:t>
            </a:r>
            <a:r>
              <a:rPr lang="en" sz="1200" dirty="0" err="1">
                <a:solidFill>
                  <a:schemeClr val="dk1"/>
                </a:solidFill>
                <a:latin typeface="Times New Roman"/>
                <a:ea typeface="Times New Roman"/>
                <a:cs typeface="Times New Roman"/>
                <a:sym typeface="Times New Roman"/>
              </a:rPr>
              <a:t>estoration</a:t>
            </a:r>
            <a:r>
              <a:rPr lang="en" sz="1200" dirty="0">
                <a:solidFill>
                  <a:schemeClr val="dk1"/>
                </a:solidFill>
                <a:latin typeface="Times New Roman"/>
                <a:ea typeface="Times New Roman"/>
                <a:cs typeface="Times New Roman"/>
                <a:sym typeface="Times New Roman"/>
              </a:rPr>
              <a:t> of native kelp and eelgrass beds and restoring native oysters.” </a:t>
            </a:r>
            <a:endParaRPr sz="1200"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r>
              <a:rPr lang="en" sz="1200" dirty="0">
                <a:solidFill>
                  <a:schemeClr val="dk1"/>
                </a:solidFill>
                <a:latin typeface="Times New Roman"/>
                <a:ea typeface="Times New Roman"/>
                <a:cs typeface="Times New Roman"/>
                <a:sym typeface="Times New Roman"/>
              </a:rPr>
              <a:t>This policy change reflects the growing scientific consensus that nearshore kelp habitats in Puget Sound are diminishing, yet are vital for salmon, rockfish and other species.</a:t>
            </a:r>
            <a:endParaRPr sz="1200" dirty="0">
              <a:solidFill>
                <a:schemeClr val="dk1"/>
              </a:solidFill>
              <a:latin typeface="Times New Roman"/>
              <a:ea typeface="Times New Roman"/>
              <a:cs typeface="Times New Roman"/>
              <a:sym typeface="Times New Roman"/>
            </a:endParaRPr>
          </a:p>
          <a:p>
            <a:pPr marL="0" lvl="0" indent="0" algn="l" rtl="0">
              <a:lnSpc>
                <a:spcPct val="90000"/>
              </a:lnSpc>
              <a:spcBef>
                <a:spcPts val="1100"/>
              </a:spcBef>
              <a:spcAft>
                <a:spcPts val="1200"/>
              </a:spcAft>
              <a:buClr>
                <a:schemeClr val="dk1"/>
              </a:buClr>
              <a:buSzPts val="1100"/>
              <a:buFont typeface="Arial"/>
              <a:buNone/>
            </a:pPr>
            <a:endParaRPr lang="en-US" sz="1200" dirty="0">
              <a:solidFill>
                <a:schemeClr val="dk1"/>
              </a:solidFill>
              <a:latin typeface="Times New Roman"/>
              <a:ea typeface="Times New Roman"/>
              <a:cs typeface="Times New Roman"/>
              <a:sym typeface="Times New Roman"/>
            </a:endParaRPr>
          </a:p>
          <a:p>
            <a:pPr marL="0" lvl="0" indent="0" algn="l" rtl="0">
              <a:lnSpc>
                <a:spcPct val="90000"/>
              </a:lnSpc>
              <a:spcBef>
                <a:spcPts val="1100"/>
              </a:spcBef>
              <a:spcAft>
                <a:spcPts val="120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Photo credit: Puget sound restoration fund </a:t>
            </a:r>
            <a:endParaRPr sz="120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215addef0b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215addef0b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Although most SMPs do not currently reflect this updated science and policy, the Washington Department of Natural Resources has used this research to work with local jurisdictions to improve kelp conservation. Moving forward, we hope to continue to see updated SMPs better reflect these habitat protection and restoration priorities within local jurisdictions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a7c139a7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a7c139a7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The waters of Washington State are home to one of the most diverse assemblages of kelps in the world, with 22 native species found in Puget Sound. Kelp provides numerous ecosystem services including habitat, refuge, and foraging grounds for invertebrate and vertebrate communities including ESA listed Rockfish. </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a:solidFill>
                  <a:schemeClr val="dk1"/>
                </a:solidFill>
                <a:latin typeface="Times New Roman"/>
                <a:ea typeface="Times New Roman"/>
                <a:cs typeface="Times New Roman"/>
                <a:sym typeface="Times New Roman"/>
              </a:rPr>
              <a:t>However, local declines have been identified through anecdotal accounts as well as published studies. While specific kelp declines often vary by region, generally, kelp loss is associated with increased ocean temperatures, fishing related changes to nearshore food webs, increased nutrient input, and increased turbidity and sediment transport</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Font typeface="Arial"/>
              <a:buNone/>
            </a:pP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a7c139a7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a7c139a7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solidFill>
                  <a:schemeClr val="dk1"/>
                </a:solidFill>
                <a:latin typeface="Times New Roman"/>
                <a:ea typeface="Times New Roman"/>
                <a:cs typeface="Times New Roman"/>
                <a:sym typeface="Times New Roman"/>
              </a:rPr>
              <a:t>In 2014, critical habitat, was identified along the nearshore of Puget Sound. </a:t>
            </a:r>
            <a:r>
              <a:rPr lang="en-US" sz="1200" dirty="0">
                <a:solidFill>
                  <a:schemeClr val="dk1"/>
                </a:solidFill>
                <a:latin typeface="Times New Roman"/>
                <a:ea typeface="Times New Roman"/>
                <a:cs typeface="Times New Roman"/>
                <a:sym typeface="Times New Roman"/>
              </a:rPr>
              <a:t>O</a:t>
            </a:r>
            <a:r>
              <a:rPr lang="en" sz="1200" dirty="0">
                <a:solidFill>
                  <a:schemeClr val="dk1"/>
                </a:solidFill>
                <a:latin typeface="Times New Roman"/>
                <a:ea typeface="Times New Roman"/>
                <a:cs typeface="Times New Roman"/>
                <a:sym typeface="Times New Roman"/>
              </a:rPr>
              <a:t>overlapping with those areas were areas that could or have supported kelp. </a:t>
            </a:r>
            <a:r>
              <a:rPr lang="en-US" sz="1200" dirty="0">
                <a:solidFill>
                  <a:schemeClr val="dk1"/>
                </a:solidFill>
                <a:latin typeface="Times New Roman"/>
                <a:ea typeface="Times New Roman"/>
                <a:cs typeface="Times New Roman"/>
                <a:sym typeface="Times New Roman"/>
              </a:rPr>
              <a:t>W</a:t>
            </a:r>
            <a:r>
              <a:rPr lang="en" sz="1200" dirty="0" err="1">
                <a:solidFill>
                  <a:schemeClr val="dk1"/>
                </a:solidFill>
                <a:latin typeface="Times New Roman"/>
                <a:ea typeface="Times New Roman"/>
                <a:cs typeface="Times New Roman"/>
                <a:sym typeface="Times New Roman"/>
              </a:rPr>
              <a:t>ith</a:t>
            </a:r>
            <a:r>
              <a:rPr lang="en" sz="1200" dirty="0">
                <a:solidFill>
                  <a:schemeClr val="dk1"/>
                </a:solidFill>
                <a:latin typeface="Times New Roman"/>
                <a:ea typeface="Times New Roman"/>
                <a:cs typeface="Times New Roman"/>
                <a:sym typeface="Times New Roman"/>
              </a:rPr>
              <a:t> this information, the Rockfish recover plan identified the recovery of kelp habitat as a priority for the over all recovery of Rockfish. Various organizations attempted to address the recovery of kelp habitat. However, this proved be be no easy feat. Puget Sound restoration fund attempted to begin kelp restoration projects, and due to it being a novel activity, faced obstacles to obtaining the correct permits. They were trying to navigate a system that was not set up to support kelp restoration. </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Clr>
                <a:schemeClr val="dk1"/>
              </a:buClr>
              <a:buSzPts val="1100"/>
              <a:buFont typeface="Arial"/>
              <a:buNone/>
            </a:pPr>
            <a:endParaRPr sz="120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215addef0b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215addef0b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Washington State adopted the Shoreline Management act in November of 1972 to provide management and protection framework for the states shorelines. In accordance with the SMP, each jurisdiction must: </a:t>
            </a:r>
            <a:endParaRPr dirty="0"/>
          </a:p>
          <a:p>
            <a:pPr marL="457200" lvl="0" indent="-298450" algn="l" rtl="0">
              <a:spcBef>
                <a:spcPts val="0"/>
              </a:spcBef>
              <a:spcAft>
                <a:spcPts val="0"/>
              </a:spcAft>
              <a:buSzPts val="1100"/>
              <a:buAutoNum type="arabicPeriod"/>
            </a:pPr>
            <a:r>
              <a:rPr lang="en" dirty="0"/>
              <a:t>Balance and integrate interest of local citizens</a:t>
            </a:r>
            <a:endParaRPr dirty="0"/>
          </a:p>
          <a:p>
            <a:pPr marL="457200" lvl="0" indent="-298450" algn="l" rtl="0">
              <a:spcBef>
                <a:spcPts val="0"/>
              </a:spcBef>
              <a:spcAft>
                <a:spcPts val="0"/>
              </a:spcAft>
              <a:buSzPts val="1100"/>
              <a:buAutoNum type="arabicPeriod"/>
            </a:pPr>
            <a:r>
              <a:rPr lang="en" dirty="0"/>
              <a:t>Address shorelines conditions</a:t>
            </a:r>
            <a:endParaRPr dirty="0"/>
          </a:p>
          <a:p>
            <a:pPr marL="457200" lvl="0" indent="-298450" algn="l" rtl="0">
              <a:spcBef>
                <a:spcPts val="0"/>
              </a:spcBef>
              <a:spcAft>
                <a:spcPts val="0"/>
              </a:spcAft>
              <a:buSzPts val="1100"/>
              <a:buAutoNum type="arabicPeriod"/>
            </a:pPr>
            <a:r>
              <a:rPr lang="en" dirty="0"/>
              <a:t>Consider and influence planning regulations for adjacent lands </a:t>
            </a:r>
            <a:endParaRPr dirty="0"/>
          </a:p>
          <a:p>
            <a:pPr marL="457200" lvl="0" indent="-298450" algn="l" rtl="0">
              <a:spcBef>
                <a:spcPts val="0"/>
              </a:spcBef>
              <a:spcAft>
                <a:spcPts val="0"/>
              </a:spcAft>
              <a:buSzPts val="1100"/>
              <a:buAutoNum type="arabicPeriod"/>
            </a:pPr>
            <a:r>
              <a:rPr lang="en" dirty="0"/>
              <a:t>Classify shoreline segments into environmental designations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Additionally, each SMP must strive a no net loss in ecological function while still promoting public use, and they must use best available science when issuing their guidelines. </a:t>
            </a:r>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Picture Source:</a:t>
            </a:r>
            <a:r>
              <a:rPr lang="en-US" dirty="0"/>
              <a:t>https://</a:t>
            </a:r>
            <a:r>
              <a:rPr lang="en-US" dirty="0" err="1"/>
              <a:t>ecology.wa.gov</a:t>
            </a:r>
            <a:r>
              <a:rPr lang="en-US" dirty="0"/>
              <a:t>/Water-Shorelines/Shoreline-coastal-management/</a:t>
            </a:r>
            <a:r>
              <a:rPr lang="en-US" dirty="0" err="1"/>
              <a:t>Coastal-zone-management#gallery</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1a7c139a77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11a7c139a77_0_12:notes"/>
          <p:cNvSpPr txBox="1">
            <a:spLocks noGrp="1"/>
          </p:cNvSpPr>
          <p:nvPr>
            <p:ph type="body" idx="1"/>
          </p:nvPr>
        </p:nvSpPr>
        <p:spPr>
          <a:xfrm>
            <a:off x="685800" y="4400550"/>
            <a:ext cx="5486400" cy="3600600"/>
          </a:xfrm>
          <a:prstGeom prst="rect">
            <a:avLst/>
          </a:prstGeom>
          <a:noFill/>
          <a:ln>
            <a:noFill/>
          </a:ln>
        </p:spPr>
        <p:txBody>
          <a:bodyPr spcFirstLastPara="1" wrap="square" lIns="91375" tIns="45675" rIns="91375" bIns="45675" anchor="t" anchorCtr="0">
            <a:noAutofit/>
          </a:bodyPr>
          <a:lstStyle/>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This research analyzes Washington State SMPs in 45 jurisdictions along Puget Sound, to identify opportunities and barriers to kelp recovery projects.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We hypothesized that SMPs in counties with more floating and understory kelp canopy would have higher Protection scores, reflecting the need to protect existing habitat. Conversely, we predicted that SMPs in counties with less floating and understory kelp would have higher Restoration scores, indicating an intention to recover potentially lost kelp habitat.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103" name="Google Shape;103;g11a7c139a77_0_12:notes"/>
          <p:cNvSpPr txBox="1">
            <a:spLocks noGrp="1"/>
          </p:cNvSpPr>
          <p:nvPr>
            <p:ph type="sldNum" idx="12"/>
          </p:nvPr>
        </p:nvSpPr>
        <p:spPr>
          <a:xfrm>
            <a:off x="3884613" y="8685213"/>
            <a:ext cx="2971800" cy="458700"/>
          </a:xfrm>
          <a:prstGeom prst="rect">
            <a:avLst/>
          </a:prstGeom>
          <a:noFill/>
          <a:ln>
            <a:noFill/>
          </a:ln>
        </p:spPr>
        <p:txBody>
          <a:bodyPr spcFirstLastPara="1" wrap="square" lIns="91375" tIns="45675" rIns="91375" bIns="45675" anchor="b" anchorCtr="0">
            <a:noAutofit/>
          </a:bodyPr>
          <a:lstStyle/>
          <a:p>
            <a:pPr marL="0" lvl="0" indent="0" algn="r" rtl="0">
              <a:spcBef>
                <a:spcPts val="0"/>
              </a:spcBef>
              <a:spcAft>
                <a:spcPts val="0"/>
              </a:spcAft>
              <a:buNone/>
            </a:pPr>
            <a:fld id="{00000000-1234-1234-1234-123412341234}" type="slidenum">
              <a:rPr lang="en" sz="1400"/>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1a7c139a7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1a7c139a7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10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We conducted a content analysis of 12 counties and 33 municipalities which bordered the saltwater </a:t>
            </a:r>
            <a:r>
              <a:rPr lang="en" sz="1200" dirty="0" err="1">
                <a:solidFill>
                  <a:schemeClr val="dk1"/>
                </a:solidFill>
                <a:latin typeface="Times New Roman"/>
                <a:ea typeface="Times New Roman"/>
                <a:cs typeface="Times New Roman"/>
                <a:sym typeface="Times New Roman"/>
              </a:rPr>
              <a:t>shorlines</a:t>
            </a:r>
            <a:r>
              <a:rPr lang="en" sz="1200" dirty="0">
                <a:solidFill>
                  <a:schemeClr val="dk1"/>
                </a:solidFill>
                <a:latin typeface="Times New Roman"/>
                <a:ea typeface="Times New Roman"/>
                <a:cs typeface="Times New Roman"/>
                <a:sym typeface="Times New Roman"/>
              </a:rPr>
              <a:t> of Puget Sound and the Strait of Juan de Fuca. The research was conducted in July of 2018. we used the most up to date SMP during that summer. If a SMP was being amended, we used the draft if it was almost finished, or the latest final draft in the event we couldn’t find the amended document.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1a7c139a77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1a7c139a77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100"/>
              </a:spcBef>
              <a:spcAft>
                <a:spcPts val="120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After a preliminary search of several SMPs, keywords were chosen to understand which terms best captured how kelp protection and restoration were addressed within each document. We consulted the Washington State Department of Ecology, SMP handbook, the SMP definition, and the RCW to identify keywords that used kelp within their definition, or related words and phrases.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1a7c139a77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1a7c139a77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content analysis was modeled after the Ballinger and Dodds research in 2020. we scored each SMP based </a:t>
            </a:r>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we scored each SMP’s relative protection of kelp based on the two Protection Criteria– the presence of a buffer for kelp as well as if kelp was identified within the general regulations. We also scored each SMP based on its treatment of restoration based on the three Restoration Criteria– If the SMP had a restoration plan, if so, does the restoration plan mention kelp? And if the SMP had mention of conservation aquaculture/restoration aquaculture.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21c80611b2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21c80611b2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We compared the scores of the 12 county SMPs to the linear extent of understory and floating kelp within their jurisdictional boundaries. We used GIS data from the ShoreZone inventory. The ShoreZone inventory was conducted using shoreline aerial surveys between 1994 and 2000. Although the kelp abundance data is several decades old, it is the only comprehensive inventory of kelp across all of the assessed county-level SMPs, has been used in federal Critical Habitat designation,  and was available for many of the SMPs as they were developed or updated.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619795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646781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63346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210260741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316655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4/14/22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5323789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4/14/22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143585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4958952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1863342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5502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2390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8183257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252646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4/14/22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5892433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4/14/22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7499887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4/14/22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25860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4/14/22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1040943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4166848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4AAD347D-5ACD-4C99-B74B-A9C85AD731AF}" type="datetimeFigureOut">
              <a:rPr lang="en-US" dirty="0"/>
              <a:t>4/14/22</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6968965"/>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77"/>
        <p:cNvGrpSpPr/>
        <p:nvPr/>
      </p:nvGrpSpPr>
      <p:grpSpPr>
        <a:xfrm>
          <a:off x="0" y="0"/>
          <a:ext cx="0" cy="0"/>
          <a:chOff x="0" y="0"/>
          <a:chExt cx="0" cy="0"/>
        </a:xfrm>
      </p:grpSpPr>
      <p:sp>
        <p:nvSpPr>
          <p:cNvPr id="78" name="Google Shape;78;p14"/>
          <p:cNvSpPr txBox="1">
            <a:spLocks noGrp="1"/>
          </p:cNvSpPr>
          <p:nvPr>
            <p:ph type="ctrTitle"/>
          </p:nvPr>
        </p:nvSpPr>
        <p:spPr>
          <a:xfrm>
            <a:off x="220750" y="464950"/>
            <a:ext cx="8520600" cy="4373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28366"/>
              <a:buFont typeface="Arial"/>
              <a:buNone/>
            </a:pPr>
            <a:r>
              <a:rPr lang="en" sz="3877" dirty="0">
                <a:solidFill>
                  <a:srgbClr val="EAE6E1"/>
                </a:solidFill>
                <a:latin typeface="Arial"/>
                <a:ea typeface="Arial"/>
                <a:cs typeface="Arial"/>
                <a:sym typeface="Arial"/>
              </a:rPr>
              <a:t>Shoreline Master Programs: A hindrance or a help to kelp conservation in Puget Sound?</a:t>
            </a:r>
            <a:endParaRPr sz="3877" dirty="0">
              <a:solidFill>
                <a:srgbClr val="EAE6E1"/>
              </a:solidFill>
              <a:latin typeface="Arial"/>
              <a:ea typeface="Arial"/>
              <a:cs typeface="Arial"/>
              <a:sym typeface="Arial"/>
            </a:endParaRPr>
          </a:p>
          <a:p>
            <a:pPr marL="0" lvl="0" indent="0" algn="l" rtl="0">
              <a:lnSpc>
                <a:spcPct val="115000"/>
              </a:lnSpc>
              <a:spcBef>
                <a:spcPts val="0"/>
              </a:spcBef>
              <a:spcAft>
                <a:spcPts val="0"/>
              </a:spcAft>
              <a:buClr>
                <a:schemeClr val="dk1"/>
              </a:buClr>
              <a:buSzPct val="28366"/>
              <a:buFont typeface="Arial"/>
              <a:buNone/>
            </a:pPr>
            <a:endParaRPr sz="3877" dirty="0">
              <a:solidFill>
                <a:srgbClr val="EAE6E1"/>
              </a:solidFill>
              <a:latin typeface="Arial"/>
              <a:ea typeface="Arial"/>
              <a:cs typeface="Arial"/>
              <a:sym typeface="Arial"/>
            </a:endParaRPr>
          </a:p>
          <a:p>
            <a:pPr marL="0" lvl="0" indent="0" algn="l" rtl="0">
              <a:lnSpc>
                <a:spcPct val="115000"/>
              </a:lnSpc>
              <a:spcBef>
                <a:spcPts val="0"/>
              </a:spcBef>
              <a:spcAft>
                <a:spcPts val="0"/>
              </a:spcAft>
              <a:buClr>
                <a:schemeClr val="dk1"/>
              </a:buClr>
              <a:buSzPct val="58928"/>
              <a:buFont typeface="Arial"/>
              <a:buNone/>
            </a:pPr>
            <a:r>
              <a:rPr lang="en" sz="1866" dirty="0">
                <a:solidFill>
                  <a:srgbClr val="EAE6E1"/>
                </a:solidFill>
                <a:latin typeface="Arial"/>
                <a:ea typeface="Arial"/>
                <a:cs typeface="Arial"/>
                <a:sym typeface="Arial"/>
              </a:rPr>
              <a:t>Katherine Conroy (1), Daniel </a:t>
            </a:r>
            <a:r>
              <a:rPr lang="en" sz="1866" dirty="0" err="1">
                <a:solidFill>
                  <a:srgbClr val="EAE6E1"/>
                </a:solidFill>
                <a:latin typeface="Arial"/>
                <a:ea typeface="Arial"/>
                <a:cs typeface="Arial"/>
                <a:sym typeface="Arial"/>
              </a:rPr>
              <a:t>Tonnes</a:t>
            </a:r>
            <a:r>
              <a:rPr lang="en" sz="1866" dirty="0">
                <a:solidFill>
                  <a:srgbClr val="EAE6E1"/>
                </a:solidFill>
                <a:latin typeface="Arial"/>
                <a:ea typeface="Arial"/>
                <a:cs typeface="Arial"/>
                <a:sym typeface="Arial"/>
              </a:rPr>
              <a:t> (2), Max Calloway (3), Nicole </a:t>
            </a:r>
            <a:r>
              <a:rPr lang="en" sz="1866" dirty="0" err="1">
                <a:solidFill>
                  <a:srgbClr val="EAE6E1"/>
                </a:solidFill>
                <a:latin typeface="Arial"/>
                <a:ea typeface="Arial"/>
                <a:cs typeface="Arial"/>
                <a:sym typeface="Arial"/>
              </a:rPr>
              <a:t>Naar</a:t>
            </a:r>
            <a:r>
              <a:rPr lang="en" sz="1866" dirty="0">
                <a:solidFill>
                  <a:srgbClr val="EAE6E1"/>
                </a:solidFill>
                <a:latin typeface="Arial"/>
                <a:ea typeface="Arial"/>
                <a:cs typeface="Arial"/>
                <a:sym typeface="Arial"/>
              </a:rPr>
              <a:t> (4), </a:t>
            </a:r>
            <a:r>
              <a:rPr lang="en" sz="1866" dirty="0" err="1">
                <a:solidFill>
                  <a:srgbClr val="EAE6E1"/>
                </a:solidFill>
                <a:latin typeface="Arial"/>
                <a:ea typeface="Arial"/>
                <a:cs typeface="Arial"/>
                <a:sym typeface="Arial"/>
              </a:rPr>
              <a:t>Kalloway</a:t>
            </a:r>
            <a:r>
              <a:rPr lang="en" sz="1866" dirty="0">
                <a:solidFill>
                  <a:srgbClr val="EAE6E1"/>
                </a:solidFill>
                <a:latin typeface="Arial"/>
                <a:ea typeface="Arial"/>
                <a:cs typeface="Arial"/>
                <a:sym typeface="Arial"/>
              </a:rPr>
              <a:t> Page (6), Steve </a:t>
            </a:r>
            <a:r>
              <a:rPr lang="en" sz="1866" dirty="0" err="1">
                <a:solidFill>
                  <a:srgbClr val="EAE6E1"/>
                </a:solidFill>
                <a:latin typeface="Arial"/>
                <a:ea typeface="Arial"/>
                <a:cs typeface="Arial"/>
                <a:sym typeface="Arial"/>
              </a:rPr>
              <a:t>Copps</a:t>
            </a:r>
            <a:r>
              <a:rPr lang="en" sz="1866" dirty="0">
                <a:solidFill>
                  <a:srgbClr val="EAE6E1"/>
                </a:solidFill>
                <a:latin typeface="Arial"/>
                <a:ea typeface="Arial"/>
                <a:cs typeface="Arial"/>
                <a:sym typeface="Arial"/>
              </a:rPr>
              <a:t> (2), Betsy Peabody (5)</a:t>
            </a:r>
            <a:endParaRPr sz="1866" dirty="0">
              <a:solidFill>
                <a:srgbClr val="EAE6E1"/>
              </a:solidFill>
              <a:latin typeface="Arial"/>
              <a:ea typeface="Arial"/>
              <a:cs typeface="Arial"/>
              <a:sym typeface="Arial"/>
            </a:endParaRPr>
          </a:p>
          <a:p>
            <a:pPr marL="0" lvl="0" indent="0" algn="l" rtl="0">
              <a:lnSpc>
                <a:spcPct val="115000"/>
              </a:lnSpc>
              <a:spcBef>
                <a:spcPts val="0"/>
              </a:spcBef>
              <a:spcAft>
                <a:spcPts val="0"/>
              </a:spcAft>
              <a:buNone/>
            </a:pPr>
            <a:r>
              <a:rPr lang="en" sz="1200" dirty="0">
                <a:solidFill>
                  <a:srgbClr val="EAE6E1"/>
                </a:solidFill>
                <a:latin typeface="Arial"/>
                <a:ea typeface="Arial"/>
                <a:cs typeface="Arial"/>
                <a:sym typeface="Arial"/>
              </a:rPr>
              <a:t> </a:t>
            </a:r>
            <a:endParaRPr sz="1200" i="1" dirty="0">
              <a:solidFill>
                <a:srgbClr val="EAE6E1"/>
              </a:solidFill>
              <a:latin typeface="Arial"/>
              <a:ea typeface="Arial"/>
              <a:cs typeface="Arial"/>
              <a:sym typeface="Arial"/>
            </a:endParaRPr>
          </a:p>
          <a:p>
            <a:pPr marL="0" lvl="0" indent="0" algn="l" rtl="0">
              <a:lnSpc>
                <a:spcPct val="115000"/>
              </a:lnSpc>
              <a:spcBef>
                <a:spcPts val="0"/>
              </a:spcBef>
              <a:spcAft>
                <a:spcPts val="0"/>
              </a:spcAft>
              <a:buNone/>
            </a:pPr>
            <a:r>
              <a:rPr lang="en" sz="1200" i="1" dirty="0">
                <a:solidFill>
                  <a:srgbClr val="EAE6E1"/>
                </a:solidFill>
                <a:latin typeface="Arial"/>
                <a:ea typeface="Arial"/>
                <a:cs typeface="Arial"/>
                <a:sym typeface="Arial"/>
              </a:rPr>
              <a:t>(</a:t>
            </a:r>
            <a:r>
              <a:rPr lang="en" sz="1200" dirty="0">
                <a:solidFill>
                  <a:srgbClr val="EAE6E1"/>
                </a:solidFill>
                <a:latin typeface="Arial"/>
                <a:ea typeface="Arial"/>
                <a:cs typeface="Arial"/>
                <a:sym typeface="Arial"/>
              </a:rPr>
              <a:t>1)</a:t>
            </a:r>
            <a:r>
              <a:rPr lang="en" sz="700" dirty="0">
                <a:solidFill>
                  <a:srgbClr val="EAE6E1"/>
                </a:solidFill>
                <a:latin typeface="Arial"/>
                <a:ea typeface="Arial"/>
                <a:cs typeface="Arial"/>
                <a:sym typeface="Arial"/>
              </a:rPr>
              <a:t>  </a:t>
            </a:r>
            <a:r>
              <a:rPr lang="en" sz="1200" dirty="0">
                <a:solidFill>
                  <a:srgbClr val="EAE6E1"/>
                </a:solidFill>
                <a:latin typeface="Arial"/>
                <a:ea typeface="Arial"/>
                <a:cs typeface="Arial"/>
                <a:sym typeface="Arial"/>
              </a:rPr>
              <a:t>Stony Brook University, Stony Brook, NY (2)</a:t>
            </a:r>
            <a:r>
              <a:rPr lang="en" sz="700" dirty="0">
                <a:solidFill>
                  <a:srgbClr val="EAE6E1"/>
                </a:solidFill>
                <a:latin typeface="Arial"/>
                <a:ea typeface="Arial"/>
                <a:cs typeface="Arial"/>
                <a:sym typeface="Arial"/>
              </a:rPr>
              <a:t>  </a:t>
            </a:r>
            <a:r>
              <a:rPr lang="en" sz="1200" dirty="0">
                <a:solidFill>
                  <a:srgbClr val="EAE6E1"/>
                </a:solidFill>
                <a:latin typeface="Arial"/>
                <a:ea typeface="Arial"/>
                <a:cs typeface="Arial"/>
                <a:sym typeface="Arial"/>
              </a:rPr>
              <a:t>National Marine Fisheries Service, West Coast Region (3)</a:t>
            </a:r>
            <a:r>
              <a:rPr lang="en" sz="700" dirty="0">
                <a:solidFill>
                  <a:srgbClr val="EAE6E1"/>
                </a:solidFill>
                <a:latin typeface="Arial"/>
                <a:ea typeface="Arial"/>
                <a:cs typeface="Arial"/>
                <a:sym typeface="Arial"/>
              </a:rPr>
              <a:t>  </a:t>
            </a:r>
            <a:r>
              <a:rPr lang="en" sz="1200" dirty="0">
                <a:solidFill>
                  <a:srgbClr val="EAE6E1"/>
                </a:solidFill>
                <a:latin typeface="Arial"/>
                <a:ea typeface="Arial"/>
                <a:cs typeface="Arial"/>
                <a:sym typeface="Arial"/>
              </a:rPr>
              <a:t>Washington Department of Natural Resources (4)</a:t>
            </a:r>
            <a:r>
              <a:rPr lang="en" sz="700" dirty="0">
                <a:solidFill>
                  <a:srgbClr val="EAE6E1"/>
                </a:solidFill>
                <a:latin typeface="Arial"/>
                <a:ea typeface="Arial"/>
                <a:cs typeface="Arial"/>
                <a:sym typeface="Arial"/>
              </a:rPr>
              <a:t>  </a:t>
            </a:r>
            <a:r>
              <a:rPr lang="en" sz="1200" dirty="0">
                <a:solidFill>
                  <a:srgbClr val="EAE6E1"/>
                </a:solidFill>
                <a:latin typeface="Arial"/>
                <a:ea typeface="Arial"/>
                <a:cs typeface="Arial"/>
                <a:sym typeface="Arial"/>
              </a:rPr>
              <a:t>Washington Sea Grant (5)</a:t>
            </a:r>
            <a:r>
              <a:rPr lang="en" sz="700" dirty="0">
                <a:solidFill>
                  <a:srgbClr val="EAE6E1"/>
                </a:solidFill>
                <a:latin typeface="Arial"/>
                <a:ea typeface="Arial"/>
                <a:cs typeface="Arial"/>
                <a:sym typeface="Arial"/>
              </a:rPr>
              <a:t>  </a:t>
            </a:r>
            <a:r>
              <a:rPr lang="en" sz="1200" dirty="0">
                <a:solidFill>
                  <a:srgbClr val="EAE6E1"/>
                </a:solidFill>
                <a:latin typeface="Arial"/>
                <a:ea typeface="Arial"/>
                <a:cs typeface="Arial"/>
                <a:sym typeface="Arial"/>
              </a:rPr>
              <a:t>Puget Sound Restoration Fund (6)</a:t>
            </a:r>
            <a:r>
              <a:rPr lang="en" sz="700" dirty="0">
                <a:solidFill>
                  <a:srgbClr val="EAE6E1"/>
                </a:solidFill>
                <a:latin typeface="Arial"/>
                <a:ea typeface="Arial"/>
                <a:cs typeface="Arial"/>
                <a:sym typeface="Arial"/>
              </a:rPr>
              <a:t>  </a:t>
            </a:r>
            <a:r>
              <a:rPr lang="en" sz="1200" dirty="0">
                <a:solidFill>
                  <a:srgbClr val="EAE6E1"/>
                </a:solidFill>
                <a:latin typeface="Arial"/>
                <a:ea typeface="Arial"/>
                <a:cs typeface="Arial"/>
                <a:sym typeface="Arial"/>
              </a:rPr>
              <a:t>University of Washington, Seattle, WA (current Pacific Shellfish Institute)</a:t>
            </a:r>
            <a:r>
              <a:rPr lang="en" sz="1100" dirty="0">
                <a:solidFill>
                  <a:srgbClr val="EAE6E1"/>
                </a:solidFill>
                <a:latin typeface="Arial"/>
                <a:ea typeface="Arial"/>
                <a:cs typeface="Arial"/>
                <a:sym typeface="Arial"/>
              </a:rPr>
              <a:t> </a:t>
            </a:r>
            <a:endParaRPr sz="1200" dirty="0">
              <a:solidFill>
                <a:srgbClr val="EAE6E1"/>
              </a:solidFill>
              <a:latin typeface="Arial"/>
              <a:ea typeface="Arial"/>
              <a:cs typeface="Arial"/>
              <a:sym typeface="Arial"/>
            </a:endParaRPr>
          </a:p>
          <a:p>
            <a:pPr marL="0" lvl="0" indent="0" algn="l" rtl="0">
              <a:lnSpc>
                <a:spcPct val="115000"/>
              </a:lnSpc>
              <a:spcBef>
                <a:spcPts val="0"/>
              </a:spcBef>
              <a:spcAft>
                <a:spcPts val="0"/>
              </a:spcAft>
              <a:buNone/>
            </a:pPr>
            <a:endParaRPr sz="1200" i="1" dirty="0">
              <a:solidFill>
                <a:srgbClr val="566374"/>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152700" y="104925"/>
            <a:ext cx="7406400" cy="10173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solidFill>
                  <a:schemeClr val="lt1"/>
                </a:solidFill>
                <a:latin typeface="Arial"/>
                <a:ea typeface="Arial"/>
                <a:cs typeface="Arial"/>
                <a:sym typeface="Arial"/>
              </a:rPr>
              <a:t>Results</a:t>
            </a:r>
            <a:endParaRPr>
              <a:solidFill>
                <a:schemeClr val="lt1"/>
              </a:solidFill>
              <a:latin typeface="Arial"/>
              <a:ea typeface="Arial"/>
              <a:cs typeface="Arial"/>
              <a:sym typeface="Arial"/>
            </a:endParaRPr>
          </a:p>
        </p:txBody>
      </p:sp>
      <p:sp>
        <p:nvSpPr>
          <p:cNvPr id="140" name="Google Shape;140;p23"/>
          <p:cNvSpPr txBox="1">
            <a:spLocks noGrp="1"/>
          </p:cNvSpPr>
          <p:nvPr>
            <p:ph idx="1"/>
          </p:nvPr>
        </p:nvSpPr>
        <p:spPr>
          <a:xfrm>
            <a:off x="70475" y="962950"/>
            <a:ext cx="3351600" cy="3804600"/>
          </a:xfrm>
          <a:prstGeom prst="rect">
            <a:avLst/>
          </a:prstGeom>
        </p:spPr>
        <p:txBody>
          <a:bodyPr spcFirstLastPara="1" wrap="square" lIns="68575" tIns="34275" rIns="68575" bIns="34275" anchor="t" anchorCtr="0">
            <a:noAutofit/>
          </a:bodyPr>
          <a:lstStyle/>
          <a:p>
            <a:pPr marL="457200" lvl="0" indent="-342900" algn="l" rtl="0">
              <a:spcBef>
                <a:spcPts val="1100"/>
              </a:spcBef>
              <a:spcAft>
                <a:spcPts val="0"/>
              </a:spcAft>
              <a:buClr>
                <a:schemeClr val="lt1"/>
              </a:buClr>
              <a:buSzPts val="1800"/>
              <a:buFont typeface="Arial"/>
              <a:buChar char="●"/>
            </a:pPr>
            <a:r>
              <a:rPr lang="en" dirty="0">
                <a:solidFill>
                  <a:schemeClr val="lt1"/>
                </a:solidFill>
                <a:latin typeface="Arial"/>
                <a:ea typeface="Arial"/>
                <a:cs typeface="Arial"/>
                <a:sym typeface="Arial"/>
              </a:rPr>
              <a:t>Low protection scores </a:t>
            </a:r>
            <a:endParaRPr dirty="0">
              <a:solidFill>
                <a:schemeClr val="lt1"/>
              </a:solidFill>
              <a:latin typeface="Arial"/>
              <a:ea typeface="Arial"/>
              <a:cs typeface="Arial"/>
              <a:sym typeface="Arial"/>
            </a:endParaRPr>
          </a:p>
          <a:p>
            <a:pPr marL="914400" lvl="1" indent="-342900" algn="l" rtl="0">
              <a:spcBef>
                <a:spcPts val="0"/>
              </a:spcBef>
              <a:spcAft>
                <a:spcPts val="0"/>
              </a:spcAft>
              <a:buClr>
                <a:schemeClr val="lt1"/>
              </a:buClr>
              <a:buSzPts val="1800"/>
              <a:buFont typeface="Arial"/>
              <a:buChar char="○"/>
            </a:pPr>
            <a:r>
              <a:rPr lang="en" sz="1800" dirty="0">
                <a:solidFill>
                  <a:schemeClr val="lt1"/>
                </a:solidFill>
                <a:latin typeface="Arial"/>
                <a:ea typeface="Arial"/>
                <a:cs typeface="Arial"/>
                <a:sym typeface="Arial"/>
              </a:rPr>
              <a:t>of the 45 scored SMPs, 20 (44%) had a score of 0 or 1</a:t>
            </a:r>
            <a:endParaRPr sz="1800" dirty="0">
              <a:solidFill>
                <a:schemeClr val="lt1"/>
              </a:solidFill>
              <a:latin typeface="Arial"/>
              <a:ea typeface="Arial"/>
              <a:cs typeface="Arial"/>
              <a:sym typeface="Arial"/>
            </a:endParaRPr>
          </a:p>
          <a:p>
            <a:pPr marL="914400" lvl="1" indent="-342900" algn="l" rtl="0">
              <a:spcBef>
                <a:spcPts val="0"/>
              </a:spcBef>
              <a:spcAft>
                <a:spcPts val="0"/>
              </a:spcAft>
              <a:buClr>
                <a:schemeClr val="lt1"/>
              </a:buClr>
              <a:buSzPts val="1800"/>
              <a:buFont typeface="Arial"/>
              <a:buChar char="○"/>
            </a:pPr>
            <a:r>
              <a:rPr lang="en" sz="1800" dirty="0">
                <a:solidFill>
                  <a:schemeClr val="lt1"/>
                </a:solidFill>
                <a:latin typeface="Arial"/>
                <a:ea typeface="Arial"/>
                <a:cs typeface="Arial"/>
                <a:sym typeface="Arial"/>
              </a:rPr>
              <a:t>None received the maximum score of 4 </a:t>
            </a:r>
            <a:endParaRPr sz="1800" dirty="0">
              <a:solidFill>
                <a:schemeClr val="lt1"/>
              </a:solidFill>
              <a:latin typeface="Arial"/>
              <a:ea typeface="Arial"/>
              <a:cs typeface="Arial"/>
              <a:sym typeface="Arial"/>
            </a:endParaRPr>
          </a:p>
          <a:p>
            <a:pPr marL="457200" lvl="0" indent="-342900" algn="l" rtl="0">
              <a:lnSpc>
                <a:spcPct val="100000"/>
              </a:lnSpc>
              <a:spcBef>
                <a:spcPts val="0"/>
              </a:spcBef>
              <a:spcAft>
                <a:spcPts val="0"/>
              </a:spcAft>
              <a:buClr>
                <a:schemeClr val="lt1"/>
              </a:buClr>
              <a:buSzPts val="1800"/>
              <a:buFont typeface="Arial"/>
              <a:buChar char="●"/>
            </a:pPr>
            <a:r>
              <a:rPr lang="en" dirty="0">
                <a:solidFill>
                  <a:schemeClr val="lt1"/>
                </a:solidFill>
                <a:latin typeface="Arial"/>
                <a:ea typeface="Arial"/>
                <a:cs typeface="Arial"/>
                <a:sym typeface="Arial"/>
              </a:rPr>
              <a:t>Low restoration scores </a:t>
            </a:r>
            <a:endParaRPr dirty="0">
              <a:solidFill>
                <a:schemeClr val="lt1"/>
              </a:solidFill>
              <a:latin typeface="Arial"/>
              <a:ea typeface="Arial"/>
              <a:cs typeface="Arial"/>
              <a:sym typeface="Arial"/>
            </a:endParaRPr>
          </a:p>
          <a:p>
            <a:pPr marL="914400" lvl="1" indent="-342900" algn="l" rtl="0">
              <a:lnSpc>
                <a:spcPct val="100000"/>
              </a:lnSpc>
              <a:spcBef>
                <a:spcPts val="0"/>
              </a:spcBef>
              <a:spcAft>
                <a:spcPts val="0"/>
              </a:spcAft>
              <a:buClr>
                <a:schemeClr val="lt1"/>
              </a:buClr>
              <a:buSzPts val="1800"/>
              <a:buFont typeface="Arial"/>
              <a:buChar char="○"/>
            </a:pPr>
            <a:r>
              <a:rPr lang="en" sz="1800" dirty="0">
                <a:solidFill>
                  <a:schemeClr val="lt1"/>
                </a:solidFill>
                <a:latin typeface="Arial"/>
                <a:ea typeface="Arial"/>
                <a:cs typeface="Arial"/>
                <a:sym typeface="Arial"/>
              </a:rPr>
              <a:t>26 (57%) receiving a score of zero or one, </a:t>
            </a:r>
            <a:endParaRPr sz="1800" dirty="0">
              <a:solidFill>
                <a:schemeClr val="lt1"/>
              </a:solidFill>
              <a:latin typeface="Arial"/>
              <a:ea typeface="Arial"/>
              <a:cs typeface="Arial"/>
              <a:sym typeface="Arial"/>
            </a:endParaRPr>
          </a:p>
          <a:p>
            <a:pPr marL="914400" lvl="1" indent="-342900" algn="l" rtl="0">
              <a:lnSpc>
                <a:spcPct val="100000"/>
              </a:lnSpc>
              <a:spcBef>
                <a:spcPts val="0"/>
              </a:spcBef>
              <a:spcAft>
                <a:spcPts val="0"/>
              </a:spcAft>
              <a:buClr>
                <a:schemeClr val="lt1"/>
              </a:buClr>
              <a:buSzPts val="1800"/>
              <a:buFont typeface="Arial"/>
              <a:buChar char="○"/>
            </a:pPr>
            <a:r>
              <a:rPr lang="en" sz="1800" dirty="0">
                <a:solidFill>
                  <a:schemeClr val="lt1"/>
                </a:solidFill>
                <a:latin typeface="Arial"/>
                <a:ea typeface="Arial"/>
                <a:cs typeface="Arial"/>
                <a:sym typeface="Arial"/>
              </a:rPr>
              <a:t>one SMP, Bainbridge, received a score of 5 </a:t>
            </a:r>
            <a:endParaRPr sz="1800" dirty="0">
              <a:solidFill>
                <a:schemeClr val="lt1"/>
              </a:solidFill>
              <a:latin typeface="Arial"/>
              <a:ea typeface="Arial"/>
              <a:cs typeface="Arial"/>
              <a:sym typeface="Arial"/>
            </a:endParaRPr>
          </a:p>
          <a:p>
            <a:pPr marL="914400" lvl="1" indent="-342900" algn="l" rtl="0">
              <a:lnSpc>
                <a:spcPct val="100000"/>
              </a:lnSpc>
              <a:spcBef>
                <a:spcPts val="0"/>
              </a:spcBef>
              <a:spcAft>
                <a:spcPts val="0"/>
              </a:spcAft>
              <a:buClr>
                <a:schemeClr val="lt1"/>
              </a:buClr>
              <a:buSzPts val="1800"/>
              <a:buFont typeface="Arial"/>
              <a:buChar char="○"/>
            </a:pPr>
            <a:r>
              <a:rPr lang="en" sz="1800" dirty="0">
                <a:solidFill>
                  <a:schemeClr val="lt1"/>
                </a:solidFill>
                <a:latin typeface="Arial"/>
                <a:ea typeface="Arial"/>
                <a:cs typeface="Arial"/>
                <a:sym typeface="Arial"/>
              </a:rPr>
              <a:t>None received score of 6.</a:t>
            </a:r>
            <a:endParaRPr sz="1800" dirty="0">
              <a:solidFill>
                <a:schemeClr val="lt1"/>
              </a:solidFill>
              <a:latin typeface="Arial"/>
              <a:ea typeface="Arial"/>
              <a:cs typeface="Arial"/>
              <a:sym typeface="Arial"/>
            </a:endParaRPr>
          </a:p>
          <a:p>
            <a:pPr marL="0" lvl="0" indent="0" algn="l" rtl="0">
              <a:lnSpc>
                <a:spcPct val="100000"/>
              </a:lnSpc>
              <a:spcBef>
                <a:spcPts val="0"/>
              </a:spcBef>
              <a:spcAft>
                <a:spcPts val="0"/>
              </a:spcAft>
              <a:buNone/>
            </a:pPr>
            <a:endParaRPr dirty="0">
              <a:solidFill>
                <a:schemeClr val="dk1"/>
              </a:solidFill>
            </a:endParaRPr>
          </a:p>
        </p:txBody>
      </p:sp>
      <p:pic>
        <p:nvPicPr>
          <p:cNvPr id="141" name="Google Shape;141;p23" descr="Analysis of protection and restoration scores. Greatest frequency of SMPs earned a 2 for protection and a 1 for restoration. ">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3508125" y="541875"/>
            <a:ext cx="5459676" cy="40597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145"/>
        <p:cNvGrpSpPr/>
        <p:nvPr/>
      </p:nvGrpSpPr>
      <p:grpSpPr>
        <a:xfrm>
          <a:off x="0" y="0"/>
          <a:ext cx="0" cy="0"/>
          <a:chOff x="0" y="0"/>
          <a:chExt cx="0" cy="0"/>
        </a:xfrm>
      </p:grpSpPr>
      <p:sp>
        <p:nvSpPr>
          <p:cNvPr id="146" name="Google Shape;146;p24"/>
          <p:cNvSpPr txBox="1">
            <a:spLocks noGrp="1"/>
          </p:cNvSpPr>
          <p:nvPr>
            <p:ph idx="1"/>
          </p:nvPr>
        </p:nvSpPr>
        <p:spPr>
          <a:xfrm>
            <a:off x="164400" y="1556438"/>
            <a:ext cx="2959200" cy="2160600"/>
          </a:xfrm>
          <a:prstGeom prst="rect">
            <a:avLst/>
          </a:prstGeom>
        </p:spPr>
        <p:txBody>
          <a:bodyPr spcFirstLastPara="1" wrap="square" lIns="68575" tIns="34275" rIns="68575" bIns="34275" anchor="t" anchorCtr="0">
            <a:normAutofit/>
          </a:bodyPr>
          <a:lstStyle/>
          <a:p>
            <a:pPr marL="457200" lvl="0" indent="-342900" algn="l" rtl="0">
              <a:lnSpc>
                <a:spcPct val="100000"/>
              </a:lnSpc>
              <a:spcBef>
                <a:spcPts val="0"/>
              </a:spcBef>
              <a:spcAft>
                <a:spcPts val="0"/>
              </a:spcAft>
              <a:buClr>
                <a:schemeClr val="lt1"/>
              </a:buClr>
              <a:buSzPts val="1800"/>
              <a:buChar char="●"/>
            </a:pPr>
            <a:r>
              <a:rPr lang="en" sz="1800" dirty="0">
                <a:solidFill>
                  <a:schemeClr val="lt1"/>
                </a:solidFill>
                <a:latin typeface="Arial"/>
                <a:ea typeface="Arial"/>
                <a:cs typeface="Arial"/>
                <a:sym typeface="Arial"/>
              </a:rPr>
              <a:t>No association between linear extent of floating kelp and the protection scores for county SMPs.</a:t>
            </a:r>
            <a:endParaRPr sz="1800" dirty="0">
              <a:solidFill>
                <a:schemeClr val="lt1"/>
              </a:solidFill>
              <a:latin typeface="Arial"/>
              <a:ea typeface="Arial"/>
              <a:cs typeface="Arial"/>
              <a:sym typeface="Arial"/>
            </a:endParaRPr>
          </a:p>
        </p:txBody>
      </p:sp>
      <p:pic>
        <p:nvPicPr>
          <p:cNvPr id="147" name="Google Shape;147;p24" descr="Analysis of linear extent of floating kelp vs protection and restoration scores of 12 counties."/>
          <p:cNvPicPr preferRelativeResize="0"/>
          <p:nvPr/>
        </p:nvPicPr>
        <p:blipFill>
          <a:blip r:embed="rId3">
            <a:alphaModFix/>
          </a:blip>
          <a:stretch>
            <a:fillRect/>
          </a:stretch>
        </p:blipFill>
        <p:spPr>
          <a:xfrm>
            <a:off x="3420496" y="64988"/>
            <a:ext cx="5431306" cy="50135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Shape 151"/>
        <p:cNvGrpSpPr/>
        <p:nvPr/>
      </p:nvGrpSpPr>
      <p:grpSpPr>
        <a:xfrm>
          <a:off x="0" y="0"/>
          <a:ext cx="0" cy="0"/>
          <a:chOff x="0" y="0"/>
          <a:chExt cx="0" cy="0"/>
        </a:xfrm>
      </p:grpSpPr>
      <p:pic>
        <p:nvPicPr>
          <p:cNvPr id="95" name="Picture 94">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97" name="Picture 96">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99" name="Oval 98">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1" name="Picture 100">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103" name="Picture 102">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05" name="Rectangle 104">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7" name="Rectangle 106">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53" name="Google Shape;153;p25"/>
          <p:cNvSpPr txBox="1">
            <a:spLocks noGrp="1"/>
          </p:cNvSpPr>
          <p:nvPr>
            <p:ph type="title"/>
          </p:nvPr>
        </p:nvSpPr>
        <p:spPr>
          <a:xfrm>
            <a:off x="4036052" y="169769"/>
            <a:ext cx="3479177" cy="1050398"/>
          </a:xfrm>
          <a:prstGeom prst="rect">
            <a:avLst/>
          </a:prstGeom>
        </p:spPr>
        <p:txBody>
          <a:bodyPr spcFirstLastPara="1" vert="horz" lIns="91440" tIns="45720" rIns="91440" bIns="45720" rtlCol="0" anchor="t" anchorCtr="0">
            <a:normAutofit/>
          </a:bodyPr>
          <a:lstStyle/>
          <a:p>
            <a:pPr marL="0" lvl="0" indent="0" defTabSz="457200">
              <a:lnSpc>
                <a:spcPct val="90000"/>
              </a:lnSpc>
              <a:spcBef>
                <a:spcPct val="0"/>
              </a:spcBef>
              <a:spcAft>
                <a:spcPts val="0"/>
              </a:spcAft>
            </a:pPr>
            <a:r>
              <a:rPr lang="en-US" sz="3300" dirty="0"/>
              <a:t>Best Available Science…</a:t>
            </a:r>
          </a:p>
        </p:txBody>
      </p:sp>
      <p:sp>
        <p:nvSpPr>
          <p:cNvPr id="109"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1281" y="-1179"/>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54" name="Google Shape;154;p25">
            <a:extLst>
              <a:ext uri="{C183D7F6-B498-43B3-948B-1728B52AA6E4}">
                <adec:decorative xmlns:adec="http://schemas.microsoft.com/office/drawing/2017/decorative" val="1"/>
              </a:ext>
            </a:extLst>
          </p:cNvPr>
          <p:cNvPicPr preferRelativeResize="0"/>
          <p:nvPr/>
        </p:nvPicPr>
        <p:blipFill rotWithShape="1">
          <a:blip r:embed="rId8"/>
          <a:srcRect l="39800" r="11976" b="-2"/>
          <a:stretch/>
        </p:blipFill>
        <p:spPr>
          <a:xfrm>
            <a:off x="2" y="10"/>
            <a:ext cx="3729824" cy="5143490"/>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p:spPr>
      </p:pic>
      <p:sp>
        <p:nvSpPr>
          <p:cNvPr id="111" name="Rectangle 110">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2" name="Google Shape;152;p25"/>
          <p:cNvSpPr txBox="1">
            <a:spLocks noGrp="1"/>
          </p:cNvSpPr>
          <p:nvPr>
            <p:ph type="body" idx="1"/>
          </p:nvPr>
        </p:nvSpPr>
        <p:spPr>
          <a:xfrm>
            <a:off x="3493038" y="1183322"/>
            <a:ext cx="5650961" cy="3960167"/>
          </a:xfrm>
          <a:prstGeom prst="rect">
            <a:avLst/>
          </a:prstGeom>
        </p:spPr>
        <p:txBody>
          <a:bodyPr spcFirstLastPara="1" vert="horz" lIns="91440" tIns="45720" rIns="91440" bIns="45720" rtlCol="0" anchorCtr="0">
            <a:normAutofit fontScale="70000" lnSpcReduction="20000"/>
          </a:bodyPr>
          <a:lstStyle/>
          <a:p>
            <a:pPr marL="457200" lvl="0" indent="-305990" defTabSz="457200">
              <a:lnSpc>
                <a:spcPct val="90000"/>
              </a:lnSpc>
              <a:spcBef>
                <a:spcPts val="1000"/>
              </a:spcBef>
              <a:buSzPct val="80000"/>
              <a:buFont typeface="Wingdings 3" charset="2"/>
              <a:buChar char=""/>
            </a:pPr>
            <a:r>
              <a:rPr lang="en-US" sz="2300" dirty="0">
                <a:latin typeface="Arial" panose="020B0604020202020204" pitchFamily="34" charset="0"/>
                <a:cs typeface="Arial" panose="020B0604020202020204" pitchFamily="34" charset="0"/>
                <a:sym typeface="Arial"/>
              </a:rPr>
              <a:t>SMP content likely reflect watershed restoration planning priorities from the late 1990s and early 2000s.</a:t>
            </a:r>
          </a:p>
          <a:p>
            <a:pPr marL="914400" lvl="1" indent="-305990" defTabSz="457200">
              <a:lnSpc>
                <a:spcPct val="90000"/>
              </a:lnSpc>
              <a:spcBef>
                <a:spcPts val="1000"/>
              </a:spcBef>
              <a:buSzPct val="80000"/>
              <a:buFont typeface="Wingdings 3" charset="2"/>
              <a:buChar char=""/>
            </a:pPr>
            <a:r>
              <a:rPr lang="en-US" sz="2300" dirty="0">
                <a:latin typeface="Arial" panose="020B0604020202020204" pitchFamily="34" charset="0"/>
                <a:cs typeface="Arial" panose="020B0604020202020204" pitchFamily="34" charset="0"/>
                <a:sym typeface="Arial"/>
              </a:rPr>
              <a:t>The Chinook salmon ESA listing in 1998 initiated a watershed-based approach to recovery planning termed the Shared Strategy for Puget Sound. </a:t>
            </a:r>
          </a:p>
          <a:p>
            <a:pPr marL="914400" lvl="1" indent="-305990" defTabSz="457200">
              <a:lnSpc>
                <a:spcPct val="90000"/>
              </a:lnSpc>
              <a:spcBef>
                <a:spcPts val="1000"/>
              </a:spcBef>
              <a:buSzPct val="80000"/>
              <a:buFont typeface="Wingdings 3" charset="2"/>
              <a:buChar char=""/>
            </a:pPr>
            <a:r>
              <a:rPr lang="en-US" sz="2300" dirty="0">
                <a:latin typeface="Arial" panose="020B0604020202020204" pitchFamily="34" charset="0"/>
                <a:cs typeface="Arial" panose="020B0604020202020204" pitchFamily="34" charset="0"/>
                <a:sym typeface="Arial"/>
              </a:rPr>
              <a:t>many local counties participated in and led the development of regionally-specific watershed recovery plans</a:t>
            </a:r>
          </a:p>
          <a:p>
            <a:pPr marL="914400" lvl="1" indent="-305990" defTabSz="457200">
              <a:lnSpc>
                <a:spcPct val="90000"/>
              </a:lnSpc>
              <a:spcBef>
                <a:spcPts val="1000"/>
              </a:spcBef>
              <a:buSzPct val="80000"/>
              <a:buFont typeface="Wingdings 3" charset="2"/>
              <a:buChar char=""/>
            </a:pPr>
            <a:r>
              <a:rPr lang="en-US" sz="2300" dirty="0">
                <a:latin typeface="Arial" panose="020B0604020202020204" pitchFamily="34" charset="0"/>
                <a:cs typeface="Arial" panose="020B0604020202020204" pitchFamily="34" charset="0"/>
                <a:sym typeface="Arial"/>
              </a:rPr>
              <a:t>No restoration numbers targeted for nearshore environment or kelp habitat </a:t>
            </a:r>
          </a:p>
          <a:p>
            <a:pPr marL="457200" lvl="0" indent="-305990" defTabSz="457200">
              <a:lnSpc>
                <a:spcPct val="90000"/>
              </a:lnSpc>
              <a:spcBef>
                <a:spcPts val="1000"/>
              </a:spcBef>
              <a:buSzPct val="80000"/>
              <a:buFont typeface="Wingdings 3" charset="2"/>
              <a:buChar char=""/>
            </a:pPr>
            <a:r>
              <a:rPr lang="en-US" sz="2300" dirty="0">
                <a:latin typeface="Arial" panose="020B0604020202020204" pitchFamily="34" charset="0"/>
                <a:cs typeface="Arial" panose="020B0604020202020204" pitchFamily="34" charset="0"/>
                <a:sym typeface="Arial"/>
              </a:rPr>
              <a:t>Few published research on the importance of kelp habitat to salmon </a:t>
            </a:r>
          </a:p>
          <a:p>
            <a:pPr marL="457200" lvl="0" indent="-305990" defTabSz="457200">
              <a:lnSpc>
                <a:spcPct val="90000"/>
              </a:lnSpc>
              <a:spcBef>
                <a:spcPts val="1000"/>
              </a:spcBef>
              <a:buSzPct val="80000"/>
              <a:buFont typeface="Wingdings 3" charset="2"/>
              <a:buChar char=""/>
            </a:pPr>
            <a:r>
              <a:rPr lang="en-US" sz="2300" dirty="0">
                <a:latin typeface="Arial" panose="020B0604020202020204" pitchFamily="34" charset="0"/>
                <a:cs typeface="Arial" panose="020B0604020202020204" pitchFamily="34" charset="0"/>
                <a:sym typeface="Arial"/>
              </a:rPr>
              <a:t>Relative lack of “best available science” may have contributed to policy inertia reflected in the SMPs</a:t>
            </a:r>
          </a:p>
          <a:p>
            <a:pPr marL="0" lvl="0" indent="0" defTabSz="457200">
              <a:lnSpc>
                <a:spcPct val="90000"/>
              </a:lnSpc>
              <a:spcBef>
                <a:spcPts val="1000"/>
              </a:spcBef>
              <a:buSzPct val="80000"/>
              <a:buFont typeface="Wingdings 3" charset="2"/>
              <a:buChar char=""/>
            </a:pPr>
            <a:endParaRPr lang="en-US" sz="1100" dirty="0">
              <a:sym typeface="Times New Roman"/>
            </a:endParaRPr>
          </a:p>
          <a:p>
            <a:pPr marL="0" lvl="0" indent="0" defTabSz="457200">
              <a:lnSpc>
                <a:spcPct val="90000"/>
              </a:lnSpc>
              <a:spcBef>
                <a:spcPts val="1000"/>
              </a:spcBef>
              <a:buSzPct val="80000"/>
              <a:buFont typeface="Wingdings 3" charset="2"/>
              <a:buChar char=""/>
            </a:pPr>
            <a:endParaRPr lang="en-US" sz="1100" dirty="0">
              <a:sym typeface="Times New Roman"/>
            </a:endParaRPr>
          </a:p>
          <a:p>
            <a:pPr marL="0" lvl="0" indent="0" defTabSz="457200">
              <a:lnSpc>
                <a:spcPct val="90000"/>
              </a:lnSpc>
              <a:spcBef>
                <a:spcPts val="1000"/>
              </a:spcBef>
              <a:buSzPct val="80000"/>
              <a:buFont typeface="Wingdings 3" charset="2"/>
              <a:buChar char=""/>
            </a:pPr>
            <a:endParaRPr lang="en-US" sz="1100" dirty="0">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Shape 158"/>
        <p:cNvGrpSpPr/>
        <p:nvPr/>
      </p:nvGrpSpPr>
      <p:grpSpPr>
        <a:xfrm>
          <a:off x="0" y="0"/>
          <a:ext cx="0" cy="0"/>
          <a:chOff x="0" y="0"/>
          <a:chExt cx="0" cy="0"/>
        </a:xfrm>
      </p:grpSpPr>
      <p:sp>
        <p:nvSpPr>
          <p:cNvPr id="102" name="Rectangle 101">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59" name="Google Shape;159;p26"/>
          <p:cNvSpPr txBox="1">
            <a:spLocks noGrp="1"/>
          </p:cNvSpPr>
          <p:nvPr>
            <p:ph type="title"/>
          </p:nvPr>
        </p:nvSpPr>
        <p:spPr>
          <a:xfrm>
            <a:off x="177223" y="339679"/>
            <a:ext cx="4641143" cy="1216741"/>
          </a:xfrm>
          <a:prstGeom prst="rect">
            <a:avLst/>
          </a:prstGeom>
        </p:spPr>
        <p:txBody>
          <a:bodyPr spcFirstLastPara="1" lIns="68575" tIns="34275" rIns="68575" bIns="34275" anchorCtr="0">
            <a:normAutofit/>
          </a:bodyPr>
          <a:lstStyle/>
          <a:p>
            <a:pPr marL="0" lvl="0" indent="0" rtl="0">
              <a:spcBef>
                <a:spcPts val="0"/>
              </a:spcBef>
              <a:spcAft>
                <a:spcPts val="0"/>
              </a:spcAft>
              <a:buNone/>
            </a:pPr>
            <a:r>
              <a:rPr lang="en-US" dirty="0">
                <a:solidFill>
                  <a:srgbClr val="EBEBEB"/>
                </a:solidFill>
                <a:latin typeface="Arial"/>
                <a:ea typeface="Arial"/>
                <a:cs typeface="Arial"/>
                <a:sym typeface="Arial"/>
              </a:rPr>
              <a:t>Legislative win</a:t>
            </a:r>
          </a:p>
        </p:txBody>
      </p:sp>
      <p:sp>
        <p:nvSpPr>
          <p:cNvPr id="160" name="Google Shape;160;p26"/>
          <p:cNvSpPr txBox="1">
            <a:spLocks noGrp="1"/>
          </p:cNvSpPr>
          <p:nvPr>
            <p:ph idx="1"/>
          </p:nvPr>
        </p:nvSpPr>
        <p:spPr>
          <a:xfrm>
            <a:off x="177538" y="1203767"/>
            <a:ext cx="5340543" cy="3684016"/>
          </a:xfrm>
          <a:prstGeom prst="rect">
            <a:avLst/>
          </a:prstGeom>
        </p:spPr>
        <p:txBody>
          <a:bodyPr spcFirstLastPara="1" lIns="68575" tIns="34275" rIns="68575" bIns="34275" anchorCtr="0">
            <a:noAutofit/>
          </a:bodyPr>
          <a:lstStyle/>
          <a:p>
            <a:pPr marL="0" lvl="0" indent="0" rtl="0">
              <a:lnSpc>
                <a:spcPct val="90000"/>
              </a:lnSpc>
              <a:spcBef>
                <a:spcPts val="1100"/>
              </a:spcBef>
              <a:spcAft>
                <a:spcPts val="0"/>
              </a:spcAft>
              <a:buNone/>
            </a:pPr>
            <a:r>
              <a:rPr lang="en-US" sz="1800" dirty="0">
                <a:solidFill>
                  <a:srgbClr val="FFFFFF"/>
                </a:solidFill>
                <a:latin typeface="Arial"/>
                <a:ea typeface="Arial"/>
                <a:cs typeface="Arial"/>
                <a:sym typeface="Arial"/>
              </a:rPr>
              <a:t>The Puget Sound Restoration Fund worked with Washington State Legislature on Senate Bill 5404, passed in 2018:</a:t>
            </a:r>
          </a:p>
          <a:p>
            <a:pPr marL="457200" lvl="0" indent="-298450" rtl="0">
              <a:lnSpc>
                <a:spcPct val="90000"/>
              </a:lnSpc>
              <a:spcBef>
                <a:spcPts val="1200"/>
              </a:spcBef>
              <a:spcAft>
                <a:spcPts val="0"/>
              </a:spcAft>
              <a:buClr>
                <a:schemeClr val="lt1"/>
              </a:buClr>
              <a:buSzPts val="1100"/>
              <a:buFont typeface="Arial"/>
              <a:buChar char="●"/>
            </a:pPr>
            <a:r>
              <a:rPr lang="en-US" sz="1800" dirty="0">
                <a:solidFill>
                  <a:srgbClr val="FFFFFF"/>
                </a:solidFill>
                <a:latin typeface="Arial"/>
                <a:ea typeface="Arial"/>
                <a:cs typeface="Arial"/>
                <a:sym typeface="Arial"/>
              </a:rPr>
              <a:t>Amended the Fish Habitat Enhancement Hydraulic Permit Approval to include fish habitat enhancement projects to include native kelp, eelgrass beds and native oysters. This streamlines SMP permitting!</a:t>
            </a:r>
          </a:p>
          <a:p>
            <a:pPr marL="457200" lvl="0" indent="0" rtl="0">
              <a:lnSpc>
                <a:spcPct val="90000"/>
              </a:lnSpc>
              <a:spcBef>
                <a:spcPts val="1200"/>
              </a:spcBef>
              <a:spcAft>
                <a:spcPts val="0"/>
              </a:spcAft>
              <a:buNone/>
            </a:pPr>
            <a:endParaRPr lang="en-US" sz="1800" dirty="0">
              <a:solidFill>
                <a:srgbClr val="FFFFFF"/>
              </a:solidFill>
              <a:latin typeface="Arial"/>
              <a:ea typeface="Arial"/>
              <a:cs typeface="Arial"/>
              <a:sym typeface="Arial"/>
            </a:endParaRPr>
          </a:p>
          <a:p>
            <a:pPr marL="457200" lvl="0" indent="-298450" rtl="0">
              <a:lnSpc>
                <a:spcPct val="90000"/>
              </a:lnSpc>
              <a:spcBef>
                <a:spcPts val="1200"/>
              </a:spcBef>
              <a:spcAft>
                <a:spcPts val="0"/>
              </a:spcAft>
              <a:buClr>
                <a:schemeClr val="lt1"/>
              </a:buClr>
              <a:buSzPts val="1100"/>
              <a:buFont typeface="Arial"/>
              <a:buChar char="●"/>
            </a:pPr>
            <a:r>
              <a:rPr lang="en-US" sz="1800" dirty="0">
                <a:solidFill>
                  <a:srgbClr val="FFFFFF"/>
                </a:solidFill>
                <a:latin typeface="Arial"/>
                <a:ea typeface="Arial"/>
                <a:cs typeface="Arial"/>
                <a:sym typeface="Arial"/>
              </a:rPr>
              <a:t>This policy reflects growing consensus that nearshore kelp habitats are vital for salmon, rockfish and other biota</a:t>
            </a:r>
          </a:p>
        </p:txBody>
      </p:sp>
      <p:sp>
        <p:nvSpPr>
          <p:cNvPr id="10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61" name="Google Shape;161;p26">
            <a:extLst>
              <a:ext uri="{C183D7F6-B498-43B3-948B-1728B52AA6E4}">
                <adec:decorative xmlns:adec="http://schemas.microsoft.com/office/drawing/2017/decorative" val="1"/>
              </a:ext>
            </a:extLst>
          </p:cNvPr>
          <p:cNvPicPr preferRelativeResize="0"/>
          <p:nvPr/>
        </p:nvPicPr>
        <p:blipFill rotWithShape="1">
          <a:blip r:embed="rId4"/>
          <a:srcRect l="33977" r="16998" b="2"/>
          <a:stretch/>
        </p:blipFill>
        <p:spPr>
          <a:xfrm>
            <a:off x="5421881" y="10"/>
            <a:ext cx="3722434" cy="514349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p:spPr>
      </p:pic>
      <p:sp>
        <p:nvSpPr>
          <p:cNvPr id="2" name="TextBox 1">
            <a:extLst>
              <a:ext uri="{FF2B5EF4-FFF2-40B4-BE49-F238E27FC236}">
                <a16:creationId xmlns:a16="http://schemas.microsoft.com/office/drawing/2014/main" id="{2181B2C6-38A4-F641-960F-99EA50F8CDA7}"/>
              </a:ext>
            </a:extLst>
          </p:cNvPr>
          <p:cNvSpPr txBox="1"/>
          <p:nvPr/>
        </p:nvSpPr>
        <p:spPr>
          <a:xfrm>
            <a:off x="2499189" y="4862022"/>
            <a:ext cx="3221234" cy="246221"/>
          </a:xfrm>
          <a:prstGeom prst="rect">
            <a:avLst/>
          </a:prstGeom>
          <a:noFill/>
        </p:spPr>
        <p:txBody>
          <a:bodyPr wrap="square" rtlCol="0">
            <a:spAutoFit/>
          </a:bodyPr>
          <a:lstStyle/>
          <a:p>
            <a:r>
              <a:rPr lang="en-US" sz="1000" dirty="0"/>
              <a:t>Photo credit: Puget Sound Restoration Fund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solidFill>
                  <a:schemeClr val="lt1"/>
                </a:solidFill>
                <a:latin typeface="Arial" panose="020B0604020202020204" pitchFamily="34" charset="0"/>
                <a:cs typeface="Arial" panose="020B0604020202020204" pitchFamily="34" charset="0"/>
              </a:rPr>
              <a:t>Moving Forward</a:t>
            </a:r>
            <a:endParaRPr dirty="0">
              <a:solidFill>
                <a:schemeClr val="lt1"/>
              </a:solidFill>
              <a:latin typeface="Arial" panose="020B0604020202020204" pitchFamily="34" charset="0"/>
              <a:cs typeface="Arial" panose="020B0604020202020204" pitchFamily="34" charset="0"/>
            </a:endParaRPr>
          </a:p>
        </p:txBody>
      </p:sp>
      <p:sp>
        <p:nvSpPr>
          <p:cNvPr id="167" name="Google Shape;167;p27"/>
          <p:cNvSpPr txBox="1">
            <a:spLocks noGrp="1"/>
          </p:cNvSpPr>
          <p:nvPr>
            <p:ph idx="1"/>
          </p:nvPr>
        </p:nvSpPr>
        <p:spPr>
          <a:xfrm>
            <a:off x="407400" y="1543050"/>
            <a:ext cx="7854900" cy="2658300"/>
          </a:xfrm>
          <a:prstGeom prst="rect">
            <a:avLst/>
          </a:prstGeom>
        </p:spPr>
        <p:txBody>
          <a:bodyPr spcFirstLastPara="1" wrap="square" lIns="68575" tIns="34275" rIns="68575" bIns="34275" anchor="t" anchorCtr="0">
            <a:normAutofit/>
          </a:bodyPr>
          <a:lstStyle/>
          <a:p>
            <a:pPr marL="457200" lvl="0" indent="-298450" algn="l" rtl="0">
              <a:spcBef>
                <a:spcPts val="1100"/>
              </a:spcBef>
              <a:spcAft>
                <a:spcPts val="0"/>
              </a:spcAft>
              <a:buClr>
                <a:schemeClr val="lt1"/>
              </a:buClr>
              <a:buSzPts val="1100"/>
              <a:buFont typeface="Arial"/>
              <a:buChar char="●"/>
            </a:pPr>
            <a:r>
              <a:rPr lang="en" sz="1800" dirty="0">
                <a:solidFill>
                  <a:schemeClr val="lt1"/>
                </a:solidFill>
                <a:latin typeface="Arial"/>
                <a:ea typeface="Arial"/>
                <a:cs typeface="Arial"/>
                <a:sym typeface="Arial"/>
              </a:rPr>
              <a:t>Washington Department of Natural Resources has already used this research to work with local jurisdictions to improve kelp conservation</a:t>
            </a:r>
            <a:endParaRPr sz="1800" dirty="0">
              <a:solidFill>
                <a:schemeClr val="lt1"/>
              </a:solidFill>
              <a:latin typeface="Arial"/>
              <a:ea typeface="Arial"/>
              <a:cs typeface="Arial"/>
              <a:sym typeface="Arial"/>
            </a:endParaRPr>
          </a:p>
          <a:p>
            <a:pPr marL="457200" lvl="0" indent="0" algn="l" rtl="0">
              <a:spcBef>
                <a:spcPts val="1200"/>
              </a:spcBef>
              <a:spcAft>
                <a:spcPts val="0"/>
              </a:spcAft>
              <a:buNone/>
            </a:pPr>
            <a:r>
              <a:rPr lang="en" sz="1800" dirty="0">
                <a:solidFill>
                  <a:schemeClr val="lt1"/>
                </a:solidFill>
                <a:latin typeface="Arial"/>
                <a:ea typeface="Arial"/>
                <a:cs typeface="Arial"/>
                <a:sym typeface="Arial"/>
              </a:rPr>
              <a:t> </a:t>
            </a:r>
            <a:endParaRPr sz="1800" dirty="0">
              <a:solidFill>
                <a:schemeClr val="lt1"/>
              </a:solidFill>
              <a:latin typeface="Arial"/>
              <a:ea typeface="Arial"/>
              <a:cs typeface="Arial"/>
              <a:sym typeface="Arial"/>
            </a:endParaRPr>
          </a:p>
          <a:p>
            <a:pPr marL="457200" lvl="0" indent="-298450" algn="l" rtl="0">
              <a:spcBef>
                <a:spcPts val="1200"/>
              </a:spcBef>
              <a:spcAft>
                <a:spcPts val="0"/>
              </a:spcAft>
              <a:buClr>
                <a:schemeClr val="lt1"/>
              </a:buClr>
              <a:buSzPts val="1100"/>
              <a:buFont typeface="Arial"/>
              <a:buChar char="●"/>
            </a:pPr>
            <a:r>
              <a:rPr lang="en" sz="1800" dirty="0">
                <a:solidFill>
                  <a:schemeClr val="lt1"/>
                </a:solidFill>
                <a:latin typeface="Arial"/>
                <a:ea typeface="Arial"/>
                <a:cs typeface="Arial"/>
                <a:sym typeface="Arial"/>
              </a:rPr>
              <a:t>We expect that updated SMPs better reflect habitat protection and restoration priorities </a:t>
            </a: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Shape 82"/>
        <p:cNvGrpSpPr/>
        <p:nvPr/>
      </p:nvGrpSpPr>
      <p:grpSpPr>
        <a:xfrm>
          <a:off x="0" y="0"/>
          <a:ext cx="0" cy="0"/>
          <a:chOff x="0" y="0"/>
          <a:chExt cx="0" cy="0"/>
        </a:xfrm>
      </p:grpSpPr>
      <p:pic>
        <p:nvPicPr>
          <p:cNvPr id="90" name="Picture 8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92" name="Picture 9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94" name="Oval 9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6" name="Picture 9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98" name="Picture 9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00" name="Rectangle 9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2" name="Rectangle 101">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3" name="Google Shape;83;p15"/>
          <p:cNvSpPr txBox="1">
            <a:spLocks noGrp="1"/>
          </p:cNvSpPr>
          <p:nvPr>
            <p:ph type="title"/>
          </p:nvPr>
        </p:nvSpPr>
        <p:spPr>
          <a:xfrm>
            <a:off x="154478" y="193742"/>
            <a:ext cx="4641143" cy="1216741"/>
          </a:xfrm>
          <a:prstGeom prst="rect">
            <a:avLst/>
          </a:prstGeom>
        </p:spPr>
        <p:txBody>
          <a:bodyPr spcFirstLastPara="1" vert="horz" lIns="91440" tIns="45720" rIns="91440" bIns="45720" rtlCol="0" anchor="t" anchorCtr="0">
            <a:normAutofit/>
          </a:bodyPr>
          <a:lstStyle/>
          <a:p>
            <a:pPr marL="0" lvl="0" indent="0" defTabSz="457200">
              <a:spcBef>
                <a:spcPct val="0"/>
              </a:spcBef>
              <a:spcAft>
                <a:spcPts val="0"/>
              </a:spcAft>
            </a:pPr>
            <a:r>
              <a:rPr lang="en-US" sz="3900" dirty="0">
                <a:solidFill>
                  <a:srgbClr val="EBEBEB"/>
                </a:solidFill>
                <a:latin typeface="Arial" panose="020B0604020202020204" pitchFamily="34" charset="0"/>
                <a:cs typeface="Arial" panose="020B0604020202020204" pitchFamily="34" charset="0"/>
              </a:rPr>
              <a:t>Background: Kelp</a:t>
            </a:r>
          </a:p>
        </p:txBody>
      </p:sp>
      <p:sp>
        <p:nvSpPr>
          <p:cNvPr id="84" name="Google Shape;84;p15"/>
          <p:cNvSpPr txBox="1">
            <a:spLocks noGrp="1"/>
          </p:cNvSpPr>
          <p:nvPr>
            <p:ph type="body" idx="1"/>
          </p:nvPr>
        </p:nvSpPr>
        <p:spPr>
          <a:xfrm>
            <a:off x="0" y="856055"/>
            <a:ext cx="5361830" cy="4191306"/>
          </a:xfrm>
          <a:prstGeom prst="rect">
            <a:avLst/>
          </a:prstGeom>
        </p:spPr>
        <p:txBody>
          <a:bodyPr spcFirstLastPara="1" vert="horz" lIns="91440" tIns="45720" rIns="91440" bIns="45720" rtlCol="0" anchorCtr="0">
            <a:normAutofit/>
          </a:bodyPr>
          <a:lstStyle/>
          <a:p>
            <a:pPr marL="457200" lvl="0" indent="-342900" defTabSz="457200">
              <a:lnSpc>
                <a:spcPct val="90000"/>
              </a:lnSpc>
              <a:spcBef>
                <a:spcPts val="1000"/>
              </a:spcBef>
              <a:buSzPct val="80000"/>
              <a:buFont typeface="Wingdings 3" charset="2"/>
              <a:buChar char=""/>
            </a:pPr>
            <a:r>
              <a:rPr lang="en-US" sz="1600" dirty="0">
                <a:solidFill>
                  <a:srgbClr val="FFFFFF"/>
                </a:solidFill>
                <a:latin typeface="Arial" panose="020B0604020202020204" pitchFamily="34" charset="0"/>
                <a:cs typeface="Arial" panose="020B0604020202020204" pitchFamily="34" charset="0"/>
                <a:sym typeface="Arial"/>
              </a:rPr>
              <a:t>22 native species of kelp found in Puget Sound</a:t>
            </a:r>
          </a:p>
          <a:p>
            <a:pPr marL="457200" lvl="0" indent="-342900" defTabSz="457200">
              <a:lnSpc>
                <a:spcPct val="90000"/>
              </a:lnSpc>
              <a:spcBef>
                <a:spcPts val="1000"/>
              </a:spcBef>
              <a:buSzPct val="80000"/>
              <a:buFont typeface="Wingdings 3" charset="2"/>
              <a:buChar char=""/>
            </a:pPr>
            <a:r>
              <a:rPr lang="en-US" sz="1600" dirty="0">
                <a:solidFill>
                  <a:srgbClr val="FFFFFF"/>
                </a:solidFill>
                <a:latin typeface="Arial" panose="020B0604020202020204" pitchFamily="34" charset="0"/>
                <a:cs typeface="Arial" panose="020B0604020202020204" pitchFamily="34" charset="0"/>
                <a:sym typeface="Arial"/>
              </a:rPr>
              <a:t>Important foundation species which provides:</a:t>
            </a:r>
          </a:p>
          <a:p>
            <a:pPr marL="914400" lvl="1" indent="-342900" defTabSz="457200">
              <a:lnSpc>
                <a:spcPct val="90000"/>
              </a:lnSpc>
              <a:spcBef>
                <a:spcPts val="1000"/>
              </a:spcBef>
              <a:buSzPct val="80000"/>
              <a:buFont typeface="Wingdings 3" charset="2"/>
              <a:buChar char=""/>
            </a:pPr>
            <a:r>
              <a:rPr lang="en-US" sz="1600" dirty="0">
                <a:solidFill>
                  <a:srgbClr val="FFFFFF"/>
                </a:solidFill>
                <a:latin typeface="Arial" panose="020B0604020202020204" pitchFamily="34" charset="0"/>
                <a:cs typeface="Arial" panose="020B0604020202020204" pitchFamily="34" charset="0"/>
                <a:sym typeface="Arial"/>
              </a:rPr>
              <a:t>Habitat</a:t>
            </a:r>
          </a:p>
          <a:p>
            <a:pPr marL="914400" lvl="1" indent="-342900" defTabSz="457200">
              <a:lnSpc>
                <a:spcPct val="90000"/>
              </a:lnSpc>
              <a:spcBef>
                <a:spcPts val="1000"/>
              </a:spcBef>
              <a:buSzPct val="80000"/>
              <a:buFont typeface="Wingdings 3" charset="2"/>
              <a:buChar char=""/>
            </a:pPr>
            <a:r>
              <a:rPr lang="en-US" sz="1600" dirty="0">
                <a:solidFill>
                  <a:srgbClr val="FFFFFF"/>
                </a:solidFill>
                <a:latin typeface="Arial" panose="020B0604020202020204" pitchFamily="34" charset="0"/>
                <a:cs typeface="Arial" panose="020B0604020202020204" pitchFamily="34" charset="0"/>
                <a:sym typeface="Arial"/>
              </a:rPr>
              <a:t>Refuge</a:t>
            </a:r>
          </a:p>
          <a:p>
            <a:pPr marL="914400" lvl="1" indent="-342900" defTabSz="457200">
              <a:lnSpc>
                <a:spcPct val="90000"/>
              </a:lnSpc>
              <a:spcBef>
                <a:spcPts val="1000"/>
              </a:spcBef>
              <a:buSzPct val="80000"/>
              <a:buFont typeface="Wingdings 3" charset="2"/>
              <a:buChar char=""/>
            </a:pPr>
            <a:r>
              <a:rPr lang="en-US" sz="1600" dirty="0">
                <a:solidFill>
                  <a:srgbClr val="FFFFFF"/>
                </a:solidFill>
                <a:latin typeface="Arial" panose="020B0604020202020204" pitchFamily="34" charset="0"/>
                <a:cs typeface="Arial" panose="020B0604020202020204" pitchFamily="34" charset="0"/>
                <a:sym typeface="Arial"/>
              </a:rPr>
              <a:t>Foraging Grounds</a:t>
            </a:r>
          </a:p>
          <a:p>
            <a:pPr marL="457200" lvl="0" indent="-342900" defTabSz="457200">
              <a:lnSpc>
                <a:spcPct val="90000"/>
              </a:lnSpc>
              <a:spcBef>
                <a:spcPts val="1000"/>
              </a:spcBef>
              <a:buSzPct val="80000"/>
              <a:buFont typeface="Wingdings 3" charset="2"/>
              <a:buChar char=""/>
            </a:pPr>
            <a:r>
              <a:rPr lang="en-US" sz="1600" dirty="0">
                <a:solidFill>
                  <a:srgbClr val="FFFFFF"/>
                </a:solidFill>
                <a:latin typeface="Arial" panose="020B0604020202020204" pitchFamily="34" charset="0"/>
                <a:cs typeface="Arial" panose="020B0604020202020204" pitchFamily="34" charset="0"/>
                <a:sym typeface="Arial"/>
              </a:rPr>
              <a:t>Possible kelp loss varies by region</a:t>
            </a:r>
          </a:p>
          <a:p>
            <a:pPr marL="914400" lvl="1" indent="-342900" defTabSz="457200">
              <a:lnSpc>
                <a:spcPct val="90000"/>
              </a:lnSpc>
              <a:spcBef>
                <a:spcPts val="1000"/>
              </a:spcBef>
              <a:buSzPct val="80000"/>
              <a:buFont typeface="Wingdings 3" charset="2"/>
              <a:buChar char=""/>
            </a:pPr>
            <a:r>
              <a:rPr lang="en-US" sz="1600" dirty="0">
                <a:solidFill>
                  <a:srgbClr val="FFFFFF"/>
                </a:solidFill>
                <a:latin typeface="Arial" panose="020B0604020202020204" pitchFamily="34" charset="0"/>
                <a:cs typeface="Arial" panose="020B0604020202020204" pitchFamily="34" charset="0"/>
                <a:sym typeface="Arial"/>
              </a:rPr>
              <a:t>Increased ocean temperature</a:t>
            </a:r>
          </a:p>
          <a:p>
            <a:pPr marL="914400" lvl="1" indent="-342900" defTabSz="457200">
              <a:lnSpc>
                <a:spcPct val="90000"/>
              </a:lnSpc>
              <a:spcBef>
                <a:spcPts val="1000"/>
              </a:spcBef>
              <a:buSzPct val="80000"/>
              <a:buFont typeface="Wingdings 3" charset="2"/>
              <a:buChar char=""/>
            </a:pPr>
            <a:r>
              <a:rPr lang="en-US" sz="1600" dirty="0">
                <a:solidFill>
                  <a:srgbClr val="FFFFFF"/>
                </a:solidFill>
                <a:latin typeface="Arial" panose="020B0604020202020204" pitchFamily="34" charset="0"/>
                <a:cs typeface="Arial" panose="020B0604020202020204" pitchFamily="34" charset="0"/>
                <a:sym typeface="Arial"/>
              </a:rPr>
              <a:t>Fishing related changes to nearshore food webs</a:t>
            </a:r>
          </a:p>
          <a:p>
            <a:pPr marL="914400" lvl="1" indent="-342900" defTabSz="457200">
              <a:lnSpc>
                <a:spcPct val="90000"/>
              </a:lnSpc>
              <a:spcBef>
                <a:spcPts val="1000"/>
              </a:spcBef>
              <a:buSzPct val="80000"/>
              <a:buFont typeface="Wingdings 3" charset="2"/>
              <a:buChar char=""/>
            </a:pPr>
            <a:r>
              <a:rPr lang="en-US" sz="1600" dirty="0">
                <a:solidFill>
                  <a:srgbClr val="FFFFFF"/>
                </a:solidFill>
                <a:latin typeface="Arial" panose="020B0604020202020204" pitchFamily="34" charset="0"/>
                <a:cs typeface="Arial" panose="020B0604020202020204" pitchFamily="34" charset="0"/>
                <a:sym typeface="Arial"/>
              </a:rPr>
              <a:t>Increased nutrients from human actions</a:t>
            </a:r>
          </a:p>
          <a:p>
            <a:pPr marL="914400" lvl="1" indent="-342900" defTabSz="457200">
              <a:lnSpc>
                <a:spcPct val="90000"/>
              </a:lnSpc>
              <a:spcBef>
                <a:spcPts val="1000"/>
              </a:spcBef>
              <a:buSzPct val="80000"/>
              <a:buFont typeface="Wingdings 3" charset="2"/>
              <a:buChar char=""/>
            </a:pPr>
            <a:r>
              <a:rPr lang="en-US" sz="1600" dirty="0">
                <a:solidFill>
                  <a:srgbClr val="FFFFFF"/>
                </a:solidFill>
                <a:latin typeface="Arial" panose="020B0604020202020204" pitchFamily="34" charset="0"/>
                <a:cs typeface="Arial" panose="020B0604020202020204" pitchFamily="34" charset="0"/>
                <a:sym typeface="Arial"/>
              </a:rPr>
              <a:t>Increased turbidity and movement of sediment in the water column</a:t>
            </a:r>
          </a:p>
          <a:p>
            <a:pPr marL="0" lvl="0" indent="0" defTabSz="457200">
              <a:lnSpc>
                <a:spcPct val="90000"/>
              </a:lnSpc>
              <a:spcBef>
                <a:spcPts val="1000"/>
              </a:spcBef>
              <a:buSzPct val="80000"/>
              <a:buFont typeface="Wingdings 3" charset="2"/>
              <a:buChar char=""/>
            </a:pPr>
            <a:endParaRPr lang="en-US" sz="1300" dirty="0">
              <a:solidFill>
                <a:srgbClr val="FFFFFF"/>
              </a:solidFill>
            </a:endParaRPr>
          </a:p>
          <a:p>
            <a:pPr marL="0" lvl="0" indent="0" defTabSz="457200">
              <a:lnSpc>
                <a:spcPct val="90000"/>
              </a:lnSpc>
              <a:spcBef>
                <a:spcPts val="1000"/>
              </a:spcBef>
              <a:buSzPct val="80000"/>
              <a:buFont typeface="Wingdings 3" charset="2"/>
              <a:buChar char=""/>
            </a:pPr>
            <a:endParaRPr lang="en-US" sz="1300" dirty="0">
              <a:solidFill>
                <a:srgbClr val="FFFFFF"/>
              </a:solidFill>
              <a:sym typeface="Times New Roman"/>
            </a:endParaRPr>
          </a:p>
          <a:p>
            <a:pPr marL="0" lvl="0" indent="0" defTabSz="457200">
              <a:lnSpc>
                <a:spcPct val="90000"/>
              </a:lnSpc>
              <a:spcBef>
                <a:spcPts val="1000"/>
              </a:spcBef>
              <a:buSzPct val="80000"/>
              <a:buFont typeface="Wingdings 3" charset="2"/>
              <a:buChar char=""/>
            </a:pPr>
            <a:endParaRPr lang="en-US" sz="1300" dirty="0">
              <a:solidFill>
                <a:srgbClr val="FFFFFF"/>
              </a:solidFill>
              <a:sym typeface="Times New Roman"/>
            </a:endParaRPr>
          </a:p>
          <a:p>
            <a:pPr marL="0" lvl="0" indent="0" defTabSz="457200">
              <a:lnSpc>
                <a:spcPct val="90000"/>
              </a:lnSpc>
              <a:spcBef>
                <a:spcPts val="1000"/>
              </a:spcBef>
              <a:buSzPct val="80000"/>
              <a:buFont typeface="Wingdings 3" charset="2"/>
              <a:buChar char=""/>
            </a:pPr>
            <a:endParaRPr lang="en-US" sz="1300" dirty="0">
              <a:solidFill>
                <a:srgbClr val="FFFFFF"/>
              </a:solidFill>
              <a:sym typeface="Times New Roman"/>
            </a:endParaRPr>
          </a:p>
        </p:txBody>
      </p:sp>
      <p:sp>
        <p:nvSpPr>
          <p:cNvPr id="10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85" name="Google Shape;85;p15">
            <a:extLst>
              <a:ext uri="{C183D7F6-B498-43B3-948B-1728B52AA6E4}">
                <adec:decorative xmlns:adec="http://schemas.microsoft.com/office/drawing/2017/decorative" val="1"/>
              </a:ext>
            </a:extLst>
          </p:cNvPr>
          <p:cNvPicPr preferRelativeResize="0"/>
          <p:nvPr/>
        </p:nvPicPr>
        <p:blipFill rotWithShape="1">
          <a:blip r:embed="rId8"/>
          <a:srcRect l="23764" r="32994" b="1"/>
          <a:stretch/>
        </p:blipFill>
        <p:spPr>
          <a:xfrm>
            <a:off x="5421881" y="10"/>
            <a:ext cx="3722434" cy="514349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p:spPr>
      </p:pic>
      <p:pic>
        <p:nvPicPr>
          <p:cNvPr id="13" name="Google Shape;85;p15">
            <a:extLst>
              <a:ext uri="{FF2B5EF4-FFF2-40B4-BE49-F238E27FC236}">
                <a16:creationId xmlns:a16="http://schemas.microsoft.com/office/drawing/2014/main" id="{37262A2A-7654-BE41-A9DA-8CEB87A110C9}"/>
              </a:ext>
              <a:ext uri="{C183D7F6-B498-43B3-948B-1728B52AA6E4}">
                <adec:decorative xmlns:adec="http://schemas.microsoft.com/office/drawing/2017/decorative" val="1"/>
              </a:ext>
            </a:extLst>
          </p:cNvPr>
          <p:cNvPicPr preferRelativeResize="0"/>
          <p:nvPr/>
        </p:nvPicPr>
        <p:blipFill rotWithShape="1">
          <a:blip r:embed="rId8"/>
          <a:srcRect l="23764" r="32994" b="1"/>
          <a:stretch/>
        </p:blipFill>
        <p:spPr>
          <a:xfrm>
            <a:off x="5421566" y="9"/>
            <a:ext cx="3722434" cy="514349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Shape 89"/>
        <p:cNvGrpSpPr/>
        <p:nvPr/>
      </p:nvGrpSpPr>
      <p:grpSpPr>
        <a:xfrm>
          <a:off x="0" y="0"/>
          <a:ext cx="0" cy="0"/>
          <a:chOff x="0" y="0"/>
          <a:chExt cx="0" cy="0"/>
        </a:xfrm>
      </p:grpSpPr>
      <p:pic>
        <p:nvPicPr>
          <p:cNvPr id="97" name="Picture 96">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99" name="Picture 98">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101" name="Oval 100">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 name="Picture 102">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105" name="Picture 104">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07" name="Rectangle 106">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0" name="Google Shape;90;p16"/>
          <p:cNvSpPr txBox="1">
            <a:spLocks noGrp="1"/>
          </p:cNvSpPr>
          <p:nvPr>
            <p:ph type="title"/>
          </p:nvPr>
        </p:nvSpPr>
        <p:spPr>
          <a:xfrm>
            <a:off x="3620737" y="240899"/>
            <a:ext cx="4207621" cy="1102409"/>
          </a:xfrm>
          <a:prstGeom prst="rect">
            <a:avLst/>
          </a:prstGeom>
        </p:spPr>
        <p:txBody>
          <a:bodyPr spcFirstLastPara="1" vert="horz" lIns="91440" tIns="45720" rIns="91440" bIns="45720" rtlCol="0" anchor="t" anchorCtr="0">
            <a:normAutofit/>
          </a:bodyPr>
          <a:lstStyle/>
          <a:p>
            <a:pPr marL="0" lvl="0" indent="0" defTabSz="457200">
              <a:lnSpc>
                <a:spcPct val="90000"/>
              </a:lnSpc>
              <a:spcBef>
                <a:spcPct val="0"/>
              </a:spcBef>
              <a:spcAft>
                <a:spcPts val="0"/>
              </a:spcAft>
            </a:pPr>
            <a:r>
              <a:rPr lang="en-US" sz="3600" b="0" i="0" kern="1200" dirty="0">
                <a:solidFill>
                  <a:schemeClr val="tx2"/>
                </a:solidFill>
                <a:latin typeface="+mj-lt"/>
                <a:ea typeface="+mj-ea"/>
                <a:cs typeface="+mj-cs"/>
                <a:sym typeface="Arial"/>
              </a:rPr>
              <a:t>Motivation for research</a:t>
            </a:r>
          </a:p>
        </p:txBody>
      </p:sp>
      <p:pic>
        <p:nvPicPr>
          <p:cNvPr id="92" name="Google Shape;92;p16" descr="A close-up of two rockfish, one orange the other white with pink. &#10;&#10;"/>
          <p:cNvPicPr preferRelativeResize="0"/>
          <p:nvPr/>
        </p:nvPicPr>
        <p:blipFill>
          <a:blip r:embed="rId8"/>
          <a:stretch>
            <a:fillRect/>
          </a:stretch>
        </p:blipFill>
        <p:spPr>
          <a:xfrm>
            <a:off x="325834" y="741756"/>
            <a:ext cx="2403419" cy="3830244"/>
          </a:xfrm>
          <a:prstGeom prst="rect">
            <a:avLst/>
          </a:prstGeom>
          <a:noFill/>
          <a:effectLst>
            <a:outerShdw blurRad="50800" dist="38100" dir="5400000" algn="t" rotWithShape="0">
              <a:prstClr val="black">
                <a:alpha val="43000"/>
              </a:prstClr>
            </a:outerShdw>
          </a:effectLst>
        </p:spPr>
      </p:pic>
      <p:sp>
        <p:nvSpPr>
          <p:cNvPr id="91" name="Google Shape;91;p16"/>
          <p:cNvSpPr txBox="1">
            <a:spLocks noGrp="1"/>
          </p:cNvSpPr>
          <p:nvPr>
            <p:ph type="body" idx="1"/>
          </p:nvPr>
        </p:nvSpPr>
        <p:spPr>
          <a:xfrm>
            <a:off x="2895600" y="1257300"/>
            <a:ext cx="6144230" cy="3645300"/>
          </a:xfrm>
          <a:prstGeom prst="rect">
            <a:avLst/>
          </a:prstGeom>
        </p:spPr>
        <p:txBody>
          <a:bodyPr spcFirstLastPara="1" vert="horz" lIns="91440" tIns="45720" rIns="91440" bIns="45720" rtlCol="0" anchorCtr="0">
            <a:normAutofit/>
          </a:bodyPr>
          <a:lstStyle/>
          <a:p>
            <a:pPr marL="457200" lvl="0" indent="-334327" defTabSz="457200">
              <a:lnSpc>
                <a:spcPct val="90000"/>
              </a:lnSpc>
              <a:spcBef>
                <a:spcPts val="1000"/>
              </a:spcBef>
              <a:buSzPct val="80000"/>
              <a:buFont typeface="Wingdings 3" charset="2"/>
              <a:buChar char=""/>
            </a:pPr>
            <a:r>
              <a:rPr lang="en-US" sz="1800" dirty="0">
                <a:latin typeface="Arial" panose="020B0604020202020204" pitchFamily="34" charset="0"/>
                <a:cs typeface="Arial" panose="020B0604020202020204" pitchFamily="34" charset="0"/>
                <a:sym typeface="Arial"/>
              </a:rPr>
              <a:t>2014 critical habitat for rockfish was designated along the nearshore of Puget Sound</a:t>
            </a:r>
          </a:p>
          <a:p>
            <a:pPr marL="914400" lvl="1" indent="-334327" defTabSz="457200">
              <a:lnSpc>
                <a:spcPct val="90000"/>
              </a:lnSpc>
              <a:spcBef>
                <a:spcPts val="1000"/>
              </a:spcBef>
              <a:buSzPct val="80000"/>
              <a:buFont typeface="Wingdings 3" charset="2"/>
              <a:buChar char=""/>
            </a:pPr>
            <a:r>
              <a:rPr lang="en-US" sz="1800" dirty="0">
                <a:latin typeface="Arial" panose="020B0604020202020204" pitchFamily="34" charset="0"/>
                <a:cs typeface="Arial" panose="020B0604020202020204" pitchFamily="34" charset="0"/>
                <a:sym typeface="Arial"/>
              </a:rPr>
              <a:t>Overlapping in areas that could or have supported kelp</a:t>
            </a:r>
          </a:p>
          <a:p>
            <a:pPr marL="457200" lvl="0" indent="-334327" defTabSz="457200">
              <a:lnSpc>
                <a:spcPct val="90000"/>
              </a:lnSpc>
              <a:spcBef>
                <a:spcPts val="1000"/>
              </a:spcBef>
              <a:buSzPct val="80000"/>
              <a:buFont typeface="Wingdings 3" charset="2"/>
              <a:buChar char=""/>
            </a:pPr>
            <a:r>
              <a:rPr lang="en-US" sz="1800" dirty="0">
                <a:latin typeface="Arial" panose="020B0604020202020204" pitchFamily="34" charset="0"/>
                <a:cs typeface="Arial" panose="020B0604020202020204" pitchFamily="34" charset="0"/>
                <a:sym typeface="Arial"/>
              </a:rPr>
              <a:t>Rockfish recovery plan identified the conservation and recovery for kelp as priority</a:t>
            </a:r>
          </a:p>
          <a:p>
            <a:pPr marL="457200" lvl="0" indent="-334327" defTabSz="457200">
              <a:lnSpc>
                <a:spcPct val="90000"/>
              </a:lnSpc>
              <a:spcBef>
                <a:spcPts val="1000"/>
              </a:spcBef>
              <a:buSzPct val="80000"/>
              <a:buFont typeface="Wingdings 3" charset="2"/>
              <a:buChar char=""/>
            </a:pPr>
            <a:r>
              <a:rPr lang="en-US" sz="1800" dirty="0">
                <a:latin typeface="Arial" panose="020B0604020202020204" pitchFamily="34" charset="0"/>
                <a:cs typeface="Arial" panose="020B0604020202020204" pitchFamily="34" charset="0"/>
                <a:sym typeface="Arial"/>
              </a:rPr>
              <a:t>Restoration of bull kelp underway</a:t>
            </a:r>
          </a:p>
          <a:p>
            <a:pPr marL="914400" lvl="1" indent="-334327" defTabSz="457200">
              <a:lnSpc>
                <a:spcPct val="90000"/>
              </a:lnSpc>
              <a:spcBef>
                <a:spcPts val="1000"/>
              </a:spcBef>
              <a:buSzPct val="80000"/>
              <a:buFont typeface="Wingdings 3" charset="2"/>
              <a:buChar char=""/>
            </a:pPr>
            <a:r>
              <a:rPr lang="en-US" sz="1800" dirty="0">
                <a:latin typeface="Arial" panose="020B0604020202020204" pitchFamily="34" charset="0"/>
                <a:cs typeface="Arial" panose="020B0604020202020204" pitchFamily="34" charset="0"/>
                <a:sym typeface="Arial"/>
              </a:rPr>
              <a:t>bull kelp enhancement is a novel activity in Puget Sound</a:t>
            </a:r>
          </a:p>
          <a:p>
            <a:pPr marL="914400" lvl="1" indent="-334327" defTabSz="457200">
              <a:lnSpc>
                <a:spcPct val="90000"/>
              </a:lnSpc>
              <a:spcBef>
                <a:spcPts val="1000"/>
              </a:spcBef>
              <a:buSzPct val="80000"/>
              <a:buFont typeface="Wingdings 3" charset="2"/>
              <a:buChar char=""/>
            </a:pPr>
            <a:r>
              <a:rPr lang="en-US" sz="1800" dirty="0">
                <a:latin typeface="Arial" panose="020B0604020202020204" pitchFamily="34" charset="0"/>
                <a:cs typeface="Arial" panose="020B0604020202020204" pitchFamily="34" charset="0"/>
                <a:sym typeface="Arial"/>
              </a:rPr>
              <a:t>encountered uncertainty and delays related to permitting</a:t>
            </a:r>
          </a:p>
          <a:p>
            <a:pPr marL="0" lvl="0" indent="0" defTabSz="457200">
              <a:lnSpc>
                <a:spcPct val="90000"/>
              </a:lnSpc>
              <a:spcBef>
                <a:spcPts val="1000"/>
              </a:spcBef>
              <a:buSzPct val="80000"/>
              <a:buFont typeface="Wingdings 3" charset="2"/>
              <a:buChar char=""/>
            </a:pP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Shape 96"/>
        <p:cNvGrpSpPr/>
        <p:nvPr/>
      </p:nvGrpSpPr>
      <p:grpSpPr>
        <a:xfrm>
          <a:off x="0" y="0"/>
          <a:ext cx="0" cy="0"/>
          <a:chOff x="0" y="0"/>
          <a:chExt cx="0" cy="0"/>
        </a:xfrm>
      </p:grpSpPr>
      <p:pic>
        <p:nvPicPr>
          <p:cNvPr id="104" name="Picture 103">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106" name="Picture 105">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108" name="Oval 107">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10" name="Picture 109">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112" name="Picture 111">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14" name="Rectangle 113">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7" name="Google Shape;97;p17"/>
          <p:cNvSpPr txBox="1">
            <a:spLocks noGrp="1"/>
          </p:cNvSpPr>
          <p:nvPr>
            <p:ph type="title"/>
          </p:nvPr>
        </p:nvSpPr>
        <p:spPr>
          <a:xfrm>
            <a:off x="334084" y="365718"/>
            <a:ext cx="6939116" cy="917987"/>
          </a:xfrm>
          <a:prstGeom prst="rect">
            <a:avLst/>
          </a:prstGeom>
        </p:spPr>
        <p:txBody>
          <a:bodyPr spcFirstLastPara="1" vert="horz" lIns="91440" tIns="45720" rIns="91440" bIns="45720" rtlCol="0" anchor="t" anchorCtr="0">
            <a:normAutofit/>
          </a:bodyPr>
          <a:lstStyle/>
          <a:p>
            <a:pPr marL="0" lvl="0" indent="0" defTabSz="457200">
              <a:spcBef>
                <a:spcPct val="0"/>
              </a:spcBef>
              <a:spcAft>
                <a:spcPts val="0"/>
              </a:spcAft>
            </a:pPr>
            <a:r>
              <a:rPr lang="en-US" sz="3900" b="0" i="0" kern="1200" dirty="0">
                <a:solidFill>
                  <a:schemeClr val="tx2"/>
                </a:solidFill>
                <a:latin typeface="Arial" panose="020B0604020202020204" pitchFamily="34" charset="0"/>
                <a:cs typeface="Arial" panose="020B0604020202020204" pitchFamily="34" charset="0"/>
              </a:rPr>
              <a:t>Shoreline Master Programs </a:t>
            </a:r>
          </a:p>
        </p:txBody>
      </p:sp>
      <p:sp>
        <p:nvSpPr>
          <p:cNvPr id="98" name="Google Shape;98;p17"/>
          <p:cNvSpPr txBox="1">
            <a:spLocks noGrp="1"/>
          </p:cNvSpPr>
          <p:nvPr>
            <p:ph type="body" idx="1"/>
          </p:nvPr>
        </p:nvSpPr>
        <p:spPr>
          <a:xfrm>
            <a:off x="0" y="1052211"/>
            <a:ext cx="8320332" cy="3288295"/>
          </a:xfrm>
          <a:prstGeom prst="rect">
            <a:avLst/>
          </a:prstGeom>
        </p:spPr>
        <p:txBody>
          <a:bodyPr spcFirstLastPara="1" vert="horz" lIns="91440" tIns="45720" rIns="91440" bIns="45720" rtlCol="0" anchorCtr="0">
            <a:noAutofit/>
          </a:bodyPr>
          <a:lstStyle/>
          <a:p>
            <a:pPr marL="457200" lvl="0" indent="-342900" defTabSz="457200">
              <a:lnSpc>
                <a:spcPct val="90000"/>
              </a:lnSpc>
              <a:spcBef>
                <a:spcPts val="1000"/>
              </a:spcBef>
              <a:buSzPct val="80000"/>
              <a:buFont typeface="Wingdings 3" charset="2"/>
              <a:buChar char=""/>
            </a:pPr>
            <a:r>
              <a:rPr lang="en-US" sz="1800" dirty="0">
                <a:latin typeface="Arial" panose="020B0604020202020204" pitchFamily="34" charset="0"/>
                <a:cs typeface="Arial" panose="020B0604020202020204" pitchFamily="34" charset="0"/>
                <a:sym typeface="Arial"/>
              </a:rPr>
              <a:t>November 1972: Washington State adopted the Shoreline Management Act</a:t>
            </a:r>
          </a:p>
          <a:p>
            <a:pPr marL="914400" lvl="1" indent="-342900" defTabSz="457200">
              <a:lnSpc>
                <a:spcPct val="90000"/>
              </a:lnSpc>
              <a:spcBef>
                <a:spcPts val="1000"/>
              </a:spcBef>
              <a:buSzPct val="80000"/>
              <a:buFont typeface="Wingdings 3" charset="2"/>
              <a:buChar char=""/>
            </a:pPr>
            <a:r>
              <a:rPr lang="en-US" sz="1800" dirty="0">
                <a:latin typeface="Arial" panose="020B0604020202020204" pitchFamily="34" charset="0"/>
                <a:cs typeface="Arial" panose="020B0604020202020204" pitchFamily="34" charset="0"/>
                <a:sym typeface="Arial"/>
              </a:rPr>
              <a:t>management and protection framework for the state’s shorelines</a:t>
            </a:r>
          </a:p>
          <a:p>
            <a:pPr marL="457200" lvl="0" indent="-342900" defTabSz="457200">
              <a:lnSpc>
                <a:spcPct val="90000"/>
              </a:lnSpc>
              <a:spcBef>
                <a:spcPts val="1000"/>
              </a:spcBef>
              <a:buSzPct val="80000"/>
              <a:buFont typeface="Wingdings 3" charset="2"/>
              <a:buChar char=""/>
            </a:pPr>
            <a:r>
              <a:rPr lang="en-US" sz="1800" dirty="0">
                <a:latin typeface="Arial" panose="020B0604020202020204" pitchFamily="34" charset="0"/>
                <a:cs typeface="Arial" panose="020B0604020202020204" pitchFamily="34" charset="0"/>
                <a:sym typeface="Arial"/>
              </a:rPr>
              <a:t>Each jurisdiction must:</a:t>
            </a:r>
          </a:p>
          <a:p>
            <a:pPr marL="914400" lvl="1" indent="-342900" defTabSz="457200">
              <a:lnSpc>
                <a:spcPct val="90000"/>
              </a:lnSpc>
              <a:spcBef>
                <a:spcPts val="1000"/>
              </a:spcBef>
              <a:buSzPct val="80000"/>
              <a:buFont typeface="Wingdings 3" charset="2"/>
              <a:buChar char=""/>
            </a:pPr>
            <a:r>
              <a:rPr lang="en-US" sz="1800" dirty="0">
                <a:latin typeface="Arial" panose="020B0604020202020204" pitchFamily="34" charset="0"/>
                <a:cs typeface="Arial" panose="020B0604020202020204" pitchFamily="34" charset="0"/>
                <a:sym typeface="Arial"/>
              </a:rPr>
              <a:t>balance and integrate interests of local citizens</a:t>
            </a:r>
          </a:p>
          <a:p>
            <a:pPr marL="914400" lvl="1" indent="-342900" defTabSz="457200">
              <a:lnSpc>
                <a:spcPct val="90000"/>
              </a:lnSpc>
              <a:spcBef>
                <a:spcPts val="1000"/>
              </a:spcBef>
              <a:buSzPct val="80000"/>
              <a:buFont typeface="Wingdings 3" charset="2"/>
              <a:buChar char=""/>
            </a:pPr>
            <a:r>
              <a:rPr lang="en-US" sz="1800" dirty="0">
                <a:latin typeface="Arial" panose="020B0604020202020204" pitchFamily="34" charset="0"/>
                <a:cs typeface="Arial" panose="020B0604020202020204" pitchFamily="34" charset="0"/>
                <a:sym typeface="Arial"/>
              </a:rPr>
              <a:t>address shoreline conditions</a:t>
            </a:r>
          </a:p>
          <a:p>
            <a:pPr marL="914400" lvl="1" indent="-342900" defTabSz="457200">
              <a:lnSpc>
                <a:spcPct val="90000"/>
              </a:lnSpc>
              <a:spcBef>
                <a:spcPts val="1000"/>
              </a:spcBef>
              <a:buSzPct val="80000"/>
              <a:buFont typeface="Wingdings 3" charset="2"/>
              <a:buChar char=""/>
            </a:pPr>
            <a:r>
              <a:rPr lang="en-US" sz="1800" dirty="0">
                <a:latin typeface="Arial" panose="020B0604020202020204" pitchFamily="34" charset="0"/>
                <a:cs typeface="Arial" panose="020B0604020202020204" pitchFamily="34" charset="0"/>
                <a:sym typeface="Arial"/>
              </a:rPr>
              <a:t>consider and influence planning regulations for adjacent lands </a:t>
            </a:r>
          </a:p>
          <a:p>
            <a:pPr marL="914400" lvl="1" indent="-342900" defTabSz="457200">
              <a:lnSpc>
                <a:spcPct val="90000"/>
              </a:lnSpc>
              <a:spcBef>
                <a:spcPts val="1000"/>
              </a:spcBef>
              <a:buSzPct val="80000"/>
              <a:buFont typeface="Wingdings 3" charset="2"/>
              <a:buChar char=""/>
            </a:pPr>
            <a:r>
              <a:rPr lang="en-US" sz="1800" dirty="0">
                <a:latin typeface="Arial" panose="020B0604020202020204" pitchFamily="34" charset="0"/>
                <a:cs typeface="Arial" panose="020B0604020202020204" pitchFamily="34" charset="0"/>
                <a:sym typeface="Arial"/>
              </a:rPr>
              <a:t>classify shoreline segments into environmental designations</a:t>
            </a:r>
          </a:p>
          <a:p>
            <a:pPr marL="457200" lvl="0" indent="-342900" defTabSz="457200">
              <a:lnSpc>
                <a:spcPct val="90000"/>
              </a:lnSpc>
              <a:spcBef>
                <a:spcPts val="1000"/>
              </a:spcBef>
              <a:buSzPct val="80000"/>
              <a:buFont typeface="Wingdings 3" charset="2"/>
              <a:buChar char=""/>
            </a:pPr>
            <a:r>
              <a:rPr lang="en-US" sz="1800" dirty="0">
                <a:latin typeface="Arial" panose="020B0604020202020204" pitchFamily="34" charset="0"/>
                <a:cs typeface="Arial" panose="020B0604020202020204" pitchFamily="34" charset="0"/>
                <a:sym typeface="Arial"/>
              </a:rPr>
              <a:t>Each SMP must strive for no net loss of ecological function</a:t>
            </a:r>
          </a:p>
          <a:p>
            <a:pPr marL="457200" lvl="0" indent="-342900" defTabSz="457200">
              <a:lnSpc>
                <a:spcPct val="90000"/>
              </a:lnSpc>
              <a:spcBef>
                <a:spcPts val="1000"/>
              </a:spcBef>
              <a:buSzPct val="80000"/>
              <a:buFont typeface="Wingdings 3" charset="2"/>
              <a:buChar char=""/>
            </a:pPr>
            <a:r>
              <a:rPr lang="en-US" sz="1800" dirty="0">
                <a:latin typeface="Arial" panose="020B0604020202020204" pitchFamily="34" charset="0"/>
                <a:cs typeface="Arial" panose="020B0604020202020204" pitchFamily="34" charset="0"/>
                <a:sym typeface="Arial"/>
              </a:rPr>
              <a:t>Use the “best available science” </a:t>
            </a:r>
          </a:p>
        </p:txBody>
      </p:sp>
      <p:pic>
        <p:nvPicPr>
          <p:cNvPr id="99" name="Google Shape;99;p17" descr="15 counties of western Washington and the Puget Sound. "/>
          <p:cNvPicPr preferRelativeResize="0"/>
          <p:nvPr/>
        </p:nvPicPr>
        <p:blipFill>
          <a:blip r:embed="rId8"/>
          <a:stretch>
            <a:fillRect/>
          </a:stretch>
        </p:blipFill>
        <p:spPr>
          <a:xfrm>
            <a:off x="7273200" y="3511891"/>
            <a:ext cx="1692191" cy="1515108"/>
          </a:xfrm>
          <a:prstGeom prst="rect">
            <a:avLst/>
          </a:prstGeom>
          <a:noFill/>
          <a:effectLst>
            <a:outerShdw blurRad="50800" dist="38100" dir="5400000" algn="t" rotWithShape="0">
              <a:prstClr val="black">
                <a:alpha val="43000"/>
              </a:prstClr>
            </a:outerShdw>
          </a:effectLst>
        </p:spPr>
      </p:pic>
      <p:sp>
        <p:nvSpPr>
          <p:cNvPr id="2" name="TextBox 1">
            <a:extLst>
              <a:ext uri="{FF2B5EF4-FFF2-40B4-BE49-F238E27FC236}">
                <a16:creationId xmlns:a16="http://schemas.microsoft.com/office/drawing/2014/main" id="{416FBAC7-38B9-CC4B-A87B-4ECE3FC7EF82}"/>
              </a:ext>
            </a:extLst>
          </p:cNvPr>
          <p:cNvSpPr txBox="1"/>
          <p:nvPr/>
        </p:nvSpPr>
        <p:spPr>
          <a:xfrm>
            <a:off x="4784217" y="4857750"/>
            <a:ext cx="3044142" cy="246221"/>
          </a:xfrm>
          <a:prstGeom prst="rect">
            <a:avLst/>
          </a:prstGeom>
          <a:noFill/>
        </p:spPr>
        <p:txBody>
          <a:bodyPr wrap="square" rtlCol="0">
            <a:spAutoFit/>
          </a:bodyPr>
          <a:lstStyle/>
          <a:p>
            <a:r>
              <a:rPr lang="en-US" sz="1000" dirty="0"/>
              <a:t>Photo credit: Department of Ecology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370596" y="414897"/>
            <a:ext cx="6939116" cy="917987"/>
          </a:xfrm>
          <a:prstGeom prst="rect">
            <a:avLst/>
          </a:prstGeom>
        </p:spPr>
        <p:txBody>
          <a:bodyPr spcFirstLastPara="1" lIns="68575" tIns="34275" rIns="68575" bIns="34275" anchorCtr="0">
            <a:normAutofit/>
          </a:bodyPr>
          <a:lstStyle/>
          <a:p>
            <a:pPr marL="0" lvl="0" indent="0" rtl="0">
              <a:spcBef>
                <a:spcPts val="0"/>
              </a:spcBef>
              <a:spcAft>
                <a:spcPts val="0"/>
              </a:spcAft>
              <a:buClr>
                <a:srgbClr val="0C0C0C"/>
              </a:buClr>
              <a:buSzPts val="3300"/>
              <a:buFont typeface="Corbel"/>
              <a:buNone/>
            </a:pPr>
            <a:r>
              <a:rPr lang="en-US" dirty="0">
                <a:latin typeface="Arial"/>
                <a:ea typeface="Arial"/>
                <a:cs typeface="Arial"/>
                <a:sym typeface="Arial"/>
              </a:rPr>
              <a:t>Purpose of Analysis</a:t>
            </a:r>
          </a:p>
        </p:txBody>
      </p:sp>
      <p:sp>
        <p:nvSpPr>
          <p:cNvPr id="106" name="Google Shape;106;p18"/>
          <p:cNvSpPr txBox="1">
            <a:spLocks noGrp="1"/>
          </p:cNvSpPr>
          <p:nvPr>
            <p:ph idx="1"/>
          </p:nvPr>
        </p:nvSpPr>
        <p:spPr>
          <a:xfrm>
            <a:off x="277793" y="1099595"/>
            <a:ext cx="4514126" cy="3715473"/>
          </a:xfrm>
          <a:prstGeom prst="rect">
            <a:avLst/>
          </a:prstGeom>
        </p:spPr>
        <p:txBody>
          <a:bodyPr spcFirstLastPara="1" lIns="68575" tIns="34275" rIns="68575" bIns="34275" anchorCtr="0">
            <a:noAutofit/>
          </a:bodyPr>
          <a:lstStyle/>
          <a:p>
            <a:pPr marL="38100" lvl="0" indent="0" rtl="0">
              <a:lnSpc>
                <a:spcPct val="90000"/>
              </a:lnSpc>
              <a:spcBef>
                <a:spcPts val="0"/>
              </a:spcBef>
              <a:spcAft>
                <a:spcPts val="0"/>
              </a:spcAft>
              <a:buSzPts val="1300"/>
              <a:buNone/>
            </a:pPr>
            <a:r>
              <a:rPr lang="en-US" sz="1800" dirty="0">
                <a:latin typeface="Arial"/>
                <a:ea typeface="Arial"/>
                <a:cs typeface="Arial"/>
                <a:sym typeface="Arial"/>
              </a:rPr>
              <a:t>1. Understand policy specific to Shoreline Master Programs (SMPs) and kelp recovery</a:t>
            </a:r>
          </a:p>
          <a:p>
            <a:pPr marL="38100" lvl="0" indent="0" rtl="0">
              <a:lnSpc>
                <a:spcPct val="90000"/>
              </a:lnSpc>
              <a:spcBef>
                <a:spcPts val="0"/>
              </a:spcBef>
              <a:spcAft>
                <a:spcPts val="0"/>
              </a:spcAft>
              <a:buSzPts val="1300"/>
              <a:buNone/>
            </a:pPr>
            <a:endParaRPr lang="en-US" sz="1800" dirty="0">
              <a:latin typeface="Arial"/>
              <a:ea typeface="Arial"/>
              <a:cs typeface="Arial"/>
              <a:sym typeface="Arial"/>
            </a:endParaRPr>
          </a:p>
          <a:p>
            <a:pPr marL="38100" lvl="0" indent="0" rtl="0">
              <a:lnSpc>
                <a:spcPct val="90000"/>
              </a:lnSpc>
              <a:spcBef>
                <a:spcPts val="1100"/>
              </a:spcBef>
              <a:spcAft>
                <a:spcPts val="0"/>
              </a:spcAft>
              <a:buSzPts val="1300"/>
              <a:buNone/>
            </a:pPr>
            <a:r>
              <a:rPr lang="en-US" sz="1800" dirty="0">
                <a:latin typeface="Arial"/>
                <a:ea typeface="Arial"/>
                <a:cs typeface="Arial"/>
                <a:sym typeface="Arial"/>
              </a:rPr>
              <a:t>2. Identify SMP policy obstacles and opportunities for kelp restoration</a:t>
            </a:r>
          </a:p>
          <a:p>
            <a:pPr marL="38100" lvl="0" indent="0" rtl="0">
              <a:lnSpc>
                <a:spcPct val="90000"/>
              </a:lnSpc>
              <a:spcBef>
                <a:spcPts val="1100"/>
              </a:spcBef>
              <a:spcAft>
                <a:spcPts val="0"/>
              </a:spcAft>
              <a:buSzPts val="1300"/>
              <a:buNone/>
            </a:pPr>
            <a:endParaRPr lang="en-US" sz="1800" dirty="0">
              <a:latin typeface="Arial"/>
              <a:ea typeface="Arial"/>
              <a:cs typeface="Arial"/>
              <a:sym typeface="Arial"/>
            </a:endParaRPr>
          </a:p>
          <a:p>
            <a:pPr marL="38100" lvl="0" indent="0" rtl="0">
              <a:lnSpc>
                <a:spcPct val="90000"/>
              </a:lnSpc>
              <a:spcBef>
                <a:spcPts val="1100"/>
              </a:spcBef>
              <a:spcAft>
                <a:spcPts val="0"/>
              </a:spcAft>
              <a:buSzPts val="1300"/>
              <a:buNone/>
            </a:pPr>
            <a:r>
              <a:rPr lang="en-US" sz="1800" dirty="0">
                <a:latin typeface="Arial"/>
                <a:ea typeface="Arial"/>
                <a:cs typeface="Arial"/>
                <a:sym typeface="Arial"/>
              </a:rPr>
              <a:t>Hypothesis:</a:t>
            </a:r>
          </a:p>
          <a:p>
            <a:pPr marL="38100" lvl="0" indent="0" rtl="0">
              <a:lnSpc>
                <a:spcPct val="90000"/>
              </a:lnSpc>
              <a:spcBef>
                <a:spcPts val="1100"/>
              </a:spcBef>
              <a:spcAft>
                <a:spcPts val="0"/>
              </a:spcAft>
              <a:buSzPts val="1300"/>
              <a:buNone/>
            </a:pPr>
            <a:r>
              <a:rPr lang="en-US" sz="1800" dirty="0">
                <a:latin typeface="Arial"/>
                <a:ea typeface="Arial"/>
                <a:cs typeface="Arial"/>
                <a:sym typeface="Arial"/>
              </a:rPr>
              <a:t>~More floating and understory kelp canopy would have higher protection scores</a:t>
            </a:r>
          </a:p>
          <a:p>
            <a:pPr marL="38100" lvl="0" indent="0" rtl="0">
              <a:lnSpc>
                <a:spcPct val="90000"/>
              </a:lnSpc>
              <a:spcBef>
                <a:spcPts val="1100"/>
              </a:spcBef>
              <a:spcAft>
                <a:spcPts val="0"/>
              </a:spcAft>
              <a:buSzPts val="1300"/>
              <a:buNone/>
            </a:pPr>
            <a:r>
              <a:rPr lang="en-US" sz="1800" dirty="0">
                <a:latin typeface="Arial"/>
                <a:ea typeface="Arial"/>
                <a:cs typeface="Arial"/>
                <a:sym typeface="Arial"/>
              </a:rPr>
              <a:t>~Less floating and understory kelp would have higher restoration scores. </a:t>
            </a:r>
          </a:p>
        </p:txBody>
      </p:sp>
      <p:pic>
        <p:nvPicPr>
          <p:cNvPr id="107" name="Google Shape;107;p18">
            <a:extLst>
              <a:ext uri="{C183D7F6-B498-43B3-948B-1728B52AA6E4}">
                <adec:decorative xmlns:adec="http://schemas.microsoft.com/office/drawing/2017/decorative" val="1"/>
              </a:ext>
            </a:extLst>
          </p:cNvPr>
          <p:cNvPicPr preferRelativeResize="0"/>
          <p:nvPr/>
        </p:nvPicPr>
        <p:blipFill rotWithShape="1">
          <a:blip r:embed="rId4"/>
          <a:srcRect l="7785" r="3222" b="1"/>
          <a:stretch/>
        </p:blipFill>
        <p:spPr>
          <a:xfrm>
            <a:off x="4893236" y="1296364"/>
            <a:ext cx="3880168" cy="2973245"/>
          </a:xfrm>
          <a:prstGeom prst="rect">
            <a:avLst/>
          </a:prstGeom>
          <a:noFill/>
          <a:effectLst>
            <a:outerShdw blurRad="50800" dist="38100" dir="5400000" algn="t" rotWithShape="0">
              <a:prstClr val="black">
                <a:alpha val="43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288950" y="195800"/>
            <a:ext cx="7406400" cy="10173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dirty="0">
                <a:solidFill>
                  <a:schemeClr val="lt1"/>
                </a:solidFill>
                <a:latin typeface="Arial"/>
                <a:ea typeface="Arial"/>
                <a:cs typeface="Arial"/>
                <a:sym typeface="Arial"/>
              </a:rPr>
              <a:t>Methods  </a:t>
            </a:r>
          </a:p>
        </p:txBody>
      </p:sp>
      <p:sp>
        <p:nvSpPr>
          <p:cNvPr id="113" name="Google Shape;113;p19"/>
          <p:cNvSpPr txBox="1">
            <a:spLocks noGrp="1"/>
          </p:cNvSpPr>
          <p:nvPr>
            <p:ph idx="1"/>
          </p:nvPr>
        </p:nvSpPr>
        <p:spPr>
          <a:xfrm>
            <a:off x="97601" y="910779"/>
            <a:ext cx="4185000" cy="4048649"/>
          </a:xfrm>
          <a:prstGeom prst="rect">
            <a:avLst/>
          </a:prstGeom>
        </p:spPr>
        <p:txBody>
          <a:bodyPr spcFirstLastPara="1" wrap="square" lIns="68575" tIns="34275" rIns="68575" bIns="34275" anchor="t" anchorCtr="0">
            <a:normAutofit/>
          </a:bodyPr>
          <a:lstStyle/>
          <a:p>
            <a:pPr marL="0" lvl="0" indent="0" algn="l" rtl="0">
              <a:lnSpc>
                <a:spcPct val="100000"/>
              </a:lnSpc>
              <a:spcBef>
                <a:spcPts val="1100"/>
              </a:spcBef>
              <a:spcAft>
                <a:spcPts val="0"/>
              </a:spcAft>
              <a:buNone/>
            </a:pPr>
            <a:r>
              <a:rPr lang="en-US" sz="1800" dirty="0">
                <a:solidFill>
                  <a:schemeClr val="lt1"/>
                </a:solidFill>
                <a:latin typeface="Arial"/>
                <a:ea typeface="Arial"/>
                <a:cs typeface="Arial"/>
                <a:sym typeface="Arial"/>
              </a:rPr>
              <a:t>Study site</a:t>
            </a:r>
          </a:p>
          <a:p>
            <a:pPr marL="457200" lvl="0" indent="-349250" algn="l" rtl="0">
              <a:lnSpc>
                <a:spcPct val="100000"/>
              </a:lnSpc>
              <a:spcBef>
                <a:spcPts val="1200"/>
              </a:spcBef>
              <a:spcAft>
                <a:spcPts val="0"/>
              </a:spcAft>
              <a:buClr>
                <a:schemeClr val="lt1"/>
              </a:buClr>
              <a:buSzPts val="1900"/>
              <a:buFont typeface="Arial"/>
              <a:buChar char="●"/>
            </a:pPr>
            <a:r>
              <a:rPr lang="en-US" sz="1800" dirty="0">
                <a:solidFill>
                  <a:schemeClr val="lt1"/>
                </a:solidFill>
                <a:latin typeface="Arial"/>
                <a:ea typeface="Arial"/>
                <a:cs typeface="Arial"/>
                <a:sym typeface="Arial"/>
              </a:rPr>
              <a:t>12 counties and 33 municipalities which border the saltwater shorelines of Puget Sound and Strait of Juan de Fuca</a:t>
            </a:r>
          </a:p>
          <a:p>
            <a:pPr marL="457200" lvl="0" indent="0" algn="l" rtl="0">
              <a:lnSpc>
                <a:spcPct val="100000"/>
              </a:lnSpc>
              <a:spcBef>
                <a:spcPts val="1200"/>
              </a:spcBef>
              <a:spcAft>
                <a:spcPts val="0"/>
              </a:spcAft>
              <a:buNone/>
            </a:pPr>
            <a:endParaRPr lang="en-US" sz="1800" dirty="0">
              <a:solidFill>
                <a:schemeClr val="lt1"/>
              </a:solidFill>
              <a:latin typeface="Arial"/>
              <a:ea typeface="Arial"/>
              <a:cs typeface="Arial"/>
              <a:sym typeface="Arial"/>
            </a:endParaRPr>
          </a:p>
          <a:p>
            <a:pPr marL="457200" lvl="0" indent="-349250" algn="l" rtl="0">
              <a:lnSpc>
                <a:spcPct val="100000"/>
              </a:lnSpc>
              <a:spcBef>
                <a:spcPts val="1200"/>
              </a:spcBef>
              <a:spcAft>
                <a:spcPts val="0"/>
              </a:spcAft>
              <a:buClr>
                <a:schemeClr val="lt1"/>
              </a:buClr>
              <a:buSzPts val="1900"/>
              <a:buFont typeface="Arial"/>
              <a:buChar char="●"/>
            </a:pPr>
            <a:r>
              <a:rPr lang="en-US" sz="1800" dirty="0">
                <a:solidFill>
                  <a:schemeClr val="lt1"/>
                </a:solidFill>
                <a:latin typeface="Arial"/>
                <a:ea typeface="Arial"/>
                <a:cs typeface="Arial"/>
                <a:sym typeface="Arial"/>
              </a:rPr>
              <a:t>July 2018: the SMPs were collected from each county, city or the Department of Ecology webpage </a:t>
            </a:r>
          </a:p>
          <a:p>
            <a:pPr marL="0" lvl="0" indent="0" algn="l" rtl="0">
              <a:spcBef>
                <a:spcPts val="1100"/>
              </a:spcBef>
              <a:spcAft>
                <a:spcPts val="0"/>
              </a:spcAft>
              <a:buNone/>
            </a:pPr>
            <a:endParaRPr lang="en-US" sz="1200"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lang="en-US" sz="1200"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lang="en-US" sz="1200" dirty="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lang="en-US" sz="1200" dirty="0">
              <a:solidFill>
                <a:schemeClr val="dk1"/>
              </a:solidFill>
              <a:latin typeface="Times New Roman"/>
              <a:ea typeface="Times New Roman"/>
              <a:cs typeface="Times New Roman"/>
              <a:sym typeface="Times New Roman"/>
            </a:endParaRPr>
          </a:p>
        </p:txBody>
      </p:sp>
      <p:pic>
        <p:nvPicPr>
          <p:cNvPr id="114" name="Google Shape;114;p19" descr="Study site of research. 12 Washington State counties, one of them in a close up image. Black and gray lines on the border of the counties which touch Puget Sound. "/>
          <p:cNvPicPr preferRelativeResize="0"/>
          <p:nvPr/>
        </p:nvPicPr>
        <p:blipFill>
          <a:blip r:embed="rId3">
            <a:alphaModFix/>
          </a:blip>
          <a:stretch>
            <a:fillRect/>
          </a:stretch>
        </p:blipFill>
        <p:spPr>
          <a:xfrm>
            <a:off x="4282601" y="756422"/>
            <a:ext cx="4763798" cy="36306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199650" y="457200"/>
            <a:ext cx="7406400" cy="10173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solidFill>
                  <a:schemeClr val="lt1"/>
                </a:solidFill>
                <a:latin typeface="Arial"/>
                <a:ea typeface="Arial"/>
                <a:cs typeface="Arial"/>
                <a:sym typeface="Arial"/>
              </a:rPr>
              <a:t>Methods</a:t>
            </a:r>
            <a:endParaRPr>
              <a:solidFill>
                <a:schemeClr val="lt1"/>
              </a:solidFill>
              <a:latin typeface="Arial"/>
              <a:ea typeface="Arial"/>
              <a:cs typeface="Arial"/>
              <a:sym typeface="Arial"/>
            </a:endParaRPr>
          </a:p>
        </p:txBody>
      </p:sp>
      <p:sp>
        <p:nvSpPr>
          <p:cNvPr id="120" name="Google Shape;120;p20"/>
          <p:cNvSpPr txBox="1">
            <a:spLocks noGrp="1"/>
          </p:cNvSpPr>
          <p:nvPr>
            <p:ph idx="1"/>
          </p:nvPr>
        </p:nvSpPr>
        <p:spPr>
          <a:xfrm>
            <a:off x="131675" y="1474500"/>
            <a:ext cx="5328900" cy="2917500"/>
          </a:xfrm>
          <a:prstGeom prst="rect">
            <a:avLst/>
          </a:prstGeom>
          <a:ln>
            <a:noFill/>
          </a:ln>
        </p:spPr>
        <p:txBody>
          <a:bodyPr spcFirstLastPara="1" wrap="square" lIns="68575" tIns="34275" rIns="68575" bIns="34275" anchor="t" anchorCtr="0">
            <a:normAutofit/>
          </a:bodyPr>
          <a:lstStyle/>
          <a:p>
            <a:pPr marL="457200" lvl="0" indent="-342900" algn="l" rtl="0">
              <a:spcBef>
                <a:spcPts val="1100"/>
              </a:spcBef>
              <a:spcAft>
                <a:spcPts val="0"/>
              </a:spcAft>
              <a:buClr>
                <a:schemeClr val="lt1"/>
              </a:buClr>
              <a:buSzPts val="1800"/>
              <a:buFont typeface="Arial"/>
              <a:buChar char="●"/>
            </a:pPr>
            <a:r>
              <a:rPr lang="en" dirty="0">
                <a:solidFill>
                  <a:schemeClr val="lt1"/>
                </a:solidFill>
                <a:latin typeface="Arial"/>
                <a:ea typeface="Arial"/>
                <a:cs typeface="Arial"/>
                <a:sym typeface="Arial"/>
              </a:rPr>
              <a:t>Conducted a keyword search of each SMP</a:t>
            </a:r>
            <a:endParaRPr dirty="0">
              <a:solidFill>
                <a:schemeClr val="lt1"/>
              </a:solidFill>
              <a:latin typeface="Arial"/>
              <a:ea typeface="Arial"/>
              <a:cs typeface="Arial"/>
              <a:sym typeface="Arial"/>
            </a:endParaRPr>
          </a:p>
          <a:p>
            <a:pPr marL="914400" lvl="1" indent="-342900" algn="l" rtl="0">
              <a:spcBef>
                <a:spcPts val="0"/>
              </a:spcBef>
              <a:spcAft>
                <a:spcPts val="0"/>
              </a:spcAft>
              <a:buClr>
                <a:schemeClr val="lt1"/>
              </a:buClr>
              <a:buSzPts val="1800"/>
              <a:buChar char="○"/>
            </a:pPr>
            <a:r>
              <a:rPr lang="en" sz="1800" dirty="0">
                <a:solidFill>
                  <a:schemeClr val="lt1"/>
                </a:solidFill>
                <a:latin typeface="Arial"/>
                <a:ea typeface="Arial"/>
                <a:cs typeface="Arial"/>
                <a:sym typeface="Arial"/>
              </a:rPr>
              <a:t> Ex:  </a:t>
            </a:r>
            <a:r>
              <a:rPr lang="en" sz="1800" b="1" dirty="0">
                <a:solidFill>
                  <a:schemeClr val="lt1"/>
                </a:solidFill>
                <a:latin typeface="Arial"/>
                <a:ea typeface="Arial"/>
                <a:cs typeface="Arial"/>
                <a:sym typeface="Arial"/>
              </a:rPr>
              <a:t>macroalgae</a:t>
            </a:r>
            <a:r>
              <a:rPr lang="en" sz="1800" dirty="0">
                <a:solidFill>
                  <a:schemeClr val="lt1"/>
                </a:solidFill>
                <a:latin typeface="Arial"/>
                <a:ea typeface="Arial"/>
                <a:cs typeface="Arial"/>
                <a:sym typeface="Arial"/>
              </a:rPr>
              <a:t> is used interchangeably with kelp </a:t>
            </a:r>
            <a:endParaRPr sz="1800" dirty="0">
              <a:solidFill>
                <a:schemeClr val="lt1"/>
              </a:solidFill>
              <a:latin typeface="Arial"/>
              <a:ea typeface="Arial"/>
              <a:cs typeface="Arial"/>
              <a:sym typeface="Arial"/>
            </a:endParaRPr>
          </a:p>
          <a:p>
            <a:pPr marL="0" lvl="0" indent="0" algn="l" rtl="0">
              <a:spcBef>
                <a:spcPts val="1100"/>
              </a:spcBef>
              <a:spcAft>
                <a:spcPts val="0"/>
              </a:spcAft>
              <a:buNone/>
            </a:pPr>
            <a:endParaRPr sz="1800" dirty="0">
              <a:solidFill>
                <a:schemeClr val="lt1"/>
              </a:solidFill>
              <a:latin typeface="Arial"/>
              <a:ea typeface="Arial"/>
              <a:cs typeface="Arial"/>
              <a:sym typeface="Arial"/>
            </a:endParaRPr>
          </a:p>
          <a:p>
            <a:pPr marL="914400" lvl="1" indent="-342900" algn="l" rtl="0">
              <a:spcBef>
                <a:spcPts val="1200"/>
              </a:spcBef>
              <a:spcAft>
                <a:spcPts val="0"/>
              </a:spcAft>
              <a:buClr>
                <a:schemeClr val="lt1"/>
              </a:buClr>
              <a:buSzPts val="1800"/>
              <a:buChar char="○"/>
            </a:pPr>
            <a:r>
              <a:rPr lang="en" sz="1800" dirty="0">
                <a:solidFill>
                  <a:schemeClr val="lt1"/>
                </a:solidFill>
                <a:latin typeface="Arial"/>
                <a:ea typeface="Arial"/>
                <a:cs typeface="Arial"/>
                <a:sym typeface="Arial"/>
              </a:rPr>
              <a:t>“</a:t>
            </a:r>
            <a:r>
              <a:rPr lang="en" sz="1800" b="1" dirty="0">
                <a:solidFill>
                  <a:schemeClr val="lt1"/>
                </a:solidFill>
                <a:latin typeface="Arial"/>
                <a:ea typeface="Arial"/>
                <a:cs typeface="Arial"/>
                <a:sym typeface="Arial"/>
              </a:rPr>
              <a:t>critical saltwater habitat</a:t>
            </a:r>
            <a:r>
              <a:rPr lang="en" sz="1800" dirty="0">
                <a:solidFill>
                  <a:schemeClr val="lt1"/>
                </a:solidFill>
                <a:latin typeface="Arial"/>
                <a:ea typeface="Arial"/>
                <a:cs typeface="Arial"/>
                <a:sym typeface="Arial"/>
              </a:rPr>
              <a:t>,” “</a:t>
            </a:r>
            <a:r>
              <a:rPr lang="en" sz="1800" b="1" dirty="0">
                <a:solidFill>
                  <a:schemeClr val="lt1"/>
                </a:solidFill>
                <a:latin typeface="Arial"/>
                <a:ea typeface="Arial"/>
                <a:cs typeface="Arial"/>
                <a:sym typeface="Arial"/>
              </a:rPr>
              <a:t>fish and wildlife habitat</a:t>
            </a:r>
            <a:r>
              <a:rPr lang="en" sz="1800" dirty="0">
                <a:solidFill>
                  <a:schemeClr val="lt1"/>
                </a:solidFill>
                <a:latin typeface="Arial"/>
                <a:ea typeface="Arial"/>
                <a:cs typeface="Arial"/>
                <a:sym typeface="Arial"/>
              </a:rPr>
              <a:t>,” and “</a:t>
            </a:r>
            <a:r>
              <a:rPr lang="en" sz="1800" b="1" dirty="0">
                <a:solidFill>
                  <a:schemeClr val="lt1"/>
                </a:solidFill>
                <a:latin typeface="Arial"/>
                <a:ea typeface="Arial"/>
                <a:cs typeface="Arial"/>
                <a:sym typeface="Arial"/>
              </a:rPr>
              <a:t>critical areas”</a:t>
            </a:r>
            <a:r>
              <a:rPr lang="en" sz="1800" dirty="0">
                <a:solidFill>
                  <a:schemeClr val="lt1"/>
                </a:solidFill>
                <a:latin typeface="Arial"/>
                <a:ea typeface="Arial"/>
                <a:cs typeface="Arial"/>
                <a:sym typeface="Arial"/>
              </a:rPr>
              <a:t> all include kelp forest within their definitions</a:t>
            </a:r>
            <a:endParaRPr sz="1800" dirty="0">
              <a:solidFill>
                <a:schemeClr val="lt1"/>
              </a:solidFill>
              <a:latin typeface="Arial"/>
              <a:ea typeface="Arial"/>
              <a:cs typeface="Arial"/>
              <a:sym typeface="Arial"/>
            </a:endParaRPr>
          </a:p>
          <a:p>
            <a:pPr marL="0" lvl="0" indent="0" algn="l" rtl="0">
              <a:spcBef>
                <a:spcPts val="1100"/>
              </a:spcBef>
              <a:spcAft>
                <a:spcPts val="1200"/>
              </a:spcAft>
              <a:buClr>
                <a:schemeClr val="dk1"/>
              </a:buClr>
              <a:buSzPts val="1100"/>
              <a:buFont typeface="Arial"/>
              <a:buNone/>
            </a:pPr>
            <a:endParaRPr dirty="0"/>
          </a:p>
        </p:txBody>
      </p:sp>
      <p:graphicFrame>
        <p:nvGraphicFramePr>
          <p:cNvPr id="121" name="Google Shape;121;p20" descr="List of keywords used to identify kelp protection and restoration. "/>
          <p:cNvGraphicFramePr/>
          <p:nvPr>
            <p:extLst>
              <p:ext uri="{D42A27DB-BD31-4B8C-83A1-F6EECF244321}">
                <p14:modId xmlns:p14="http://schemas.microsoft.com/office/powerpoint/2010/main" val="252472252"/>
              </p:ext>
            </p:extLst>
          </p:nvPr>
        </p:nvGraphicFramePr>
        <p:xfrm>
          <a:off x="5593025" y="202363"/>
          <a:ext cx="3221050" cy="4814600"/>
        </p:xfrm>
        <a:graphic>
          <a:graphicData uri="http://schemas.openxmlformats.org/drawingml/2006/table">
            <a:tbl>
              <a:tblPr>
                <a:noFill/>
                <a:tableStyleId>{9EDCEC89-E8CD-4DFE-B018-1E8D1FFA6FAF}</a:tableStyleId>
              </a:tblPr>
              <a:tblGrid>
                <a:gridCol w="3221050">
                  <a:extLst>
                    <a:ext uri="{9D8B030D-6E8A-4147-A177-3AD203B41FA5}">
                      <a16:colId xmlns:a16="http://schemas.microsoft.com/office/drawing/2014/main" val="20000"/>
                    </a:ext>
                  </a:extLst>
                </a:gridCol>
              </a:tblGrid>
              <a:tr h="351875">
                <a:tc>
                  <a:txBody>
                    <a:bodyPr/>
                    <a:lstStyle/>
                    <a:p>
                      <a:pPr marL="0" lvl="0" indent="0" algn="l" rtl="0">
                        <a:lnSpc>
                          <a:spcPct val="115000"/>
                        </a:lnSpc>
                        <a:spcBef>
                          <a:spcPts val="0"/>
                        </a:spcBef>
                        <a:spcAft>
                          <a:spcPts val="0"/>
                        </a:spcAft>
                        <a:buNone/>
                      </a:pPr>
                      <a:r>
                        <a:rPr lang="en" b="1">
                          <a:solidFill>
                            <a:srgbClr val="0C0C0C"/>
                          </a:solidFill>
                        </a:rPr>
                        <a:t>Key Word</a:t>
                      </a:r>
                      <a:endParaRPr b="1">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51875">
                <a:tc>
                  <a:txBody>
                    <a:bodyPr/>
                    <a:lstStyle/>
                    <a:p>
                      <a:pPr marL="0" lvl="0" indent="0" algn="l" rtl="0">
                        <a:lnSpc>
                          <a:spcPct val="115000"/>
                        </a:lnSpc>
                        <a:spcBef>
                          <a:spcPts val="0"/>
                        </a:spcBef>
                        <a:spcAft>
                          <a:spcPts val="0"/>
                        </a:spcAft>
                        <a:buNone/>
                      </a:pPr>
                      <a:r>
                        <a:rPr lang="en">
                          <a:solidFill>
                            <a:srgbClr val="0C0C0C"/>
                          </a:solidFill>
                        </a:rPr>
                        <a:t>Kelp</a:t>
                      </a:r>
                      <a:endParaRPr>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51875">
                <a:tc>
                  <a:txBody>
                    <a:bodyPr/>
                    <a:lstStyle/>
                    <a:p>
                      <a:pPr marL="0" lvl="0" indent="0" algn="l" rtl="0">
                        <a:lnSpc>
                          <a:spcPct val="115000"/>
                        </a:lnSpc>
                        <a:spcBef>
                          <a:spcPts val="0"/>
                        </a:spcBef>
                        <a:spcAft>
                          <a:spcPts val="0"/>
                        </a:spcAft>
                        <a:buNone/>
                      </a:pPr>
                      <a:r>
                        <a:rPr lang="en">
                          <a:solidFill>
                            <a:srgbClr val="0C0C0C"/>
                          </a:solidFill>
                        </a:rPr>
                        <a:t>Macroalgae</a:t>
                      </a:r>
                      <a:endParaRPr>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12850">
                <a:tc>
                  <a:txBody>
                    <a:bodyPr/>
                    <a:lstStyle/>
                    <a:p>
                      <a:pPr marL="0" lvl="0" indent="0" algn="l" rtl="0">
                        <a:lnSpc>
                          <a:spcPct val="115000"/>
                        </a:lnSpc>
                        <a:spcBef>
                          <a:spcPts val="0"/>
                        </a:spcBef>
                        <a:spcAft>
                          <a:spcPts val="0"/>
                        </a:spcAft>
                        <a:buNone/>
                      </a:pPr>
                      <a:r>
                        <a:rPr lang="en" dirty="0">
                          <a:solidFill>
                            <a:srgbClr val="0C0C0C"/>
                          </a:solidFill>
                        </a:rPr>
                        <a:t>Buffer Area</a:t>
                      </a:r>
                      <a:endParaRPr dirty="0">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726750">
                <a:tc>
                  <a:txBody>
                    <a:bodyPr/>
                    <a:lstStyle/>
                    <a:p>
                      <a:pPr marL="0" lvl="0" indent="0" algn="l" rtl="0">
                        <a:lnSpc>
                          <a:spcPct val="115000"/>
                        </a:lnSpc>
                        <a:spcBef>
                          <a:spcPts val="0"/>
                        </a:spcBef>
                        <a:spcAft>
                          <a:spcPts val="0"/>
                        </a:spcAft>
                        <a:buNone/>
                      </a:pPr>
                      <a:r>
                        <a:rPr lang="en">
                          <a:solidFill>
                            <a:srgbClr val="0C0C0C"/>
                          </a:solidFill>
                        </a:rPr>
                        <a:t>Critical Saltwater Habitat</a:t>
                      </a:r>
                      <a:endParaRPr>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1182375">
                <a:tc>
                  <a:txBody>
                    <a:bodyPr/>
                    <a:lstStyle/>
                    <a:p>
                      <a:pPr marL="0" lvl="0" indent="0" algn="l" rtl="0">
                        <a:lnSpc>
                          <a:spcPct val="115000"/>
                        </a:lnSpc>
                        <a:spcBef>
                          <a:spcPts val="0"/>
                        </a:spcBef>
                        <a:spcAft>
                          <a:spcPts val="0"/>
                        </a:spcAft>
                        <a:buNone/>
                      </a:pPr>
                      <a:r>
                        <a:rPr lang="en">
                          <a:solidFill>
                            <a:srgbClr val="0C0C0C"/>
                          </a:solidFill>
                        </a:rPr>
                        <a:t>Fish and Wildlife Habitat</a:t>
                      </a:r>
                      <a:endParaRPr>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612850">
                <a:tc>
                  <a:txBody>
                    <a:bodyPr/>
                    <a:lstStyle/>
                    <a:p>
                      <a:pPr marL="0" lvl="0" indent="0" algn="l" rtl="0">
                        <a:lnSpc>
                          <a:spcPct val="115000"/>
                        </a:lnSpc>
                        <a:spcBef>
                          <a:spcPts val="0"/>
                        </a:spcBef>
                        <a:spcAft>
                          <a:spcPts val="0"/>
                        </a:spcAft>
                        <a:buNone/>
                      </a:pPr>
                      <a:r>
                        <a:rPr lang="en">
                          <a:solidFill>
                            <a:srgbClr val="0C0C0C"/>
                          </a:solidFill>
                        </a:rPr>
                        <a:t>Critical Areas</a:t>
                      </a:r>
                      <a:endParaRPr>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624150">
                <a:tc>
                  <a:txBody>
                    <a:bodyPr/>
                    <a:lstStyle/>
                    <a:p>
                      <a:pPr marL="0" lvl="0" indent="0" algn="l" rtl="0">
                        <a:lnSpc>
                          <a:spcPct val="115000"/>
                        </a:lnSpc>
                        <a:spcBef>
                          <a:spcPts val="0"/>
                        </a:spcBef>
                        <a:spcAft>
                          <a:spcPts val="0"/>
                        </a:spcAft>
                        <a:buNone/>
                      </a:pPr>
                      <a:r>
                        <a:rPr lang="en" dirty="0">
                          <a:solidFill>
                            <a:srgbClr val="0C0C0C"/>
                          </a:solidFill>
                        </a:rPr>
                        <a:t>Non-Commercial Aquaculture Restoration Aquaculture</a:t>
                      </a:r>
                      <a:endParaRPr dirty="0">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187900" y="206625"/>
            <a:ext cx="7406400" cy="10173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solidFill>
                  <a:schemeClr val="lt1"/>
                </a:solidFill>
                <a:latin typeface="Arial"/>
                <a:ea typeface="Arial"/>
                <a:cs typeface="Arial"/>
                <a:sym typeface="Arial"/>
              </a:rPr>
              <a:t>Methods</a:t>
            </a:r>
            <a:endParaRPr dirty="0">
              <a:solidFill>
                <a:schemeClr val="lt1"/>
              </a:solidFill>
              <a:latin typeface="Arial"/>
              <a:ea typeface="Arial"/>
              <a:cs typeface="Arial"/>
              <a:sym typeface="Arial"/>
            </a:endParaRPr>
          </a:p>
        </p:txBody>
      </p:sp>
      <p:sp>
        <p:nvSpPr>
          <p:cNvPr id="127" name="Google Shape;127;p21"/>
          <p:cNvSpPr txBox="1">
            <a:spLocks noGrp="1"/>
          </p:cNvSpPr>
          <p:nvPr>
            <p:ph idx="1"/>
          </p:nvPr>
        </p:nvSpPr>
        <p:spPr>
          <a:xfrm>
            <a:off x="0" y="1223924"/>
            <a:ext cx="3581400" cy="3186029"/>
          </a:xfrm>
          <a:prstGeom prst="rect">
            <a:avLst/>
          </a:prstGeom>
        </p:spPr>
        <p:txBody>
          <a:bodyPr spcFirstLastPara="1" wrap="square" lIns="68575" tIns="34275" rIns="68575" bIns="34275" anchor="t" anchorCtr="0">
            <a:normAutofit/>
          </a:bodyPr>
          <a:lstStyle/>
          <a:p>
            <a:pPr marL="457200" lvl="0" indent="-348816" algn="l" rtl="0">
              <a:lnSpc>
                <a:spcPct val="100000"/>
              </a:lnSpc>
              <a:spcBef>
                <a:spcPts val="1100"/>
              </a:spcBef>
              <a:spcAft>
                <a:spcPts val="0"/>
              </a:spcAft>
              <a:buClr>
                <a:schemeClr val="lt1"/>
              </a:buClr>
              <a:buSzPct val="95341"/>
              <a:buFont typeface="Arial"/>
              <a:buChar char="●"/>
            </a:pPr>
            <a:r>
              <a:rPr lang="en" sz="1800" dirty="0">
                <a:solidFill>
                  <a:schemeClr val="lt1"/>
                </a:solidFill>
                <a:latin typeface="Arial"/>
                <a:ea typeface="Arial"/>
                <a:cs typeface="Arial"/>
                <a:sym typeface="Arial"/>
              </a:rPr>
              <a:t>Content analysis modeled after Ballinger and </a:t>
            </a:r>
            <a:r>
              <a:rPr lang="en" sz="1800" dirty="0" err="1">
                <a:solidFill>
                  <a:schemeClr val="lt1"/>
                </a:solidFill>
                <a:latin typeface="Arial"/>
                <a:ea typeface="Arial"/>
                <a:cs typeface="Arial"/>
                <a:sym typeface="Arial"/>
              </a:rPr>
              <a:t>Dodds</a:t>
            </a:r>
            <a:r>
              <a:rPr lang="en" sz="1800" dirty="0">
                <a:solidFill>
                  <a:schemeClr val="lt1"/>
                </a:solidFill>
                <a:latin typeface="Arial"/>
                <a:ea typeface="Arial"/>
                <a:cs typeface="Arial"/>
                <a:sym typeface="Arial"/>
              </a:rPr>
              <a:t>, (2020). </a:t>
            </a:r>
            <a:endParaRPr sz="1800" dirty="0">
              <a:solidFill>
                <a:schemeClr val="lt1"/>
              </a:solidFill>
              <a:latin typeface="Arial"/>
              <a:ea typeface="Arial"/>
              <a:cs typeface="Arial"/>
              <a:sym typeface="Arial"/>
            </a:endParaRPr>
          </a:p>
          <a:p>
            <a:pPr marL="457200" lvl="0" indent="0" algn="l" rtl="0">
              <a:lnSpc>
                <a:spcPct val="100000"/>
              </a:lnSpc>
              <a:spcBef>
                <a:spcPts val="1200"/>
              </a:spcBef>
              <a:spcAft>
                <a:spcPts val="0"/>
              </a:spcAft>
              <a:buNone/>
            </a:pPr>
            <a:endParaRPr sz="1800" dirty="0">
              <a:solidFill>
                <a:schemeClr val="lt1"/>
              </a:solidFill>
              <a:latin typeface="Arial"/>
              <a:ea typeface="Arial"/>
              <a:cs typeface="Arial"/>
              <a:sym typeface="Arial"/>
            </a:endParaRPr>
          </a:p>
          <a:p>
            <a:pPr marL="457200" lvl="0" indent="-354690" algn="l" rtl="0">
              <a:lnSpc>
                <a:spcPct val="100000"/>
              </a:lnSpc>
              <a:spcBef>
                <a:spcPts val="1200"/>
              </a:spcBef>
              <a:spcAft>
                <a:spcPts val="0"/>
              </a:spcAft>
              <a:buClr>
                <a:schemeClr val="lt1"/>
              </a:buClr>
              <a:buSzPct val="100000"/>
              <a:buFont typeface="Arial"/>
              <a:buChar char="●"/>
            </a:pPr>
            <a:r>
              <a:rPr lang="en" sz="1800" dirty="0">
                <a:solidFill>
                  <a:schemeClr val="lt1"/>
                </a:solidFill>
                <a:latin typeface="Arial"/>
                <a:ea typeface="Arial"/>
                <a:cs typeface="Arial"/>
                <a:sym typeface="Arial"/>
              </a:rPr>
              <a:t>Scored relative protection and restorations scores based off of criteria </a:t>
            </a:r>
            <a:endParaRPr sz="1800" dirty="0">
              <a:solidFill>
                <a:schemeClr val="lt1"/>
              </a:solidFill>
              <a:latin typeface="Arial"/>
              <a:ea typeface="Arial"/>
              <a:cs typeface="Arial"/>
              <a:sym typeface="Arial"/>
            </a:endParaRPr>
          </a:p>
          <a:p>
            <a:pPr marL="457200" lvl="0" indent="0" algn="l" rtl="0">
              <a:lnSpc>
                <a:spcPct val="100000"/>
              </a:lnSpc>
              <a:spcBef>
                <a:spcPts val="1200"/>
              </a:spcBef>
              <a:spcAft>
                <a:spcPts val="1200"/>
              </a:spcAft>
              <a:buNone/>
            </a:pPr>
            <a:endParaRPr dirty="0">
              <a:solidFill>
                <a:schemeClr val="dk1"/>
              </a:solidFill>
            </a:endParaRPr>
          </a:p>
        </p:txBody>
      </p:sp>
      <p:graphicFrame>
        <p:nvGraphicFramePr>
          <p:cNvPr id="128" name="Google Shape;128;p21" descr="Table of protection and restoration criteria. Two protection criteria with their scores and descriptions. Three restoration criteria with their scores and descriptions. "/>
          <p:cNvGraphicFramePr/>
          <p:nvPr>
            <p:extLst>
              <p:ext uri="{D42A27DB-BD31-4B8C-83A1-F6EECF244321}">
                <p14:modId xmlns:p14="http://schemas.microsoft.com/office/powerpoint/2010/main" val="1547162451"/>
              </p:ext>
            </p:extLst>
          </p:nvPr>
        </p:nvGraphicFramePr>
        <p:xfrm>
          <a:off x="3724425" y="7250"/>
          <a:ext cx="5419575" cy="5037686"/>
        </p:xfrm>
        <a:graphic>
          <a:graphicData uri="http://schemas.openxmlformats.org/drawingml/2006/table">
            <a:tbl>
              <a:tblPr>
                <a:noFill/>
                <a:tableStyleId>{9EDCEC89-E8CD-4DFE-B018-1E8D1FFA6FAF}</a:tableStyleId>
              </a:tblPr>
              <a:tblGrid>
                <a:gridCol w="810325">
                  <a:extLst>
                    <a:ext uri="{9D8B030D-6E8A-4147-A177-3AD203B41FA5}">
                      <a16:colId xmlns:a16="http://schemas.microsoft.com/office/drawing/2014/main" val="20000"/>
                    </a:ext>
                  </a:extLst>
                </a:gridCol>
                <a:gridCol w="1472525">
                  <a:extLst>
                    <a:ext uri="{9D8B030D-6E8A-4147-A177-3AD203B41FA5}">
                      <a16:colId xmlns:a16="http://schemas.microsoft.com/office/drawing/2014/main" val="20001"/>
                    </a:ext>
                  </a:extLst>
                </a:gridCol>
                <a:gridCol w="3136725">
                  <a:extLst>
                    <a:ext uri="{9D8B030D-6E8A-4147-A177-3AD203B41FA5}">
                      <a16:colId xmlns:a16="http://schemas.microsoft.com/office/drawing/2014/main" val="20002"/>
                    </a:ext>
                  </a:extLst>
                </a:gridCol>
              </a:tblGrid>
              <a:tr h="268800">
                <a:tc>
                  <a:txBody>
                    <a:bodyPr/>
                    <a:lstStyle/>
                    <a:p>
                      <a:pPr marL="0" lvl="0" indent="0" algn="l" rtl="0">
                        <a:lnSpc>
                          <a:spcPct val="115000"/>
                        </a:lnSpc>
                        <a:spcBef>
                          <a:spcPts val="0"/>
                        </a:spcBef>
                        <a:spcAft>
                          <a:spcPts val="0"/>
                        </a:spcAft>
                        <a:buNone/>
                      </a:pPr>
                      <a:r>
                        <a:rPr lang="en" sz="1100" b="1">
                          <a:solidFill>
                            <a:srgbClr val="0C0C0C"/>
                          </a:solidFill>
                        </a:rPr>
                        <a:t>Category</a:t>
                      </a:r>
                      <a:endParaRPr sz="1100" b="1">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100" b="1">
                          <a:solidFill>
                            <a:srgbClr val="0C0C0C"/>
                          </a:solidFill>
                        </a:rPr>
                        <a:t>Criteria</a:t>
                      </a:r>
                      <a:endParaRPr sz="1100" b="1">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100" b="1">
                          <a:solidFill>
                            <a:srgbClr val="0C0C0C"/>
                          </a:solidFill>
                        </a:rPr>
                        <a:t>Score and Description</a:t>
                      </a:r>
                      <a:endParaRPr sz="1100" b="1">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56150">
                <a:tc rowSpan="6">
                  <a:txBody>
                    <a:bodyPr/>
                    <a:lstStyle/>
                    <a:p>
                      <a:pPr marL="0" lvl="0" indent="0" algn="l" rtl="0">
                        <a:lnSpc>
                          <a:spcPct val="115000"/>
                        </a:lnSpc>
                        <a:spcBef>
                          <a:spcPts val="0"/>
                        </a:spcBef>
                        <a:spcAft>
                          <a:spcPts val="0"/>
                        </a:spcAft>
                        <a:buNone/>
                      </a:pPr>
                      <a:r>
                        <a:rPr lang="en" sz="1100" dirty="0">
                          <a:solidFill>
                            <a:srgbClr val="0C0C0C"/>
                          </a:solidFill>
                        </a:rPr>
                        <a:t>Protection score</a:t>
                      </a:r>
                      <a:endParaRPr sz="1100" dirty="0">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tc rowSpan="3">
                  <a:txBody>
                    <a:bodyPr/>
                    <a:lstStyle/>
                    <a:p>
                      <a:pPr marL="0" lvl="0" indent="0" algn="l" rtl="0">
                        <a:lnSpc>
                          <a:spcPct val="115000"/>
                        </a:lnSpc>
                        <a:spcBef>
                          <a:spcPts val="0"/>
                        </a:spcBef>
                        <a:spcAft>
                          <a:spcPts val="0"/>
                        </a:spcAft>
                        <a:buNone/>
                      </a:pPr>
                      <a:r>
                        <a:rPr lang="en" sz="1100" dirty="0">
                          <a:solidFill>
                            <a:srgbClr val="0C0C0C"/>
                          </a:solidFill>
                        </a:rPr>
                        <a:t>Buffer for kelp</a:t>
                      </a:r>
                      <a:endParaRPr sz="1100" dirty="0">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100">
                          <a:solidFill>
                            <a:srgbClr val="0C0C0C"/>
                          </a:solidFill>
                        </a:rPr>
                        <a:t>0 - No mention</a:t>
                      </a:r>
                      <a:endParaRPr sz="1100">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821700">
                <a:tc vMerge="1">
                  <a:txBody>
                    <a:bodyPr/>
                    <a:lstStyle/>
                    <a:p>
                      <a:endParaRPr lang="en-US"/>
                    </a:p>
                  </a:txBody>
                  <a:tcPr/>
                </a:tc>
                <a:tc vMerge="1">
                  <a:txBody>
                    <a:bodyPr/>
                    <a:lstStyle/>
                    <a:p>
                      <a:endParaRPr lang="en-US"/>
                    </a:p>
                  </a:txBody>
                  <a:tcPr/>
                </a:tc>
                <a:tc>
                  <a:txBody>
                    <a:bodyPr/>
                    <a:lstStyle/>
                    <a:p>
                      <a:pPr marL="0" lvl="0" indent="0" algn="l" rtl="0">
                        <a:lnSpc>
                          <a:spcPct val="115000"/>
                        </a:lnSpc>
                        <a:spcBef>
                          <a:spcPts val="0"/>
                        </a:spcBef>
                        <a:spcAft>
                          <a:spcPts val="0"/>
                        </a:spcAft>
                        <a:buNone/>
                      </a:pPr>
                      <a:r>
                        <a:rPr lang="en" sz="1100">
                          <a:solidFill>
                            <a:srgbClr val="0C0C0C"/>
                          </a:solidFill>
                        </a:rPr>
                        <a:t>1 - Implicit mention (i.e. critical habitat, critical saltwater habitat, fish and wildlife habitat mention of Critical Habitat, Fish and Wildlife Area, Critical Saltwater Habitat)</a:t>
                      </a:r>
                      <a:endParaRPr sz="1100">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56150">
                <a:tc vMerge="1">
                  <a:txBody>
                    <a:bodyPr/>
                    <a:lstStyle/>
                    <a:p>
                      <a:endParaRPr lang="en-US"/>
                    </a:p>
                  </a:txBody>
                  <a:tcPr/>
                </a:tc>
                <a:tc vMerge="1">
                  <a:txBody>
                    <a:bodyPr/>
                    <a:lstStyle/>
                    <a:p>
                      <a:endParaRPr lang="en-US"/>
                    </a:p>
                  </a:txBody>
                  <a:tcPr/>
                </a:tc>
                <a:tc>
                  <a:txBody>
                    <a:bodyPr/>
                    <a:lstStyle/>
                    <a:p>
                      <a:pPr marL="0" lvl="0" indent="0" algn="l" rtl="0">
                        <a:lnSpc>
                          <a:spcPct val="115000"/>
                        </a:lnSpc>
                        <a:spcBef>
                          <a:spcPts val="0"/>
                        </a:spcBef>
                        <a:spcAft>
                          <a:spcPts val="0"/>
                        </a:spcAft>
                        <a:buNone/>
                      </a:pPr>
                      <a:r>
                        <a:rPr lang="en" sz="1100">
                          <a:solidFill>
                            <a:srgbClr val="0C0C0C"/>
                          </a:solidFill>
                        </a:rPr>
                        <a:t>2 - Explicit mention</a:t>
                      </a:r>
                      <a:endParaRPr sz="1100">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56150">
                <a:tc vMerge="1">
                  <a:txBody>
                    <a:bodyPr/>
                    <a:lstStyle/>
                    <a:p>
                      <a:endParaRPr lang="en-US"/>
                    </a:p>
                  </a:txBody>
                  <a:tcPr/>
                </a:tc>
                <a:tc rowSpan="3">
                  <a:txBody>
                    <a:bodyPr/>
                    <a:lstStyle/>
                    <a:p>
                      <a:pPr marL="0" lvl="0" indent="0" algn="l" rtl="0">
                        <a:lnSpc>
                          <a:spcPct val="115000"/>
                        </a:lnSpc>
                        <a:spcBef>
                          <a:spcPts val="0"/>
                        </a:spcBef>
                        <a:spcAft>
                          <a:spcPts val="0"/>
                        </a:spcAft>
                        <a:buNone/>
                      </a:pPr>
                      <a:r>
                        <a:rPr lang="en" sz="1100">
                          <a:solidFill>
                            <a:srgbClr val="0C0C0C"/>
                          </a:solidFill>
                        </a:rPr>
                        <a:t>Kelp identified in General Regulations</a:t>
                      </a:r>
                      <a:endParaRPr sz="1100">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100">
                          <a:solidFill>
                            <a:srgbClr val="0C0C0C"/>
                          </a:solidFill>
                        </a:rPr>
                        <a:t>0 - No mention</a:t>
                      </a:r>
                      <a:endParaRPr sz="1100">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08100">
                <a:tc vMerge="1">
                  <a:txBody>
                    <a:bodyPr/>
                    <a:lstStyle/>
                    <a:p>
                      <a:endParaRPr lang="en-US"/>
                    </a:p>
                  </a:txBody>
                  <a:tcPr/>
                </a:tc>
                <a:tc vMerge="1">
                  <a:txBody>
                    <a:bodyPr/>
                    <a:lstStyle/>
                    <a:p>
                      <a:endParaRPr lang="en-US"/>
                    </a:p>
                  </a:txBody>
                  <a:tcPr/>
                </a:tc>
                <a:tc>
                  <a:txBody>
                    <a:bodyPr/>
                    <a:lstStyle/>
                    <a:p>
                      <a:pPr marL="0" lvl="0" indent="0" algn="l" rtl="0">
                        <a:lnSpc>
                          <a:spcPct val="115000"/>
                        </a:lnSpc>
                        <a:spcBef>
                          <a:spcPts val="0"/>
                        </a:spcBef>
                        <a:spcAft>
                          <a:spcPts val="0"/>
                        </a:spcAft>
                        <a:buNone/>
                      </a:pPr>
                      <a:r>
                        <a:rPr lang="en" sz="1100" dirty="0">
                          <a:solidFill>
                            <a:srgbClr val="0C0C0C"/>
                          </a:solidFill>
                        </a:rPr>
                        <a:t>1 - Implicit mention (i.e. critical areas, critical saltwater habitat, fish and wildlife habitat)</a:t>
                      </a:r>
                      <a:endParaRPr sz="1100" dirty="0">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56150">
                <a:tc vMerge="1">
                  <a:txBody>
                    <a:bodyPr/>
                    <a:lstStyle/>
                    <a:p>
                      <a:endParaRPr lang="en-US"/>
                    </a:p>
                  </a:txBody>
                  <a:tcPr/>
                </a:tc>
                <a:tc vMerge="1">
                  <a:txBody>
                    <a:bodyPr/>
                    <a:lstStyle/>
                    <a:p>
                      <a:endParaRPr lang="en-US"/>
                    </a:p>
                  </a:txBody>
                  <a:tcPr/>
                </a:tc>
                <a:tc>
                  <a:txBody>
                    <a:bodyPr/>
                    <a:lstStyle/>
                    <a:p>
                      <a:pPr marL="0" lvl="0" indent="0" algn="l" rtl="0">
                        <a:lnSpc>
                          <a:spcPct val="115000"/>
                        </a:lnSpc>
                        <a:spcBef>
                          <a:spcPts val="0"/>
                        </a:spcBef>
                        <a:spcAft>
                          <a:spcPts val="0"/>
                        </a:spcAft>
                        <a:buNone/>
                      </a:pPr>
                      <a:r>
                        <a:rPr lang="en" sz="1100" dirty="0">
                          <a:solidFill>
                            <a:srgbClr val="0C0C0C"/>
                          </a:solidFill>
                        </a:rPr>
                        <a:t>2 - Explicit mention</a:t>
                      </a:r>
                      <a:endParaRPr sz="1100" dirty="0">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56150">
                <a:tc rowSpan="9">
                  <a:txBody>
                    <a:bodyPr/>
                    <a:lstStyle/>
                    <a:p>
                      <a:pPr marL="0" lvl="0" indent="0" algn="l" rtl="0">
                        <a:lnSpc>
                          <a:spcPct val="115000"/>
                        </a:lnSpc>
                        <a:spcBef>
                          <a:spcPts val="0"/>
                        </a:spcBef>
                        <a:spcAft>
                          <a:spcPts val="0"/>
                        </a:spcAft>
                        <a:buNone/>
                      </a:pPr>
                      <a:r>
                        <a:rPr lang="en" sz="1100">
                          <a:solidFill>
                            <a:srgbClr val="0C0C0C"/>
                          </a:solidFill>
                        </a:rPr>
                        <a:t> </a:t>
                      </a:r>
                      <a:endParaRPr sz="1100">
                        <a:solidFill>
                          <a:srgbClr val="0C0C0C"/>
                        </a:solidFill>
                      </a:endParaRPr>
                    </a:p>
                    <a:p>
                      <a:pPr marL="0" lvl="0" indent="0" algn="l" rtl="0">
                        <a:lnSpc>
                          <a:spcPct val="115000"/>
                        </a:lnSpc>
                        <a:spcBef>
                          <a:spcPts val="0"/>
                        </a:spcBef>
                        <a:spcAft>
                          <a:spcPts val="0"/>
                        </a:spcAft>
                        <a:buNone/>
                      </a:pPr>
                      <a:r>
                        <a:rPr lang="en" sz="1100">
                          <a:solidFill>
                            <a:srgbClr val="0C0C0C"/>
                          </a:solidFill>
                        </a:rPr>
                        <a:t>Restoration score</a:t>
                      </a:r>
                      <a:endParaRPr sz="1100">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tc rowSpan="2">
                  <a:txBody>
                    <a:bodyPr/>
                    <a:lstStyle/>
                    <a:p>
                      <a:pPr marL="0" lvl="0" indent="0" algn="l" rtl="0">
                        <a:lnSpc>
                          <a:spcPct val="115000"/>
                        </a:lnSpc>
                        <a:spcBef>
                          <a:spcPts val="0"/>
                        </a:spcBef>
                        <a:spcAft>
                          <a:spcPts val="0"/>
                        </a:spcAft>
                        <a:buNone/>
                      </a:pPr>
                      <a:r>
                        <a:rPr lang="en" sz="1100">
                          <a:solidFill>
                            <a:srgbClr val="0C0C0C"/>
                          </a:solidFill>
                        </a:rPr>
                        <a:t>Restoration Plan within SMP</a:t>
                      </a:r>
                      <a:endParaRPr sz="1100">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100">
                          <a:solidFill>
                            <a:srgbClr val="0C0C0C"/>
                          </a:solidFill>
                        </a:rPr>
                        <a:t>0 - No</a:t>
                      </a:r>
                      <a:endParaRPr sz="1100">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56150">
                <a:tc vMerge="1">
                  <a:txBody>
                    <a:bodyPr/>
                    <a:lstStyle/>
                    <a:p>
                      <a:endParaRPr lang="en-US"/>
                    </a:p>
                  </a:txBody>
                  <a:tcPr/>
                </a:tc>
                <a:tc vMerge="1">
                  <a:txBody>
                    <a:bodyPr/>
                    <a:lstStyle/>
                    <a:p>
                      <a:endParaRPr lang="en-US"/>
                    </a:p>
                  </a:txBody>
                  <a:tcPr/>
                </a:tc>
                <a:tc>
                  <a:txBody>
                    <a:bodyPr/>
                    <a:lstStyle/>
                    <a:p>
                      <a:pPr marL="0" lvl="0" indent="0" algn="l" rtl="0">
                        <a:lnSpc>
                          <a:spcPct val="115000"/>
                        </a:lnSpc>
                        <a:spcBef>
                          <a:spcPts val="0"/>
                        </a:spcBef>
                        <a:spcAft>
                          <a:spcPts val="0"/>
                        </a:spcAft>
                        <a:buNone/>
                      </a:pPr>
                      <a:r>
                        <a:rPr lang="en" sz="1100">
                          <a:solidFill>
                            <a:srgbClr val="0C0C0C"/>
                          </a:solidFill>
                        </a:rPr>
                        <a:t>1 - yes</a:t>
                      </a:r>
                      <a:endParaRPr sz="1100">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56150">
                <a:tc vMerge="1">
                  <a:txBody>
                    <a:bodyPr/>
                    <a:lstStyle/>
                    <a:p>
                      <a:endParaRPr lang="en-US"/>
                    </a:p>
                  </a:txBody>
                  <a:tcPr/>
                </a:tc>
                <a:tc rowSpan="3">
                  <a:txBody>
                    <a:bodyPr/>
                    <a:lstStyle/>
                    <a:p>
                      <a:pPr marL="0" lvl="0" indent="0" algn="l" rtl="0">
                        <a:lnSpc>
                          <a:spcPct val="115000"/>
                        </a:lnSpc>
                        <a:spcBef>
                          <a:spcPts val="0"/>
                        </a:spcBef>
                        <a:spcAft>
                          <a:spcPts val="0"/>
                        </a:spcAft>
                        <a:buNone/>
                      </a:pPr>
                      <a:r>
                        <a:rPr lang="en" sz="1100">
                          <a:solidFill>
                            <a:srgbClr val="0C0C0C"/>
                          </a:solidFill>
                        </a:rPr>
                        <a:t>Restoration of Kelp</a:t>
                      </a:r>
                      <a:endParaRPr sz="1100">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100">
                          <a:solidFill>
                            <a:srgbClr val="0C0C0C"/>
                          </a:solidFill>
                        </a:rPr>
                        <a:t>0 - No mention</a:t>
                      </a:r>
                      <a:endParaRPr sz="1100">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56150">
                <a:tc vMerge="1">
                  <a:txBody>
                    <a:bodyPr/>
                    <a:lstStyle/>
                    <a:p>
                      <a:endParaRPr lang="en-US"/>
                    </a:p>
                  </a:txBody>
                  <a:tcPr/>
                </a:tc>
                <a:tc vMerge="1">
                  <a:txBody>
                    <a:bodyPr/>
                    <a:lstStyle/>
                    <a:p>
                      <a:endParaRPr lang="en-US"/>
                    </a:p>
                  </a:txBody>
                  <a:tcPr/>
                </a:tc>
                <a:tc>
                  <a:txBody>
                    <a:bodyPr/>
                    <a:lstStyle/>
                    <a:p>
                      <a:pPr marL="0" lvl="0" indent="0" algn="l" rtl="0">
                        <a:lnSpc>
                          <a:spcPct val="115000"/>
                        </a:lnSpc>
                        <a:spcBef>
                          <a:spcPts val="0"/>
                        </a:spcBef>
                        <a:spcAft>
                          <a:spcPts val="0"/>
                        </a:spcAft>
                        <a:buNone/>
                      </a:pPr>
                      <a:r>
                        <a:rPr lang="en" sz="1100">
                          <a:solidFill>
                            <a:srgbClr val="0C0C0C"/>
                          </a:solidFill>
                        </a:rPr>
                        <a:t>1 - Implicit mention</a:t>
                      </a:r>
                      <a:endParaRPr sz="1100">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56150">
                <a:tc vMerge="1">
                  <a:txBody>
                    <a:bodyPr/>
                    <a:lstStyle/>
                    <a:p>
                      <a:endParaRPr lang="en-US"/>
                    </a:p>
                  </a:txBody>
                  <a:tcPr/>
                </a:tc>
                <a:tc vMerge="1">
                  <a:txBody>
                    <a:bodyPr/>
                    <a:lstStyle/>
                    <a:p>
                      <a:endParaRPr lang="en-US"/>
                    </a:p>
                  </a:txBody>
                  <a:tcPr/>
                </a:tc>
                <a:tc>
                  <a:txBody>
                    <a:bodyPr/>
                    <a:lstStyle/>
                    <a:p>
                      <a:pPr marL="0" lvl="0" indent="0" algn="l" rtl="0">
                        <a:lnSpc>
                          <a:spcPct val="115000"/>
                        </a:lnSpc>
                        <a:spcBef>
                          <a:spcPts val="0"/>
                        </a:spcBef>
                        <a:spcAft>
                          <a:spcPts val="0"/>
                        </a:spcAft>
                        <a:buNone/>
                      </a:pPr>
                      <a:r>
                        <a:rPr lang="en" sz="1100">
                          <a:solidFill>
                            <a:srgbClr val="0C0C0C"/>
                          </a:solidFill>
                        </a:rPr>
                        <a:t>2-  Explicit mention</a:t>
                      </a:r>
                      <a:endParaRPr sz="1100">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256150">
                <a:tc vMerge="1">
                  <a:txBody>
                    <a:bodyPr/>
                    <a:lstStyle/>
                    <a:p>
                      <a:endParaRPr lang="en-US"/>
                    </a:p>
                  </a:txBody>
                  <a:tcPr/>
                </a:tc>
                <a:tc rowSpan="4">
                  <a:txBody>
                    <a:bodyPr/>
                    <a:lstStyle/>
                    <a:p>
                      <a:pPr marL="0" lvl="0" indent="0" algn="l" rtl="0">
                        <a:lnSpc>
                          <a:spcPct val="115000"/>
                        </a:lnSpc>
                        <a:spcBef>
                          <a:spcPts val="0"/>
                        </a:spcBef>
                        <a:spcAft>
                          <a:spcPts val="0"/>
                        </a:spcAft>
                        <a:buNone/>
                      </a:pPr>
                      <a:r>
                        <a:rPr lang="en" sz="1100">
                          <a:solidFill>
                            <a:srgbClr val="0C0C0C"/>
                          </a:solidFill>
                        </a:rPr>
                        <a:t>Conservation aquaculture or restoration aquaculture</a:t>
                      </a:r>
                      <a:endParaRPr sz="1100">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100">
                          <a:solidFill>
                            <a:srgbClr val="0C0C0C"/>
                          </a:solidFill>
                        </a:rPr>
                        <a:t>0 - No mention</a:t>
                      </a:r>
                      <a:endParaRPr sz="1100">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256150">
                <a:tc vMerge="1">
                  <a:txBody>
                    <a:bodyPr/>
                    <a:lstStyle/>
                    <a:p>
                      <a:endParaRPr lang="en-US"/>
                    </a:p>
                  </a:txBody>
                  <a:tcPr/>
                </a:tc>
                <a:tc vMerge="1">
                  <a:txBody>
                    <a:bodyPr/>
                    <a:lstStyle/>
                    <a:p>
                      <a:endParaRPr lang="en-US"/>
                    </a:p>
                  </a:txBody>
                  <a:tcPr/>
                </a:tc>
                <a:tc>
                  <a:txBody>
                    <a:bodyPr/>
                    <a:lstStyle/>
                    <a:p>
                      <a:pPr marL="0" lvl="0" indent="0" algn="l" rtl="0">
                        <a:lnSpc>
                          <a:spcPct val="115000"/>
                        </a:lnSpc>
                        <a:spcBef>
                          <a:spcPts val="0"/>
                        </a:spcBef>
                        <a:spcAft>
                          <a:spcPts val="0"/>
                        </a:spcAft>
                        <a:buNone/>
                      </a:pPr>
                      <a:r>
                        <a:rPr lang="en" sz="1100">
                          <a:solidFill>
                            <a:srgbClr val="0C0C0C"/>
                          </a:solidFill>
                        </a:rPr>
                        <a:t>1 - Yes, but no mention of kelp</a:t>
                      </a:r>
                      <a:endParaRPr sz="1100">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56150">
                <a:tc vMerge="1">
                  <a:txBody>
                    <a:bodyPr/>
                    <a:lstStyle/>
                    <a:p>
                      <a:endParaRPr lang="en-US"/>
                    </a:p>
                  </a:txBody>
                  <a:tcPr/>
                </a:tc>
                <a:tc vMerge="1">
                  <a:txBody>
                    <a:bodyPr/>
                    <a:lstStyle/>
                    <a:p>
                      <a:endParaRPr lang="en-US"/>
                    </a:p>
                  </a:txBody>
                  <a:tcPr/>
                </a:tc>
                <a:tc>
                  <a:txBody>
                    <a:bodyPr/>
                    <a:lstStyle/>
                    <a:p>
                      <a:pPr marL="0" lvl="0" indent="0" algn="l" rtl="0">
                        <a:lnSpc>
                          <a:spcPct val="115000"/>
                        </a:lnSpc>
                        <a:spcBef>
                          <a:spcPts val="0"/>
                        </a:spcBef>
                        <a:spcAft>
                          <a:spcPts val="0"/>
                        </a:spcAft>
                        <a:buNone/>
                      </a:pPr>
                      <a:r>
                        <a:rPr lang="en" sz="1100">
                          <a:solidFill>
                            <a:srgbClr val="0C0C0C"/>
                          </a:solidFill>
                        </a:rPr>
                        <a:t>2 - Yes, with implicit mention of kelp</a:t>
                      </a:r>
                      <a:endParaRPr sz="1100">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259825">
                <a:tc vMerge="1">
                  <a:txBody>
                    <a:bodyPr/>
                    <a:lstStyle/>
                    <a:p>
                      <a:endParaRPr lang="en-US"/>
                    </a:p>
                  </a:txBody>
                  <a:tcPr/>
                </a:tc>
                <a:tc vMerge="1">
                  <a:txBody>
                    <a:bodyPr/>
                    <a:lstStyle/>
                    <a:p>
                      <a:endParaRPr lang="en-US"/>
                    </a:p>
                  </a:txBody>
                  <a:tcPr/>
                </a:tc>
                <a:tc>
                  <a:txBody>
                    <a:bodyPr/>
                    <a:lstStyle/>
                    <a:p>
                      <a:pPr marL="0" lvl="0" indent="0" algn="l" rtl="0">
                        <a:lnSpc>
                          <a:spcPct val="115000"/>
                        </a:lnSpc>
                        <a:spcBef>
                          <a:spcPts val="0"/>
                        </a:spcBef>
                        <a:spcAft>
                          <a:spcPts val="0"/>
                        </a:spcAft>
                        <a:buNone/>
                      </a:pPr>
                      <a:r>
                        <a:rPr lang="en" sz="1100" dirty="0">
                          <a:solidFill>
                            <a:srgbClr val="0C0C0C"/>
                          </a:solidFill>
                        </a:rPr>
                        <a:t>3 - Yes, with explicit mention of kelp</a:t>
                      </a:r>
                      <a:endParaRPr sz="1100" dirty="0">
                        <a:solidFill>
                          <a:srgbClr val="0C0C0C"/>
                        </a:solidFill>
                      </a:endParaRPr>
                    </a:p>
                  </a:txBody>
                  <a:tcPr marL="36200" marR="36200" marT="36200" marB="36200">
                    <a:lnL w="12650" cap="flat" cmpd="sng">
                      <a:solidFill>
                        <a:srgbClr val="0C0C0C"/>
                      </a:solidFill>
                      <a:prstDash val="solid"/>
                      <a:round/>
                      <a:headEnd type="none" w="sm" len="sm"/>
                      <a:tailEnd type="none" w="sm" len="sm"/>
                    </a:lnL>
                    <a:lnR w="12650" cap="flat" cmpd="sng">
                      <a:solidFill>
                        <a:srgbClr val="0C0C0C"/>
                      </a:solidFill>
                      <a:prstDash val="solid"/>
                      <a:round/>
                      <a:headEnd type="none" w="sm" len="sm"/>
                      <a:tailEnd type="none" w="sm" len="sm"/>
                    </a:lnR>
                    <a:lnT w="12650" cap="flat" cmpd="sng">
                      <a:solidFill>
                        <a:srgbClr val="0C0C0C"/>
                      </a:solidFill>
                      <a:prstDash val="solid"/>
                      <a:round/>
                      <a:headEnd type="none" w="sm" len="sm"/>
                      <a:tailEnd type="none" w="sm" len="sm"/>
                    </a:lnT>
                    <a:lnB w="12650"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132"/>
        <p:cNvGrpSpPr/>
        <p:nvPr/>
      </p:nvGrpSpPr>
      <p:grpSpPr>
        <a:xfrm>
          <a:off x="0" y="0"/>
          <a:ext cx="0" cy="0"/>
          <a:chOff x="0" y="0"/>
          <a:chExt cx="0" cy="0"/>
        </a:xfrm>
      </p:grpSpPr>
      <p:sp>
        <p:nvSpPr>
          <p:cNvPr id="133" name="Google Shape;133;p22"/>
          <p:cNvSpPr txBox="1">
            <a:spLocks noGrp="1"/>
          </p:cNvSpPr>
          <p:nvPr>
            <p:ph idx="1"/>
          </p:nvPr>
        </p:nvSpPr>
        <p:spPr>
          <a:xfrm>
            <a:off x="-85505" y="1696148"/>
            <a:ext cx="3207000" cy="2798700"/>
          </a:xfrm>
          <a:prstGeom prst="rect">
            <a:avLst/>
          </a:prstGeom>
        </p:spPr>
        <p:txBody>
          <a:bodyPr spcFirstLastPara="1" wrap="square" lIns="68575" tIns="34275" rIns="68575" bIns="34275" anchor="t" anchorCtr="0">
            <a:normAutofit/>
          </a:bodyPr>
          <a:lstStyle/>
          <a:p>
            <a:pPr marL="457200" lvl="0" indent="-298450" algn="l" rtl="0">
              <a:spcBef>
                <a:spcPts val="1100"/>
              </a:spcBef>
              <a:spcAft>
                <a:spcPts val="0"/>
              </a:spcAft>
              <a:buClr>
                <a:schemeClr val="lt1"/>
              </a:buClr>
              <a:buSzPts val="1100"/>
              <a:buChar char="●"/>
            </a:pPr>
            <a:r>
              <a:rPr lang="en" sz="1800" dirty="0">
                <a:solidFill>
                  <a:schemeClr val="lt1"/>
                </a:solidFill>
              </a:rPr>
              <a:t>Compared 12 county SMPs to linear extent of kelp</a:t>
            </a:r>
            <a:endParaRPr sz="1800" dirty="0">
              <a:solidFill>
                <a:schemeClr val="lt1"/>
              </a:solidFill>
            </a:endParaRPr>
          </a:p>
          <a:p>
            <a:pPr marL="457200" lvl="0" indent="-298450" algn="l" rtl="0">
              <a:spcBef>
                <a:spcPts val="0"/>
              </a:spcBef>
              <a:spcAft>
                <a:spcPts val="0"/>
              </a:spcAft>
              <a:buClr>
                <a:schemeClr val="lt1"/>
              </a:buClr>
              <a:buSzPts val="1100"/>
              <a:buChar char="●"/>
            </a:pPr>
            <a:r>
              <a:rPr lang="en" sz="1800" dirty="0">
                <a:solidFill>
                  <a:schemeClr val="lt1"/>
                </a:solidFill>
              </a:rPr>
              <a:t>Obtained from aerial surveys between 1994 and 2000</a:t>
            </a:r>
            <a:endParaRPr sz="1800" dirty="0">
              <a:solidFill>
                <a:schemeClr val="lt1"/>
              </a:solidFill>
            </a:endParaRPr>
          </a:p>
        </p:txBody>
      </p:sp>
      <p:pic>
        <p:nvPicPr>
          <p:cNvPr id="134" name="Google Shape;134;p22" descr="Study site of research. 12 Washington State counties, one of them in a close up image. Black and gray lines on the border of the counties which touch Puget Sound. "/>
          <p:cNvPicPr preferRelativeResize="0"/>
          <p:nvPr/>
        </p:nvPicPr>
        <p:blipFill>
          <a:blip r:embed="rId3">
            <a:alphaModFix/>
          </a:blip>
          <a:stretch>
            <a:fillRect/>
          </a:stretch>
        </p:blipFill>
        <p:spPr>
          <a:xfrm>
            <a:off x="3217762" y="497711"/>
            <a:ext cx="5788412" cy="4354587"/>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{AAD3C062-06CF-194A-B1DA-F60C40B4507C}tf10001062</Template>
  <TotalTime>14</TotalTime>
  <Words>2222</Words>
  <Application>Microsoft Macintosh PowerPoint</Application>
  <PresentationFormat>On-screen Show (16:9)</PresentationFormat>
  <Paragraphs>157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Corbel</vt:lpstr>
      <vt:lpstr>Arial</vt:lpstr>
      <vt:lpstr>Century Gothic</vt:lpstr>
      <vt:lpstr>Wingdings 3</vt:lpstr>
      <vt:lpstr>Times New Roman</vt:lpstr>
      <vt:lpstr>Ion</vt:lpstr>
      <vt:lpstr>Shoreline Master Programs: A hindrance or a help to kelp conservation in Puget Sound?  Katherine Conroy (1), Daniel Tonnes (2), Max Calloway (3), Nicole Naar (4), Kalloway Page (6), Steve Copps (2), Betsy Peabody (5)   (1)  Stony Brook University, Stony Brook, NY (2)  National Marine Fisheries Service, West Coast Region (3)  Washington Department of Natural Resources (4)  Washington Sea Grant (5)  Puget Sound Restoration Fund (6)  University of Washington, Seattle, WA (current Pacific Shellfish Institute)  </vt:lpstr>
      <vt:lpstr>Background: Kelp</vt:lpstr>
      <vt:lpstr>Motivation for research</vt:lpstr>
      <vt:lpstr>Shoreline Master Programs </vt:lpstr>
      <vt:lpstr>Purpose of Analysis</vt:lpstr>
      <vt:lpstr>Methods  </vt:lpstr>
      <vt:lpstr>Methods</vt:lpstr>
      <vt:lpstr>Methods</vt:lpstr>
      <vt:lpstr>PowerPoint Presentation</vt:lpstr>
      <vt:lpstr>Results</vt:lpstr>
      <vt:lpstr>PowerPoint Presentation</vt:lpstr>
      <vt:lpstr>Best Available Science…</vt:lpstr>
      <vt:lpstr>Legislative win</vt:lpstr>
      <vt:lpstr>Moving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Shoreline Master Programs: A hindrance or a help to kelp conservation in Puget Sound?  Katherine Conroy (1), Daniel Tonnes (2), Max Calloway (3), Nicole Naar (4), Kalloway Page (6), Steve Copps (2), Betsy Peabody (5)   (1)  Stony Brook University, Stony Brook, NY (2)  National Marine Fisheries Service, West Coast Region (3)  Washington Department of Natural Resources (4)  Washington Sea Grant (5)  Puget Sound Restoration Fund (6)  University of Washington, Seattle, WA (current Pacific Shellfish Institute)  </dc:title>
  <cp:lastModifiedBy>Katie Conroy</cp:lastModifiedBy>
  <cp:revision>2</cp:revision>
  <dcterms:modified xsi:type="dcterms:W3CDTF">2022-04-15T01:25:22Z</dcterms:modified>
</cp:coreProperties>
</file>