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4" r:id="rId2"/>
    <p:sldId id="297" r:id="rId3"/>
    <p:sldId id="391" r:id="rId4"/>
    <p:sldId id="389" r:id="rId5"/>
    <p:sldId id="394" r:id="rId6"/>
    <p:sldId id="397" r:id="rId7"/>
    <p:sldId id="376" r:id="rId8"/>
    <p:sldId id="401" r:id="rId9"/>
    <p:sldId id="310" r:id="rId10"/>
    <p:sldId id="398" r:id="rId11"/>
    <p:sldId id="404" r:id="rId12"/>
    <p:sldId id="399" r:id="rId13"/>
    <p:sldId id="403" r:id="rId14"/>
    <p:sldId id="402" r:id="rId15"/>
    <p:sldId id="311" r:id="rId16"/>
    <p:sldId id="28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AA2AE"/>
    <a:srgbClr val="3E6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89694" autoAdjust="0"/>
  </p:normalViewPr>
  <p:slideViewPr>
    <p:cSldViewPr>
      <p:cViewPr varScale="1">
        <p:scale>
          <a:sx n="100" d="100"/>
          <a:sy n="100" d="100"/>
        </p:scale>
        <p:origin x="1912"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371E6A-E2CA-48C6-A24B-16E5C38F8B50}" type="datetimeFigureOut">
              <a:rPr lang="en-US" smtClean="0"/>
              <a:t>4/22/2022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50A63-6A89-4F7B-8BFE-B90FAFA9B5F7}" type="slidenum">
              <a:rPr lang="en-US" smtClean="0"/>
              <a:t>‹#›</a:t>
            </a:fld>
            <a:endParaRPr lang="en-US" dirty="0"/>
          </a:p>
        </p:txBody>
      </p:sp>
    </p:spTree>
    <p:extLst>
      <p:ext uri="{BB962C8B-B14F-4D97-AF65-F5344CB8AC3E}">
        <p14:creationId xmlns:p14="http://schemas.microsoft.com/office/powerpoint/2010/main" val="337697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50A63-6A89-4F7B-8BFE-B90FAFA9B5F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5640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10</a:t>
            </a:fld>
            <a:endParaRPr lang="en-US"/>
          </a:p>
        </p:txBody>
      </p:sp>
    </p:spTree>
    <p:extLst>
      <p:ext uri="{BB962C8B-B14F-4D97-AF65-F5344CB8AC3E}">
        <p14:creationId xmlns:p14="http://schemas.microsoft.com/office/powerpoint/2010/main" val="37125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11</a:t>
            </a:fld>
            <a:endParaRPr lang="en-US"/>
          </a:p>
        </p:txBody>
      </p:sp>
    </p:spTree>
    <p:extLst>
      <p:ext uri="{BB962C8B-B14F-4D97-AF65-F5344CB8AC3E}">
        <p14:creationId xmlns:p14="http://schemas.microsoft.com/office/powerpoint/2010/main" val="252181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12</a:t>
            </a:fld>
            <a:endParaRPr lang="en-US"/>
          </a:p>
        </p:txBody>
      </p:sp>
    </p:spTree>
    <p:extLst>
      <p:ext uri="{BB962C8B-B14F-4D97-AF65-F5344CB8AC3E}">
        <p14:creationId xmlns:p14="http://schemas.microsoft.com/office/powerpoint/2010/main" val="48063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13</a:t>
            </a:fld>
            <a:endParaRPr lang="en-US"/>
          </a:p>
        </p:txBody>
      </p:sp>
    </p:spTree>
    <p:extLst>
      <p:ext uri="{BB962C8B-B14F-4D97-AF65-F5344CB8AC3E}">
        <p14:creationId xmlns:p14="http://schemas.microsoft.com/office/powerpoint/2010/main" val="20857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14</a:t>
            </a:fld>
            <a:endParaRPr lang="en-US"/>
          </a:p>
        </p:txBody>
      </p:sp>
    </p:spTree>
    <p:extLst>
      <p:ext uri="{BB962C8B-B14F-4D97-AF65-F5344CB8AC3E}">
        <p14:creationId xmlns:p14="http://schemas.microsoft.com/office/powerpoint/2010/main" val="187459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Natural area: are an important part of this project and help to meeting large city wide goals an </a:t>
            </a:r>
            <a:r>
              <a:rPr lang="en-US" sz="1200" b="0" i="0" u="none" strike="noStrike" kern="1200" baseline="0" dirty="0" err="1" smtClean="0">
                <a:solidFill>
                  <a:schemeClr val="tx1"/>
                </a:solidFill>
                <a:latin typeface="+mn-lt"/>
                <a:ea typeface="+mn-ea"/>
                <a:cs typeface="+mn-cs"/>
              </a:rPr>
              <a:t>dsrategies</a:t>
            </a:r>
            <a:r>
              <a:rPr lang="en-US" sz="1200" b="0" i="0" u="none" strike="noStrike" kern="1200" baseline="0" dirty="0" smtClean="0">
                <a:solidFill>
                  <a:schemeClr val="tx1"/>
                </a:solidFill>
                <a:latin typeface="+mn-lt"/>
                <a:ea typeface="+mn-ea"/>
                <a:cs typeface="+mn-cs"/>
              </a:rPr>
              <a:t> towards a thriving urban ecosystem. By providing multiple </a:t>
            </a:r>
            <a:r>
              <a:rPr lang="en-US" sz="1200" b="0" i="0" u="none" strike="noStrike" kern="1200" baseline="0" dirty="0" err="1" smtClean="0">
                <a:solidFill>
                  <a:schemeClr val="tx1"/>
                </a:solidFill>
                <a:latin typeface="+mn-lt"/>
                <a:ea typeface="+mn-ea"/>
                <a:cs typeface="+mn-cs"/>
              </a:rPr>
              <a:t>cobenift</a:t>
            </a:r>
            <a:r>
              <a:rPr lang="en-US" sz="1200" b="0" i="0" u="none" strike="noStrike" kern="1200" baseline="0" dirty="0" smtClean="0">
                <a:solidFill>
                  <a:schemeClr val="tx1"/>
                </a:solidFill>
                <a:latin typeface="+mn-lt"/>
                <a:ea typeface="+mn-ea"/>
                <a:cs typeface="+mn-cs"/>
              </a:rPr>
              <a:t> for people and wildlife, natural areas help to support the health and well being of the entire community. For this project, natural </a:t>
            </a:r>
            <a:r>
              <a:rPr lang="en-US" sz="1200" b="0" i="0" u="none" strike="noStrike" kern="1200" baseline="0" dirty="0" err="1" smtClean="0">
                <a:solidFill>
                  <a:schemeClr val="tx1"/>
                </a:solidFill>
                <a:latin typeface="+mn-lt"/>
                <a:ea typeface="+mn-ea"/>
                <a:cs typeface="+mn-cs"/>
              </a:rPr>
              <a:t>raeas</a:t>
            </a:r>
            <a:r>
              <a:rPr lang="en-US" sz="1200" b="0" i="0" u="none" strike="noStrike" kern="1200" baseline="0" dirty="0" smtClean="0">
                <a:solidFill>
                  <a:schemeClr val="tx1"/>
                </a:solidFill>
                <a:latin typeface="+mn-lt"/>
                <a:ea typeface="+mn-ea"/>
                <a:cs typeface="+mn-cs"/>
              </a:rPr>
              <a:t> refers to</a:t>
            </a:r>
          </a:p>
          <a:p>
            <a:pPr marL="171450" indent="-171450">
              <a:buFontTx/>
              <a:buChar char="-"/>
            </a:pPr>
            <a:r>
              <a:rPr lang="en-US" sz="1200" b="0" i="0" u="none" strike="noStrike" kern="1200" baseline="0" dirty="0" smtClean="0">
                <a:solidFill>
                  <a:schemeClr val="tx1"/>
                </a:solidFill>
                <a:latin typeface="+mn-lt"/>
                <a:ea typeface="+mn-ea"/>
                <a:cs typeface="+mn-cs"/>
              </a:rPr>
              <a:t>Naturally managed areas including pollinator meadow that prioritize native plants</a:t>
            </a:r>
          </a:p>
          <a:p>
            <a:pPr marL="171450" indent="-171450">
              <a:buFontTx/>
              <a:buChar char="-"/>
            </a:pPr>
            <a:r>
              <a:rPr lang="en-US" sz="1200" b="0" i="0" u="none" strike="noStrike" kern="1200" baseline="0" dirty="0" smtClean="0">
                <a:solidFill>
                  <a:schemeClr val="tx1"/>
                </a:solidFill>
                <a:latin typeface="+mn-lt"/>
                <a:ea typeface="+mn-ea"/>
                <a:cs typeface="+mn-cs"/>
              </a:rPr>
              <a:t>Habitat for birds, pollinators and amphibians</a:t>
            </a:r>
          </a:p>
          <a:p>
            <a:pPr marL="171450" indent="-171450">
              <a:buFontTx/>
              <a:buChar char="-"/>
            </a:pPr>
            <a:r>
              <a:rPr lang="en-US" sz="1200" b="0" i="0" u="none" strike="noStrike" kern="1200" baseline="0" dirty="0" smtClean="0">
                <a:solidFill>
                  <a:schemeClr val="tx1"/>
                </a:solidFill>
                <a:latin typeface="+mn-lt"/>
                <a:ea typeface="+mn-ea"/>
                <a:cs typeface="+mn-cs"/>
              </a:rPr>
              <a:t>Seasonal ponds and wetlands</a:t>
            </a:r>
          </a:p>
          <a:p>
            <a:pPr marL="171450" indent="-171450">
              <a:buFontTx/>
              <a:buChar char="-"/>
            </a:pPr>
            <a:r>
              <a:rPr lang="en-US" sz="1200" b="0" i="0" u="none" strike="noStrike" kern="1200" baseline="0" dirty="0" smtClean="0">
                <a:solidFill>
                  <a:schemeClr val="tx1"/>
                </a:solidFill>
                <a:latin typeface="+mn-lt"/>
                <a:ea typeface="+mn-ea"/>
                <a:cs typeface="+mn-cs"/>
              </a:rPr>
              <a:t>Urban forest enhancements</a:t>
            </a:r>
          </a:p>
          <a:p>
            <a:pPr marL="171450" indent="-171450">
              <a:buFontTx/>
              <a:buChar char="-"/>
            </a:pPr>
            <a:r>
              <a:rPr lang="en-US" sz="1200" b="0" i="0" u="none" strike="noStrike" kern="1200" baseline="0" dirty="0" smtClean="0">
                <a:solidFill>
                  <a:schemeClr val="tx1"/>
                </a:solidFill>
                <a:latin typeface="+mn-lt"/>
                <a:ea typeface="+mn-ea"/>
                <a:cs typeface="+mn-cs"/>
              </a:rPr>
              <a:t>GI to improve water quality</a:t>
            </a:r>
          </a:p>
          <a:p>
            <a:pPr marL="171450" indent="-171450">
              <a:buFontTx/>
              <a:buChar char="-"/>
            </a:pPr>
            <a:r>
              <a:rPr lang="en-US" sz="1200" b="0" i="0" u="none" strike="noStrike" kern="1200" baseline="0" dirty="0" smtClean="0">
                <a:solidFill>
                  <a:schemeClr val="tx1"/>
                </a:solidFill>
                <a:latin typeface="+mn-lt"/>
                <a:ea typeface="+mn-ea"/>
                <a:cs typeface="+mn-cs"/>
              </a:rPr>
              <a:t>A full natural experience with some areas reserved for nature only,</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15</a:t>
            </a:fld>
            <a:endParaRPr lang="en-US"/>
          </a:p>
        </p:txBody>
      </p:sp>
    </p:spTree>
    <p:extLst>
      <p:ext uri="{BB962C8B-B14F-4D97-AF65-F5344CB8AC3E}">
        <p14:creationId xmlns:p14="http://schemas.microsoft.com/office/powerpoint/2010/main" val="351673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A750A63-6A89-4F7B-8BFE-B90FAFA9B5F7}" type="slidenum">
              <a:rPr lang="en-US" smtClean="0"/>
              <a:t>16</a:t>
            </a:fld>
            <a:endParaRPr lang="en-US" dirty="0"/>
          </a:p>
        </p:txBody>
      </p:sp>
    </p:spTree>
    <p:extLst>
      <p:ext uri="{BB962C8B-B14F-4D97-AF65-F5344CB8AC3E}">
        <p14:creationId xmlns:p14="http://schemas.microsoft.com/office/powerpoint/2010/main" val="121239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b="1" u="sng" dirty="0" smtClean="0"/>
              <a:t>Mandy:</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Before I talk about the project scope, I want to emphasize that the Alberta St. Blue-green system and Columbia Park Renewal should be treated as a single, seamless integrated project and our aim is for the end user, to experience it that way as well.</a:t>
            </a:r>
          </a:p>
          <a:p>
            <a:endParaRPr lang="en-US" b="0" dirty="0" smtClean="0"/>
          </a:p>
          <a:p>
            <a:r>
              <a:rPr lang="en-US" b="0" dirty="0" smtClean="0"/>
              <a:t>As a high level overview, the Master Plan and Preliminary Design for the project will be developed through several phases of work. This includes:</a:t>
            </a:r>
          </a:p>
          <a:p>
            <a:pPr marL="171450" indent="-171450">
              <a:buFont typeface="Arial" panose="020B0604020202020204" pitchFamily="34" charset="0"/>
              <a:buChar char="•"/>
            </a:pPr>
            <a:r>
              <a:rPr lang="en-US" b="0" dirty="0" smtClean="0"/>
              <a:t>Carrying out Background and Analysis:  This includes a context analysis, open space needs assessment, reviewing any relevant information or technical studies already completed by the City, completing a survey, arborist report and precedent studies to help provide a comprehensive picture of the existing conditions which ultimately inform the next phase which is:</a:t>
            </a:r>
          </a:p>
          <a:p>
            <a:pPr marL="171450" indent="-171450">
              <a:buFont typeface="Arial" panose="020B0604020202020204" pitchFamily="34" charset="0"/>
              <a:buChar char="•"/>
            </a:pPr>
            <a:r>
              <a:rPr lang="en-US" b="0" dirty="0" smtClean="0"/>
              <a:t>Developing the design concepts -  The Consultant team will develop up to three preliminary design concepts for the project area which includes the street re-design and transportation assessment of AB St from 37-45</a:t>
            </a:r>
            <a:r>
              <a:rPr lang="en-US" b="0" baseline="30000" dirty="0" smtClean="0"/>
              <a:t>th</a:t>
            </a:r>
            <a:r>
              <a:rPr lang="en-US" b="0" dirty="0" smtClean="0"/>
              <a:t> Ave and 43</a:t>
            </a:r>
            <a:r>
              <a:rPr lang="en-US" b="0" baseline="30000" dirty="0" smtClean="0"/>
              <a:t>rd</a:t>
            </a:r>
            <a:r>
              <a:rPr lang="en-US" b="0" dirty="0" smtClean="0"/>
              <a:t> Ave; Columbia Park and the interface between them</a:t>
            </a:r>
          </a:p>
          <a:p>
            <a:pPr marL="171450" indent="-171450">
              <a:buFont typeface="Arial" panose="020B0604020202020204" pitchFamily="34" charset="0"/>
              <a:buChar char="•"/>
            </a:pPr>
            <a:r>
              <a:rPr lang="en-US" b="0" dirty="0" smtClean="0"/>
              <a:t>We are looking at how these concepts will address sustainability and climate change through the landscape architecture, biodiversity and water management as well as provide opportunities for </a:t>
            </a:r>
            <a:r>
              <a:rPr lang="en-US" b="0" dirty="0" err="1" smtClean="0"/>
              <a:t>placemaking</a:t>
            </a:r>
            <a:r>
              <a:rPr lang="en-US" b="0" dirty="0" smtClean="0"/>
              <a:t> through public space, interpretive signage and integrated place-based public art.</a:t>
            </a:r>
          </a:p>
          <a:p>
            <a:pPr marL="171450" indent="-171450">
              <a:buFont typeface="Arial" panose="020B0604020202020204" pitchFamily="34" charset="0"/>
              <a:buChar char="•"/>
            </a:pPr>
            <a:r>
              <a:rPr lang="en-US" b="0" dirty="0" smtClean="0"/>
              <a:t>The options will be evaluated through a tool the City has developed and a class C cost estimate for the preferred concept</a:t>
            </a:r>
          </a:p>
          <a:p>
            <a:pPr marL="171450" indent="-171450">
              <a:buFont typeface="Arial" panose="020B0604020202020204" pitchFamily="34" charset="0"/>
              <a:buChar char="•"/>
            </a:pPr>
            <a:r>
              <a:rPr lang="en-US" b="0" dirty="0" smtClean="0"/>
              <a:t>Also looking phasing plan for future development and implementation</a:t>
            </a:r>
            <a:endParaRPr lang="en-US" b="1" dirty="0" smtClean="0"/>
          </a:p>
          <a:p>
            <a:endParaRPr lang="en-US" b="1" dirty="0" smtClean="0"/>
          </a:p>
          <a:p>
            <a:r>
              <a:rPr lang="en-US" b="1" dirty="0" smtClean="0"/>
              <a:t>Eva- Rainwater Management Plan and Engagement</a:t>
            </a:r>
          </a:p>
          <a:p>
            <a:pPr lvl="0"/>
            <a:r>
              <a:rPr lang="en-CA" sz="1200" kern="1200" dirty="0" smtClean="0">
                <a:solidFill>
                  <a:schemeClr val="tx1"/>
                </a:solidFill>
                <a:effectLst/>
                <a:latin typeface="+mn-lt"/>
                <a:ea typeface="+mn-ea"/>
                <a:cs typeface="+mn-cs"/>
              </a:rPr>
              <a:t>The consultant will develop a rainwater management plan for the study area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plan will include developing </a:t>
            </a:r>
            <a:r>
              <a:rPr lang="en-US" sz="1200" kern="1200" dirty="0" smtClean="0">
                <a:solidFill>
                  <a:schemeClr val="tx1"/>
                </a:solidFill>
                <a:effectLst/>
                <a:latin typeface="+mn-lt"/>
                <a:ea typeface="+mn-ea"/>
                <a:cs typeface="+mn-cs"/>
              </a:rPr>
              <a:t>district scale rainwater management solutions. (the city envision the solutions to</a:t>
            </a:r>
            <a:r>
              <a:rPr lang="en-US" sz="1200" kern="1200" baseline="0" dirty="0" smtClean="0">
                <a:solidFill>
                  <a:schemeClr val="tx1"/>
                </a:solidFill>
                <a:effectLst/>
                <a:latin typeface="+mn-lt"/>
                <a:ea typeface="+mn-ea"/>
                <a:cs typeface="+mn-cs"/>
              </a:rPr>
              <a:t> integrate both</a:t>
            </a:r>
            <a:r>
              <a:rPr lang="en-US" sz="1200" kern="1200" dirty="0" smtClean="0">
                <a:solidFill>
                  <a:schemeClr val="tx1"/>
                </a:solidFill>
                <a:effectLst/>
                <a:latin typeface="+mn-lt"/>
                <a:ea typeface="+mn-ea"/>
                <a:cs typeface="+mn-cs"/>
              </a:rPr>
              <a:t> green and grey system: using </a:t>
            </a:r>
            <a:r>
              <a:rPr lang="en-CA" sz="1200" kern="1200" dirty="0" smtClean="0">
                <a:solidFill>
                  <a:schemeClr val="tx1"/>
                </a:solidFill>
                <a:effectLst/>
                <a:latin typeface="+mn-lt"/>
                <a:ea typeface="+mn-ea"/>
                <a:cs typeface="+mn-cs"/>
              </a:rPr>
              <a:t>targeted sewer separation and re-alignment to deliver rainwater to district-scale </a:t>
            </a:r>
            <a:r>
              <a:rPr lang="en-CA" sz="1200" kern="1200" dirty="0" err="1" smtClean="0">
                <a:solidFill>
                  <a:schemeClr val="tx1"/>
                </a:solidFill>
                <a:effectLst/>
                <a:latin typeface="+mn-lt"/>
                <a:ea typeface="+mn-ea"/>
                <a:cs typeface="+mn-cs"/>
              </a:rPr>
              <a:t>GRI</a:t>
            </a:r>
            <a:r>
              <a:rPr lang="en-CA" sz="1200" kern="1200" dirty="0" smtClean="0">
                <a:solidFill>
                  <a:schemeClr val="tx1"/>
                </a:solidFill>
                <a:effectLst/>
                <a:latin typeface="+mn-lt"/>
                <a:ea typeface="+mn-ea"/>
                <a:cs typeface="+mn-cs"/>
              </a:rPr>
              <a:t> in public right-of-way along Alberta St and a water management feature in Columbia Park</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hope that the best outcome of the rainwater management plan: is to “limit the future combined storm and sanitary flows from the study area to the existing capacity of the downstream combined sewer trunk. In this way, we can postpone the downstream trunk upgrading project.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Engagement will be three</a:t>
            </a:r>
            <a:r>
              <a:rPr lang="en-CA" sz="1200" kern="1200" baseline="0" dirty="0" smtClean="0">
                <a:solidFill>
                  <a:schemeClr val="tx1"/>
                </a:solidFill>
                <a:effectLst/>
                <a:latin typeface="+mn-lt"/>
                <a:ea typeface="+mn-ea"/>
                <a:cs typeface="+mn-cs"/>
              </a:rPr>
              <a:t> phases</a:t>
            </a:r>
          </a:p>
          <a:p>
            <a:pPr lvl="0"/>
            <a:r>
              <a:rPr lang="en-CA" sz="1200" kern="1200" baseline="0" dirty="0" err="1" smtClean="0">
                <a:solidFill>
                  <a:schemeClr val="tx1"/>
                </a:solidFill>
                <a:effectLst/>
                <a:latin typeface="+mn-lt"/>
                <a:ea typeface="+mn-ea"/>
                <a:cs typeface="+mn-cs"/>
              </a:rPr>
              <a:t>Incluidng</a:t>
            </a:r>
            <a:r>
              <a:rPr lang="en-CA" sz="1200" kern="1200" baseline="0" dirty="0" smtClean="0">
                <a:solidFill>
                  <a:schemeClr val="tx1"/>
                </a:solidFill>
                <a:effectLst/>
                <a:latin typeface="+mn-lt"/>
                <a:ea typeface="+mn-ea"/>
                <a:cs typeface="+mn-cs"/>
              </a:rPr>
              <a:t> outreach program, </a:t>
            </a:r>
            <a:r>
              <a:rPr lang="en-CA" sz="1200" kern="1200" baseline="0" dirty="0" err="1" smtClean="0">
                <a:solidFill>
                  <a:schemeClr val="tx1"/>
                </a:solidFill>
                <a:effectLst/>
                <a:latin typeface="+mn-lt"/>
                <a:ea typeface="+mn-ea"/>
                <a:cs typeface="+mn-cs"/>
              </a:rPr>
              <a:t>skateholder</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notificaiton</a:t>
            </a:r>
            <a:r>
              <a:rPr lang="en-CA" sz="1200" kern="1200" baseline="0" dirty="0" smtClean="0">
                <a:solidFill>
                  <a:schemeClr val="tx1"/>
                </a:solidFill>
                <a:effectLst/>
                <a:latin typeface="+mn-lt"/>
                <a:ea typeface="+mn-ea"/>
                <a:cs typeface="+mn-cs"/>
              </a:rPr>
              <a:t>, stake </a:t>
            </a:r>
            <a:r>
              <a:rPr lang="en-CA" sz="1200" kern="1200" baseline="0" dirty="0" err="1" smtClean="0">
                <a:solidFill>
                  <a:schemeClr val="tx1"/>
                </a:solidFill>
                <a:effectLst/>
                <a:latin typeface="+mn-lt"/>
                <a:ea typeface="+mn-ea"/>
                <a:cs typeface="+mn-cs"/>
              </a:rPr>
              <a:t>hlder</a:t>
            </a:r>
            <a:r>
              <a:rPr lang="en-CA" sz="1200" kern="1200" baseline="0" dirty="0" smtClean="0">
                <a:solidFill>
                  <a:schemeClr val="tx1"/>
                </a:solidFill>
                <a:effectLst/>
                <a:latin typeface="+mn-lt"/>
                <a:ea typeface="+mn-ea"/>
                <a:cs typeface="+mn-cs"/>
              </a:rPr>
              <a:t> group </a:t>
            </a:r>
            <a:r>
              <a:rPr lang="en-CA" sz="1200" kern="1200" baseline="0" dirty="0" err="1" smtClean="0">
                <a:solidFill>
                  <a:schemeClr val="tx1"/>
                </a:solidFill>
                <a:effectLst/>
                <a:latin typeface="+mn-lt"/>
                <a:ea typeface="+mn-ea"/>
                <a:cs typeface="+mn-cs"/>
              </a:rPr>
              <a:t>meeint</a:t>
            </a:r>
            <a:r>
              <a:rPr lang="en-CA" sz="1200" kern="1200" baseline="0" dirty="0" smtClean="0">
                <a:solidFill>
                  <a:schemeClr val="tx1"/>
                </a:solidFill>
                <a:effectLst/>
                <a:latin typeface="+mn-lt"/>
                <a:ea typeface="+mn-ea"/>
                <a:cs typeface="+mn-cs"/>
              </a:rPr>
              <a:t>, online feedback platform, video illustration, and </a:t>
            </a:r>
            <a:r>
              <a:rPr lang="en-CA" sz="1200" kern="1200" baseline="0" dirty="0" err="1" smtClean="0">
                <a:solidFill>
                  <a:schemeClr val="tx1"/>
                </a:solidFill>
                <a:effectLst/>
                <a:latin typeface="+mn-lt"/>
                <a:ea typeface="+mn-ea"/>
                <a:cs typeface="+mn-cs"/>
              </a:rPr>
              <a:t>openh</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ouses</a:t>
            </a:r>
            <a:r>
              <a:rPr lang="en-CA" sz="1200" kern="1200" baseline="0" dirty="0" smtClean="0">
                <a:solidFill>
                  <a:schemeClr val="tx1"/>
                </a:solidFill>
                <a:effectLst/>
                <a:latin typeface="+mn-lt"/>
                <a:ea typeface="+mn-ea"/>
                <a:cs typeface="+mn-cs"/>
              </a:rPr>
              <a:t>.</a:t>
            </a:r>
          </a:p>
          <a:p>
            <a:pPr lvl="0"/>
            <a:r>
              <a:rPr lang="en-CA" sz="1200" kern="1200" baseline="0" dirty="0" smtClean="0">
                <a:solidFill>
                  <a:schemeClr val="tx1"/>
                </a:solidFill>
                <a:effectLst/>
                <a:latin typeface="+mn-lt"/>
                <a:ea typeface="+mn-ea"/>
                <a:cs typeface="+mn-cs"/>
              </a:rPr>
              <a:t>Due to </a:t>
            </a:r>
            <a:r>
              <a:rPr lang="en-CA" sz="1200" kern="1200" baseline="0" dirty="0" err="1" smtClean="0">
                <a:solidFill>
                  <a:schemeClr val="tx1"/>
                </a:solidFill>
                <a:effectLst/>
                <a:latin typeface="+mn-lt"/>
                <a:ea typeface="+mn-ea"/>
                <a:cs typeface="+mn-cs"/>
              </a:rPr>
              <a:t>covid</a:t>
            </a:r>
            <a:r>
              <a:rPr lang="en-CA" sz="1200" kern="1200" baseline="0" dirty="0" smtClean="0">
                <a:solidFill>
                  <a:schemeClr val="tx1"/>
                </a:solidFill>
                <a:effectLst/>
                <a:latin typeface="+mn-lt"/>
                <a:ea typeface="+mn-ea"/>
                <a:cs typeface="+mn-cs"/>
              </a:rPr>
              <a:t>, the 1</a:t>
            </a:r>
            <a:r>
              <a:rPr lang="en-CA" sz="1200" kern="1200" baseline="30000" dirty="0" smtClean="0">
                <a:solidFill>
                  <a:schemeClr val="tx1"/>
                </a:solidFill>
                <a:effectLst/>
                <a:latin typeface="+mn-lt"/>
                <a:ea typeface="+mn-ea"/>
                <a:cs typeface="+mn-cs"/>
              </a:rPr>
              <a:t>st</a:t>
            </a:r>
            <a:r>
              <a:rPr lang="en-CA" sz="1200" kern="1200" baseline="0" dirty="0" smtClean="0">
                <a:solidFill>
                  <a:schemeClr val="tx1"/>
                </a:solidFill>
                <a:effectLst/>
                <a:latin typeface="+mn-lt"/>
                <a:ea typeface="+mn-ea"/>
                <a:cs typeface="+mn-cs"/>
              </a:rPr>
              <a:t> round of engagement in the summer will be online and mail outs</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For 2 and 3 round of engagement, depending on the pandemic situation, we may consider on site open house events with pop up interactive stations </a:t>
            </a:r>
            <a:endParaRPr lang="en-US" sz="1200" kern="1200" dirty="0" smtClean="0">
              <a:solidFill>
                <a:schemeClr val="tx1"/>
              </a:solidFill>
              <a:effectLst/>
              <a:latin typeface="+mn-lt"/>
              <a:ea typeface="+mn-ea"/>
              <a:cs typeface="+mn-cs"/>
            </a:endParaRPr>
          </a:p>
          <a:p>
            <a:endParaRPr lang="en-CA" sz="1200" b="1"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lvl="0"/>
            <a:r>
              <a:rPr lang="en-US" sz="1200" dirty="0" smtClean="0"/>
              <a:t>Alberta St. Blue Green System and Columbia Park Renewal to be treated as a single project for master plan and preliminary design</a:t>
            </a:r>
          </a:p>
          <a:p>
            <a:pPr lvl="0"/>
            <a:r>
              <a:rPr lang="en-US" sz="1200" dirty="0" smtClean="0"/>
              <a:t>Up to (3) preliminary design concepts of Columbia Park and Alberta St Blue-Green System, options evaluation </a:t>
            </a:r>
          </a:p>
          <a:p>
            <a:pPr lvl="0"/>
            <a:r>
              <a:rPr lang="en-US" sz="1200" dirty="0" smtClean="0"/>
              <a:t>Street re-design and transportation assessment of Alberta St (37</a:t>
            </a:r>
            <a:r>
              <a:rPr lang="en-US" sz="1200" baseline="30000" dirty="0" smtClean="0"/>
              <a:t>th</a:t>
            </a:r>
            <a:r>
              <a:rPr lang="en-US" sz="1200" dirty="0" smtClean="0"/>
              <a:t> to 45</a:t>
            </a:r>
            <a:r>
              <a:rPr lang="en-US" sz="1200" baseline="30000" dirty="0" smtClean="0"/>
              <a:t>th</a:t>
            </a:r>
            <a:r>
              <a:rPr lang="en-US" sz="1200" dirty="0" smtClean="0"/>
              <a:t> Ave) and 43</a:t>
            </a:r>
            <a:r>
              <a:rPr lang="en-US" sz="1200" baseline="30000" dirty="0" smtClean="0"/>
              <a:t>rd</a:t>
            </a:r>
            <a:r>
              <a:rPr lang="en-US" sz="1200" dirty="0" smtClean="0"/>
              <a:t> Ave </a:t>
            </a:r>
          </a:p>
          <a:p>
            <a:pPr lvl="0"/>
            <a:r>
              <a:rPr lang="en-US" sz="1200" dirty="0" smtClean="0"/>
              <a:t>Interface between the park and the Alberta street.</a:t>
            </a:r>
          </a:p>
          <a:p>
            <a:pPr lvl="0"/>
            <a:r>
              <a:rPr lang="en-US" sz="1200" dirty="0" smtClean="0"/>
              <a:t>Opportunities for public space, interpretive signage and integrated place-based public art</a:t>
            </a:r>
          </a:p>
          <a:p>
            <a:pPr lvl="0"/>
            <a:r>
              <a:rPr lang="en-US" sz="1200" dirty="0" smtClean="0"/>
              <a:t>Class C cost estimate for the preferred concept</a:t>
            </a:r>
          </a:p>
          <a:p>
            <a:pPr lvl="0"/>
            <a:r>
              <a:rPr lang="en-US" sz="1200" dirty="0" smtClean="0"/>
              <a:t>Phasing plan</a:t>
            </a:r>
          </a:p>
          <a:p>
            <a:pPr lvl="0"/>
            <a:endParaRPr lang="en-US" sz="1200" dirty="0" smtClean="0"/>
          </a:p>
          <a:p>
            <a:r>
              <a:rPr lang="en-CA" sz="1200" b="1" u="sng" kern="1200" dirty="0" smtClean="0">
                <a:solidFill>
                  <a:schemeClr val="tx1"/>
                </a:solidFill>
                <a:effectLst/>
                <a:latin typeface="+mn-lt"/>
                <a:ea typeface="+mn-ea"/>
                <a:cs typeface="+mn-cs"/>
              </a:rPr>
              <a:t>EVA:</a:t>
            </a:r>
          </a:p>
          <a:p>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This project is unique in several ways. </a:t>
            </a:r>
            <a:r>
              <a:rPr lang="en-CA" sz="1000" kern="1200" baseline="0" dirty="0" smtClean="0">
                <a:solidFill>
                  <a:schemeClr val="tx1"/>
                </a:solidFill>
                <a:effectLst/>
                <a:latin typeface="+mn-lt"/>
                <a:ea typeface="+mn-ea"/>
                <a:cs typeface="+mn-cs"/>
              </a:rPr>
              <a:t>it is a first district scale blue-green system implementation project, major demonstration project that provides innovative approach in water management, street design and urban planning. </a:t>
            </a:r>
          </a:p>
          <a:p>
            <a:endParaRPr lang="en-CA" sz="1000" b="1" u="sng"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baseline="0" dirty="0" smtClean="0">
                <a:solidFill>
                  <a:schemeClr val="tx1"/>
                </a:solidFill>
                <a:effectLst/>
                <a:latin typeface="+mn-lt"/>
                <a:ea typeface="+mn-ea"/>
                <a:cs typeface="+mn-cs"/>
              </a:rPr>
              <a:t>Traditionally, the water was managed in a way that it can NOT cross property line. Private site water are managed on site, ROW water managed with in the Road, and park manage its own water. For the first time, the city and Park board decides to </a:t>
            </a:r>
            <a:r>
              <a:rPr lang="en-US" sz="1200" kern="1200" baseline="0" dirty="0" smtClean="0">
                <a:solidFill>
                  <a:schemeClr val="tx1"/>
                </a:solidFill>
                <a:effectLst/>
                <a:latin typeface="+mn-lt"/>
                <a:ea typeface="+mn-ea"/>
                <a:cs typeface="+mn-cs"/>
              </a:rPr>
              <a:t>b</a:t>
            </a:r>
            <a:r>
              <a:rPr lang="en-US" sz="1200" dirty="0" smtClean="0"/>
              <a:t>lur the property line, respect natural</a:t>
            </a:r>
            <a:r>
              <a:rPr lang="en-US" sz="1200" baseline="0" dirty="0" smtClean="0"/>
              <a:t> hydrology and have an innovated way of managing water to meet servicing need and combat climate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As the current City bylaws do not allow for overland flow across property lines that is separating public and private lands, the Consultant will identify innovative alternatives for delivering rainwater from private properties to the district scale </a:t>
            </a:r>
            <a:r>
              <a:rPr lang="en-CA" sz="1200" kern="1200" dirty="0" err="1" smtClean="0">
                <a:solidFill>
                  <a:schemeClr val="tx1"/>
                </a:solidFill>
                <a:effectLst/>
                <a:latin typeface="+mn-lt"/>
                <a:ea typeface="+mn-ea"/>
                <a:cs typeface="+mn-cs"/>
              </a:rPr>
              <a:t>GRI</a:t>
            </a:r>
            <a:r>
              <a:rPr lang="en-CA" sz="1200" kern="1200" dirty="0" smtClean="0">
                <a:solidFill>
                  <a:schemeClr val="tx1"/>
                </a:solidFill>
                <a:effectLst/>
                <a:latin typeface="+mn-lt"/>
                <a:ea typeface="+mn-ea"/>
                <a:cs typeface="+mn-cs"/>
              </a:rPr>
              <a:t> in the public right-of-way and park space</a:t>
            </a: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Through this project, we hope to prove that holistic water management concept may work. It will inspire future city planning, park planning and rainwater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Lastly, we want to use this project</a:t>
            </a:r>
            <a:r>
              <a:rPr lang="en-CA" sz="1000" b="0" kern="1200" dirty="0" smtClean="0">
                <a:solidFill>
                  <a:schemeClr val="tx1"/>
                </a:solidFill>
                <a:effectLst/>
                <a:latin typeface="+mn-lt"/>
                <a:ea typeface="+mn-ea"/>
                <a:cs typeface="+mn-cs"/>
              </a:rPr>
              <a:t> opportunity for continuous learning on grey-green infrastructure (their cost, performance, Operation &amp; Maintenance)</a:t>
            </a:r>
          </a:p>
          <a:p>
            <a:pPr lvl="0"/>
            <a:endParaRPr lang="en-CA" sz="1200" kern="1200" dirty="0" smtClean="0">
              <a:solidFill>
                <a:schemeClr val="tx1"/>
              </a:solidFill>
              <a:effectLst/>
              <a:latin typeface="+mn-lt"/>
              <a:ea typeface="+mn-ea"/>
              <a:cs typeface="+mn-cs"/>
            </a:endParaRPr>
          </a:p>
          <a:p>
            <a:pPr lvl="0"/>
            <a:endParaRPr lang="en-CA" sz="1200" b="1" kern="1200" dirty="0" smtClean="0">
              <a:solidFill>
                <a:schemeClr val="tx1"/>
              </a:solidFill>
              <a:effectLst/>
              <a:latin typeface="+mn-lt"/>
              <a:ea typeface="+mn-ea"/>
              <a:cs typeface="+mn-cs"/>
            </a:endParaRPr>
          </a:p>
          <a:p>
            <a:pPr lvl="0"/>
            <a:r>
              <a:rPr lang="en-CA" sz="1200" b="1" u="sng" kern="1200" dirty="0" smtClean="0">
                <a:solidFill>
                  <a:schemeClr val="tx1"/>
                </a:solidFill>
                <a:effectLst/>
                <a:latin typeface="+mn-lt"/>
                <a:ea typeface="+mn-ea"/>
                <a:cs typeface="+mn-cs"/>
              </a:rPr>
              <a:t>MANDY:</a:t>
            </a:r>
          </a:p>
          <a:p>
            <a:pPr lvl="0"/>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We are look this to be a showcase project demonstrating how we can implement innovative ideas for Vancouver and work toward greater collaboration with the City and Park board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project site is also first segment of realizing one of the larger strategic bold moves outlined in </a:t>
            </a:r>
            <a:r>
              <a:rPr lang="en-CA" sz="1200" kern="1200" dirty="0" err="1" smtClean="0">
                <a:solidFill>
                  <a:schemeClr val="tx1"/>
                </a:solidFill>
                <a:effectLst/>
                <a:latin typeface="+mn-lt"/>
                <a:ea typeface="+mn-ea"/>
                <a:cs typeface="+mn-cs"/>
              </a:rPr>
              <a:t>VanPlay</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VanPlay</a:t>
            </a:r>
            <a:r>
              <a:rPr lang="en-CA" sz="1200" kern="1200" dirty="0" smtClean="0">
                <a:solidFill>
                  <a:schemeClr val="tx1"/>
                </a:solidFill>
                <a:effectLst/>
                <a:latin typeface="+mn-lt"/>
                <a:ea typeface="+mn-ea"/>
                <a:cs typeface="+mn-cs"/>
              </a:rPr>
              <a:t> is the City’s Parks and Recreation services MP) where there is a vision to connect open space, habitat and recreation services from Little Mountain (Queen Elizabeth Park) to the Big River (Fraser River)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We also want the project to be a demonstration project or example where the solutions can be measured, replicable, scalable and inspire other areas of the city to deploy these strategies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Finally, we hope the ideas and concepts from this project will result in multiple net social, community, economic and environmental benefits</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This project is also an opportunity to move forward the City and Park Board’s reconciliation values in a collaborative approach to celebrate water, protect and improve water quality, naturalize watersheds, and connect park spaces.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1">
              <a:buFont typeface="Arial" panose="020B0604020202020204" pitchFamily="34" charset="0"/>
              <a:buChar char="•"/>
            </a:pPr>
            <a:r>
              <a:rPr lang="en-US" sz="1800" dirty="0" smtClean="0">
                <a:latin typeface="Century Gothic" panose="020B0502020202020204" pitchFamily="34" charset="0"/>
              </a:rPr>
              <a:t>Celebrate the water cycle, focus on place making and provide net social and environmental benefits </a:t>
            </a:r>
          </a:p>
          <a:p>
            <a:pPr lvl="1">
              <a:buFont typeface="Arial" panose="020B0604020202020204" pitchFamily="34" charset="0"/>
              <a:buChar char="•"/>
            </a:pPr>
            <a:r>
              <a:rPr lang="en-US" sz="1800" dirty="0" smtClean="0">
                <a:latin typeface="Century Gothic" panose="020B0502020202020204" pitchFamily="34" charset="0"/>
              </a:rPr>
              <a:t>Minimize ongoing operation and maintenance inputs</a:t>
            </a:r>
          </a:p>
          <a:p>
            <a:pPr lvl="1">
              <a:buFont typeface="Arial" panose="020B0604020202020204" pitchFamily="34" charset="0"/>
              <a:buChar char="•"/>
            </a:pPr>
            <a:r>
              <a:rPr lang="en-US" sz="1800" dirty="0" smtClean="0">
                <a:latin typeface="Century Gothic" panose="020B0502020202020204" pitchFamily="34" charset="0"/>
              </a:rPr>
              <a:t>Includes a water management feature that is coordinate with Alberta Street design and is</a:t>
            </a:r>
          </a:p>
          <a:p>
            <a:pPr lvl="2"/>
            <a:r>
              <a:rPr lang="en-US" sz="1400" dirty="0" smtClean="0">
                <a:latin typeface="Century Gothic" panose="020B0502020202020204" pitchFamily="34" charset="0"/>
              </a:rPr>
              <a:t>a surface feature/clear </a:t>
            </a:r>
            <a:r>
              <a:rPr lang="en-US" sz="1400" b="1" dirty="0" smtClean="0">
                <a:latin typeface="Century Gothic" panose="020B0502020202020204" pitchFamily="34" charset="0"/>
              </a:rPr>
              <a:t>visible</a:t>
            </a:r>
            <a:r>
              <a:rPr lang="en-US" sz="1400" dirty="0" smtClean="0">
                <a:latin typeface="Century Gothic" panose="020B0502020202020204" pitchFamily="34" charset="0"/>
              </a:rPr>
              <a:t> expression of water (natural  or architectural)</a:t>
            </a:r>
          </a:p>
          <a:p>
            <a:pPr lvl="2"/>
            <a:r>
              <a:rPr lang="en-US" sz="1400" dirty="0" smtClean="0">
                <a:latin typeface="Century Gothic" panose="020B0502020202020204" pitchFamily="34" charset="0"/>
              </a:rPr>
              <a:t>floodable (storage/overland flow path for large events)</a:t>
            </a:r>
          </a:p>
          <a:p>
            <a:pPr lvl="2"/>
            <a:r>
              <a:rPr lang="en-US" sz="1400" dirty="0" smtClean="0">
                <a:latin typeface="Century Gothic" panose="020B0502020202020204" pitchFamily="34" charset="0"/>
              </a:rPr>
              <a:t>based on principles of </a:t>
            </a:r>
            <a:r>
              <a:rPr lang="en-US" sz="1400" b="1" dirty="0" smtClean="0">
                <a:latin typeface="Century Gothic" panose="020B0502020202020204" pitchFamily="34" charset="0"/>
              </a:rPr>
              <a:t>natural watershed management</a:t>
            </a:r>
          </a:p>
          <a:p>
            <a:endParaRPr lang="en-US"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5">
                    <a:lumMod val="75000"/>
                  </a:schemeClr>
                </a:solidFill>
                <a:latin typeface="Century Gothic" panose="020B0502020202020204" pitchFamily="34" charset="0"/>
              </a:rPr>
              <a:t>Co-benefit (environment, community, resiliency, cost effective, crime prevention)</a:t>
            </a:r>
          </a:p>
          <a:p>
            <a:endParaRPr lang="en-US" dirty="0" smtClean="0">
              <a:latin typeface="Century Gothic" panose="020B0502020202020204" pitchFamily="34" charset="0"/>
            </a:endParaRPr>
          </a:p>
          <a:p>
            <a:endParaRPr lang="en-US" dirty="0" smtClean="0"/>
          </a:p>
          <a:p>
            <a:pPr lvl="0"/>
            <a:endParaRPr lang="en-US" sz="1200" dirty="0" smtClean="0"/>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2</a:t>
            </a:fld>
            <a:endParaRPr lang="en-US"/>
          </a:p>
        </p:txBody>
      </p:sp>
    </p:spTree>
    <p:extLst>
      <p:ext uri="{BB962C8B-B14F-4D97-AF65-F5344CB8AC3E}">
        <p14:creationId xmlns:p14="http://schemas.microsoft.com/office/powerpoint/2010/main" val="258682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100" kern="1200" baseline="0" dirty="0" smtClean="0">
              <a:solidFill>
                <a:schemeClr val="tx1"/>
              </a:solidFill>
              <a:effectLst/>
              <a:latin typeface="+mn-lt"/>
              <a:ea typeface="+mn-ea"/>
              <a:cs typeface="+mn-cs"/>
            </a:endParaRPr>
          </a:p>
          <a:p>
            <a:pPr lvl="2"/>
            <a:endParaRPr lang="en-US" sz="1100" baseline="0" dirty="0" smtClean="0"/>
          </a:p>
          <a:p>
            <a:pPr marL="52388" marR="0" lvl="2" algn="l" defTabSz="1217889" rtl="0" eaLnBrk="1" fontAlgn="auto" latinLnBrk="0" hangingPunct="1">
              <a:lnSpc>
                <a:spcPct val="100000"/>
              </a:lnSpc>
              <a:spcBef>
                <a:spcPts val="0"/>
              </a:spcBef>
              <a:spcAft>
                <a:spcPts val="0"/>
              </a:spcAft>
              <a:buClrTx/>
              <a:buSzTx/>
              <a:buFontTx/>
              <a:buNone/>
              <a:tabLst/>
              <a:defRPr/>
            </a:pPr>
            <a:endParaRPr lang="en-US" sz="2100" b="0" baseline="0" dirty="0" smtClean="0"/>
          </a:p>
          <a:p>
            <a:endParaRPr lang="en-CA" sz="1100" dirty="0"/>
          </a:p>
        </p:txBody>
      </p:sp>
      <p:sp>
        <p:nvSpPr>
          <p:cNvPr id="4" name="Slide Number Placeholder 3"/>
          <p:cNvSpPr>
            <a:spLocks noGrp="1"/>
          </p:cNvSpPr>
          <p:nvPr>
            <p:ph type="sldNum" sz="quarter" idx="10"/>
          </p:nvPr>
        </p:nvSpPr>
        <p:spPr/>
        <p:txBody>
          <a:bodyPr/>
          <a:lstStyle/>
          <a:p>
            <a:fld id="{7D9F05F3-27DC-4B03-ACFF-E9A7046A2A7B}" type="slidenum">
              <a:rPr lang="en-US" smtClean="0"/>
              <a:pPr/>
              <a:t>3</a:t>
            </a:fld>
            <a:endParaRPr lang="en-US" dirty="0"/>
          </a:p>
        </p:txBody>
      </p:sp>
    </p:spTree>
    <p:extLst>
      <p:ext uri="{BB962C8B-B14F-4D97-AF65-F5344CB8AC3E}">
        <p14:creationId xmlns:p14="http://schemas.microsoft.com/office/powerpoint/2010/main" val="142968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A750A63-6A89-4F7B-8BFE-B90FAFA9B5F7}" type="slidenum">
              <a:rPr lang="en-US" smtClean="0"/>
              <a:t>4</a:t>
            </a:fld>
            <a:endParaRPr lang="en-US" dirty="0"/>
          </a:p>
        </p:txBody>
      </p:sp>
    </p:spTree>
    <p:extLst>
      <p:ext uri="{BB962C8B-B14F-4D97-AF65-F5344CB8AC3E}">
        <p14:creationId xmlns:p14="http://schemas.microsoft.com/office/powerpoint/2010/main" val="31267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2400" b="1"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9F05F3-27DC-4B03-ACFF-E9A7046A2A7B}" type="slidenum">
              <a:rPr lang="en-US" smtClean="0"/>
              <a:pPr/>
              <a:t>5</a:t>
            </a:fld>
            <a:endParaRPr lang="en-US" dirty="0"/>
          </a:p>
        </p:txBody>
      </p:sp>
    </p:spTree>
    <p:extLst>
      <p:ext uri="{BB962C8B-B14F-4D97-AF65-F5344CB8AC3E}">
        <p14:creationId xmlns:p14="http://schemas.microsoft.com/office/powerpoint/2010/main" val="222759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2" algn="l"/>
            <a:endParaRPr lang="en-US" sz="1100" baseline="0" dirty="0" smtClean="0"/>
          </a:p>
          <a:p>
            <a:pPr lvl="2" algn="l"/>
            <a:endParaRPr lang="en-US" sz="1100" baseline="0" dirty="0" smtClean="0"/>
          </a:p>
          <a:p>
            <a:pPr lvl="2" algn="l"/>
            <a:endParaRPr lang="en-US" sz="1100" baseline="0" dirty="0" smtClean="0"/>
          </a:p>
          <a:p>
            <a:pPr lvl="2" algn="l"/>
            <a:endParaRPr lang="en-US" sz="1100" baseline="0" dirty="0" smtClean="0"/>
          </a:p>
          <a:p>
            <a:pPr lvl="2" algn="l"/>
            <a:endParaRPr lang="en-US" sz="1100" baseline="0" dirty="0" smtClean="0"/>
          </a:p>
          <a:p>
            <a:pPr lvl="2" algn="l"/>
            <a:endParaRPr lang="en-US" sz="1100" baseline="0" dirty="0" smtClean="0"/>
          </a:p>
          <a:p>
            <a:pPr lvl="2" algn="l"/>
            <a:endParaRPr lang="en-US" sz="1100" baseline="0" dirty="0" smtClean="0"/>
          </a:p>
          <a:p>
            <a:pPr lvl="2" algn="l"/>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75000"/>
                    <a:lumOff val="25000"/>
                  </a:schemeClr>
                </a:solidFill>
                <a:latin typeface="Arial" panose="020B0604020202020204" pitchFamily="34" charset="0"/>
                <a:cs typeface="Arial" panose="020B0604020202020204" pitchFamily="34" charset="0"/>
              </a:rPr>
              <a:t>Alignment of overlapping work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75000"/>
                    <a:lumOff val="25000"/>
                  </a:schemeClr>
                </a:solidFill>
                <a:latin typeface="Arial" panose="020B0604020202020204" pitchFamily="34" charset="0"/>
                <a:cs typeface="Arial" panose="020B0604020202020204" pitchFamily="34" charset="0"/>
              </a:rPr>
              <a:t>Shift away from an “us vs. them” mindset toward a collaborative working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75000"/>
                  <a:lumOff val="2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75000"/>
                    <a:lumOff val="25000"/>
                  </a:schemeClr>
                </a:solidFill>
                <a:latin typeface="Arial" panose="020B0604020202020204" pitchFamily="34" charset="0"/>
                <a:cs typeface="Arial" panose="020B0604020202020204" pitchFamily="34" charset="0"/>
              </a:rPr>
              <a:t>.</a:t>
            </a:r>
            <a:r>
              <a:rPr lang="en-US" sz="1100" b="1" baseline="0" dirty="0" smtClean="0">
                <a:solidFill>
                  <a:schemeClr val="tx1">
                    <a:lumMod val="75000"/>
                    <a:lumOff val="25000"/>
                  </a:schemeClr>
                </a:solidFill>
                <a:latin typeface="Arial" panose="020B0604020202020204" pitchFamily="34" charset="0"/>
                <a:cs typeface="Arial" panose="020B0604020202020204" pitchFamily="34" charset="0"/>
              </a:rPr>
              <a:t> It also bring p</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otential for significant cost-savings, efficiency</a:t>
            </a:r>
            <a:r>
              <a:rPr lang="en-US" sz="1100" b="1" baseline="0" dirty="0" smtClean="0">
                <a:solidFill>
                  <a:schemeClr val="tx1">
                    <a:lumMod val="75000"/>
                    <a:lumOff val="25000"/>
                  </a:schemeClr>
                </a:solidFill>
                <a:latin typeface="Arial" panose="020B0604020202020204" pitchFamily="34" charset="0"/>
                <a:cs typeface="Arial" panose="020B0604020202020204" pitchFamily="34" charset="0"/>
              </a:rPr>
              <a:t> in the </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processes, and multiple co-benefits through project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lumMod val="75000"/>
                  <a:lumOff val="25000"/>
                </a:schemeClr>
              </a:solidFill>
              <a:latin typeface="Arial" panose="020B0604020202020204" pitchFamily="34" charset="0"/>
              <a:cs typeface="Arial" panose="020B0604020202020204" pitchFamily="34" charset="0"/>
            </a:endParaRPr>
          </a:p>
          <a:p>
            <a:pPr lvl="2" algn="l"/>
            <a:endParaRPr lang="en-US" sz="1100" baseline="0" dirty="0" smtClean="0"/>
          </a:p>
          <a:p>
            <a:pPr marL="52388" marR="0" lvl="2" algn="l" defTabSz="1217889" rtl="0" eaLnBrk="1" fontAlgn="auto" latinLnBrk="0" hangingPunct="1">
              <a:lnSpc>
                <a:spcPct val="100000"/>
              </a:lnSpc>
              <a:spcBef>
                <a:spcPts val="0"/>
              </a:spcBef>
              <a:spcAft>
                <a:spcPts val="0"/>
              </a:spcAft>
              <a:buClrTx/>
              <a:buSzTx/>
              <a:buFontTx/>
              <a:buNone/>
              <a:tabLst/>
              <a:defRPr/>
            </a:pPr>
            <a:endParaRPr lang="en-US" sz="2100" b="0" baseline="0" dirty="0" smtClean="0"/>
          </a:p>
          <a:p>
            <a:endParaRPr lang="en-CA" sz="1100" dirty="0"/>
          </a:p>
        </p:txBody>
      </p:sp>
      <p:sp>
        <p:nvSpPr>
          <p:cNvPr id="4" name="Slide Number Placeholder 3"/>
          <p:cNvSpPr>
            <a:spLocks noGrp="1"/>
          </p:cNvSpPr>
          <p:nvPr>
            <p:ph type="sldNum" sz="quarter" idx="10"/>
          </p:nvPr>
        </p:nvSpPr>
        <p:spPr/>
        <p:txBody>
          <a:bodyPr/>
          <a:lstStyle/>
          <a:p>
            <a:fld id="{7D9F05F3-27DC-4B03-ACFF-E9A7046A2A7B}" type="slidenum">
              <a:rPr lang="en-US" smtClean="0"/>
              <a:pPr/>
              <a:t>6</a:t>
            </a:fld>
            <a:endParaRPr lang="en-US" dirty="0"/>
          </a:p>
        </p:txBody>
      </p:sp>
    </p:spTree>
    <p:extLst>
      <p:ext uri="{BB962C8B-B14F-4D97-AF65-F5344CB8AC3E}">
        <p14:creationId xmlns:p14="http://schemas.microsoft.com/office/powerpoint/2010/main" val="35653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that use soil, plants, trees and parts of the street to management and treat rainwater more like nature. Unlike traditional approach of installing bigger pipes, blue green system treats rainwater that would otherwise overwhelm the City’s overburdened pipe system at its source. It allows rainwater to be filtered through the soil, cleaned of street contaminants and absorbed into the ground or returned to the atmosphere through evaporation.  </a:t>
            </a:r>
          </a:p>
          <a:p>
            <a:endParaRPr lang="en-CA" sz="1200" dirty="0"/>
          </a:p>
        </p:txBody>
      </p:sp>
      <p:sp>
        <p:nvSpPr>
          <p:cNvPr id="4" name="Slide Number Placeholder 3"/>
          <p:cNvSpPr>
            <a:spLocks noGrp="1"/>
          </p:cNvSpPr>
          <p:nvPr>
            <p:ph type="sldNum" sz="quarter" idx="10"/>
          </p:nvPr>
        </p:nvSpPr>
        <p:spPr/>
        <p:txBody>
          <a:bodyPr/>
          <a:lstStyle/>
          <a:p>
            <a:fld id="{4A750A63-6A89-4F7B-8BFE-B90FAFA9B5F7}" type="slidenum">
              <a:rPr lang="en-US" smtClean="0"/>
              <a:t>7</a:t>
            </a:fld>
            <a:endParaRPr lang="en-US" dirty="0"/>
          </a:p>
        </p:txBody>
      </p:sp>
    </p:spTree>
    <p:extLst>
      <p:ext uri="{BB962C8B-B14F-4D97-AF65-F5344CB8AC3E}">
        <p14:creationId xmlns:p14="http://schemas.microsoft.com/office/powerpoint/2010/main" val="243833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A750A63-6A89-4F7B-8BFE-B90FAFA9B5F7}" type="slidenum">
              <a:rPr lang="en-US" smtClean="0"/>
              <a:t>8</a:t>
            </a:fld>
            <a:endParaRPr lang="en-US" dirty="0"/>
          </a:p>
        </p:txBody>
      </p:sp>
    </p:spTree>
    <p:extLst>
      <p:ext uri="{BB962C8B-B14F-4D97-AF65-F5344CB8AC3E}">
        <p14:creationId xmlns:p14="http://schemas.microsoft.com/office/powerpoint/2010/main" val="147118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750A63-6A89-4F7B-8BFE-B90FAFA9B5F7}" type="slidenum">
              <a:rPr lang="en-US" smtClean="0"/>
              <a:t>9</a:t>
            </a:fld>
            <a:endParaRPr lang="en-US"/>
          </a:p>
        </p:txBody>
      </p:sp>
    </p:spTree>
    <p:extLst>
      <p:ext uri="{BB962C8B-B14F-4D97-AF65-F5344CB8AC3E}">
        <p14:creationId xmlns:p14="http://schemas.microsoft.com/office/powerpoint/2010/main" val="997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42070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137385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95125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2097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7369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3973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154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155274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314979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223105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E3C19-5AF6-4FE6-AF64-6B311302C0FF}" type="datetimeFigureOut">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17838-DECF-46F8-9439-9DDE76225AC2}" type="slidenum">
              <a:rPr lang="en-US" smtClean="0"/>
              <a:t>‹#›</a:t>
            </a:fld>
            <a:endParaRPr lang="en-US" dirty="0"/>
          </a:p>
        </p:txBody>
      </p:sp>
    </p:spTree>
    <p:extLst>
      <p:ext uri="{BB962C8B-B14F-4D97-AF65-F5344CB8AC3E}">
        <p14:creationId xmlns:p14="http://schemas.microsoft.com/office/powerpoint/2010/main" val="139765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E3C19-5AF6-4FE6-AF64-6B311302C0FF}" type="datetimeFigureOut">
              <a:rPr lang="en-US" smtClean="0"/>
              <a:t>4/22/2022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17838-DECF-46F8-9439-9DDE76225AC2}" type="slidenum">
              <a:rPr lang="en-US" smtClean="0"/>
              <a:t>‹#›</a:t>
            </a:fld>
            <a:endParaRPr lang="en-US" dirty="0"/>
          </a:p>
        </p:txBody>
      </p:sp>
    </p:spTree>
    <p:extLst>
      <p:ext uri="{BB962C8B-B14F-4D97-AF65-F5344CB8AC3E}">
        <p14:creationId xmlns:p14="http://schemas.microsoft.com/office/powerpoint/2010/main" val="331258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429000"/>
            <a:ext cx="8153400" cy="1477328"/>
          </a:xfrm>
          <a:prstGeom prst="rect">
            <a:avLst/>
          </a:prstGeom>
          <a:noFill/>
        </p:spPr>
        <p:txBody>
          <a:bodyPr wrap="square" rtlCol="0">
            <a:spAutoFit/>
          </a:bodyPr>
          <a:lstStyle/>
          <a:p>
            <a:r>
              <a:rPr lang="en-US" b="1" dirty="0" smtClean="0">
                <a:solidFill>
                  <a:srgbClr val="5AA2AE"/>
                </a:solidFill>
                <a:latin typeface="Arial" panose="020B0604020202020204" pitchFamily="34" charset="0"/>
                <a:cs typeface="Arial" panose="020B0604020202020204" pitchFamily="34" charset="0"/>
              </a:rPr>
              <a:t>Eva Li</a:t>
            </a:r>
          </a:p>
          <a:p>
            <a:endParaRPr lang="en-US" b="1" dirty="0" smtClean="0">
              <a:solidFill>
                <a:srgbClr val="5AA2AE"/>
              </a:solidFill>
              <a:latin typeface="Arial" panose="020B0604020202020204" pitchFamily="34" charset="0"/>
              <a:cs typeface="Arial" panose="020B0604020202020204" pitchFamily="34" charset="0"/>
            </a:endParaRPr>
          </a:p>
          <a:p>
            <a:r>
              <a:rPr lang="en-US" b="1" dirty="0" smtClean="0">
                <a:solidFill>
                  <a:srgbClr val="5AA2AE"/>
                </a:solidFill>
                <a:latin typeface="Arial" panose="020B0604020202020204" pitchFamily="34" charset="0"/>
                <a:cs typeface="Arial" panose="020B0604020202020204" pitchFamily="34" charset="0"/>
              </a:rPr>
              <a:t>City </a:t>
            </a:r>
            <a:r>
              <a:rPr lang="en-US" b="1" dirty="0" smtClean="0">
                <a:solidFill>
                  <a:srgbClr val="5AA2AE"/>
                </a:solidFill>
                <a:latin typeface="Arial" panose="020B0604020202020204" pitchFamily="34" charset="0"/>
                <a:cs typeface="Arial" panose="020B0604020202020204" pitchFamily="34" charset="0"/>
              </a:rPr>
              <a:t>of Vancouver</a:t>
            </a:r>
          </a:p>
          <a:p>
            <a:endParaRPr lang="en-US" b="1" dirty="0" smtClean="0">
              <a:solidFill>
                <a:srgbClr val="5AA2AE"/>
              </a:solidFill>
              <a:latin typeface="Arial" panose="020B0604020202020204" pitchFamily="34" charset="0"/>
              <a:cs typeface="Arial" panose="020B0604020202020204" pitchFamily="34" charset="0"/>
            </a:endParaRPr>
          </a:p>
          <a:p>
            <a:r>
              <a:rPr lang="en-US" b="1" dirty="0" smtClean="0">
                <a:solidFill>
                  <a:srgbClr val="5AA2AE"/>
                </a:solidFill>
                <a:latin typeface="Arial" panose="020B0604020202020204" pitchFamily="34" charset="0"/>
                <a:cs typeface="Arial" panose="020B0604020202020204" pitchFamily="34" charset="0"/>
              </a:rPr>
              <a:t>4/26/2022</a:t>
            </a:r>
            <a:endParaRPr lang="en-US" b="1" dirty="0">
              <a:solidFill>
                <a:srgbClr val="5AA2AE"/>
              </a:solidFill>
              <a:latin typeface="Arial" panose="020B0604020202020204" pitchFamily="34" charset="0"/>
              <a:cs typeface="Arial" panose="020B0604020202020204" pitchFamily="34" charset="0"/>
            </a:endParaRPr>
          </a:p>
        </p:txBody>
      </p:sp>
      <p:sp>
        <p:nvSpPr>
          <p:cNvPr id="4" name="TextBox 3"/>
          <p:cNvSpPr txBox="1"/>
          <p:nvPr/>
        </p:nvSpPr>
        <p:spPr>
          <a:xfrm>
            <a:off x="533400" y="1371600"/>
            <a:ext cx="7924800" cy="1200329"/>
          </a:xfrm>
          <a:prstGeom prst="rect">
            <a:avLst/>
          </a:prstGeom>
          <a:noFill/>
        </p:spPr>
        <p:txBody>
          <a:bodyPr wrap="square" rtlCol="0">
            <a:spAutoFit/>
          </a:bodyPr>
          <a:lstStyle/>
          <a:p>
            <a:r>
              <a:rPr lang="en-US" sz="2400" b="1" spc="300" dirty="0" smtClean="0">
                <a:solidFill>
                  <a:srgbClr val="5AA2AE">
                    <a:lumMod val="75000"/>
                  </a:srgbClr>
                </a:solidFill>
                <a:latin typeface="Arial Black" panose="020B0A04020102020204" pitchFamily="34" charset="0"/>
                <a:cs typeface="Arial" panose="020B0604020202020204" pitchFamily="34" charset="0"/>
              </a:rPr>
              <a:t>Building with Nature: Blue Green System for Solving Urban Growth and Climate Changes in Canada</a:t>
            </a:r>
            <a:endParaRPr lang="en-US" sz="2400" b="1" spc="300" dirty="0">
              <a:solidFill>
                <a:srgbClr val="5AA2AE">
                  <a:lumMod val="75000"/>
                </a:srgb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2487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Alberta St – Concept 1</a:t>
            </a:r>
            <a:endParaRPr lang="en-US" sz="3600" dirty="0">
              <a:solidFill>
                <a:schemeClr val="bg1"/>
              </a:solidFill>
              <a:latin typeface="Century Gothic" panose="020B0502020202020204" pitchFamily="34" charset="0"/>
            </a:endParaRPr>
          </a:p>
        </p:txBody>
      </p:sp>
      <p:sp>
        <p:nvSpPr>
          <p:cNvPr id="13" name="Rectangle 12"/>
          <p:cNvSpPr/>
          <p:nvPr/>
        </p:nvSpPr>
        <p:spPr>
          <a:xfrm>
            <a:off x="228600" y="1137557"/>
            <a:ext cx="1600200" cy="923330"/>
          </a:xfrm>
          <a:prstGeom prst="rect">
            <a:avLst/>
          </a:prstGeom>
        </p:spPr>
        <p:txBody>
          <a:bodyPr wrap="squar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Two </a:t>
            </a:r>
            <a:r>
              <a:rPr lang="en-US" b="1" dirty="0">
                <a:solidFill>
                  <a:schemeClr val="tx1">
                    <a:lumMod val="75000"/>
                    <a:lumOff val="25000"/>
                  </a:schemeClr>
                </a:solidFill>
                <a:latin typeface="Arial" panose="020B0604020202020204" pitchFamily="34" charset="0"/>
                <a:cs typeface="Arial" panose="020B0604020202020204" pitchFamily="34" charset="0"/>
              </a:rPr>
              <a:t>W</a:t>
            </a:r>
            <a:r>
              <a:rPr lang="en-US" b="1" dirty="0" smtClean="0">
                <a:solidFill>
                  <a:schemeClr val="tx1">
                    <a:lumMod val="75000"/>
                    <a:lumOff val="25000"/>
                  </a:schemeClr>
                </a:solidFill>
                <a:latin typeface="Arial" panose="020B0604020202020204" pitchFamily="34" charset="0"/>
                <a:cs typeface="Arial" panose="020B0604020202020204" pitchFamily="34" charset="0"/>
              </a:rPr>
              <a:t>ay Traffic with Parking</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04601"/>
            <a:ext cx="7086600" cy="5927874"/>
          </a:xfrm>
          <a:prstGeom prst="rect">
            <a:avLst/>
          </a:prstGeom>
        </p:spPr>
      </p:pic>
    </p:spTree>
    <p:extLst>
      <p:ext uri="{BB962C8B-B14F-4D97-AF65-F5344CB8AC3E}">
        <p14:creationId xmlns:p14="http://schemas.microsoft.com/office/powerpoint/2010/main" val="69570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Alberta St – Concept 2</a:t>
            </a:r>
            <a:endParaRPr lang="en-US" sz="36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6800"/>
            <a:ext cx="6781800" cy="5610398"/>
          </a:xfrm>
          <a:prstGeom prst="rect">
            <a:avLst/>
          </a:prstGeom>
        </p:spPr>
      </p:pic>
      <p:sp>
        <p:nvSpPr>
          <p:cNvPr id="8" name="Rectangle 7"/>
          <p:cNvSpPr/>
          <p:nvPr/>
        </p:nvSpPr>
        <p:spPr>
          <a:xfrm>
            <a:off x="228600" y="1137557"/>
            <a:ext cx="1600200" cy="1200329"/>
          </a:xfrm>
          <a:prstGeom prst="rect">
            <a:avLst/>
          </a:prstGeom>
        </p:spPr>
        <p:txBody>
          <a:bodyPr wrap="squar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One </a:t>
            </a:r>
            <a:r>
              <a:rPr lang="en-US" b="1" dirty="0">
                <a:solidFill>
                  <a:schemeClr val="tx1">
                    <a:lumMod val="75000"/>
                    <a:lumOff val="25000"/>
                  </a:schemeClr>
                </a:solidFill>
                <a:latin typeface="Arial" panose="020B0604020202020204" pitchFamily="34" charset="0"/>
                <a:cs typeface="Arial" panose="020B0604020202020204" pitchFamily="34" charset="0"/>
              </a:rPr>
              <a:t>W</a:t>
            </a:r>
            <a:r>
              <a:rPr lang="en-US" b="1" dirty="0" smtClean="0">
                <a:solidFill>
                  <a:schemeClr val="tx1">
                    <a:lumMod val="75000"/>
                    <a:lumOff val="25000"/>
                  </a:schemeClr>
                </a:solidFill>
                <a:latin typeface="Arial" panose="020B0604020202020204" pitchFamily="34" charset="0"/>
                <a:cs typeface="Arial" panose="020B0604020202020204" pitchFamily="34" charset="0"/>
              </a:rPr>
              <a:t>ay Traffic with Limited Parking</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26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Alberta St – Concept 3</a:t>
            </a:r>
            <a:endParaRPr lang="en-US" sz="36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21643"/>
            <a:ext cx="6781800" cy="5736357"/>
          </a:xfrm>
          <a:prstGeom prst="rect">
            <a:avLst/>
          </a:prstGeom>
        </p:spPr>
      </p:pic>
      <p:sp>
        <p:nvSpPr>
          <p:cNvPr id="13" name="Rectangle 12"/>
          <p:cNvSpPr/>
          <p:nvPr/>
        </p:nvSpPr>
        <p:spPr>
          <a:xfrm>
            <a:off x="228600" y="1137557"/>
            <a:ext cx="1600200" cy="1477328"/>
          </a:xfrm>
          <a:prstGeom prst="rect">
            <a:avLst/>
          </a:prstGeom>
        </p:spPr>
        <p:txBody>
          <a:bodyPr wrap="squar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Diverging One Way with Carless Blocks with No </a:t>
            </a:r>
            <a:r>
              <a:rPr lang="en-US" b="1" dirty="0">
                <a:solidFill>
                  <a:schemeClr val="tx1">
                    <a:lumMod val="75000"/>
                    <a:lumOff val="25000"/>
                  </a:schemeClr>
                </a:solidFill>
                <a:latin typeface="Arial" panose="020B0604020202020204" pitchFamily="34" charset="0"/>
                <a:cs typeface="Arial" panose="020B0604020202020204" pitchFamily="34" charset="0"/>
              </a:rPr>
              <a:t>P</a:t>
            </a:r>
            <a:r>
              <a:rPr lang="en-US" b="1" dirty="0" smtClean="0">
                <a:solidFill>
                  <a:schemeClr val="tx1">
                    <a:lumMod val="75000"/>
                    <a:lumOff val="25000"/>
                  </a:schemeClr>
                </a:solidFill>
                <a:latin typeface="Arial" panose="020B0604020202020204" pitchFamily="34" charset="0"/>
                <a:cs typeface="Arial" panose="020B0604020202020204" pitchFamily="34" charset="0"/>
              </a:rPr>
              <a:t>arking </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3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099"/>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Columbia Park – Concept 1</a:t>
            </a:r>
            <a:endParaRPr lang="en-US" sz="3600" dirty="0">
              <a:solidFill>
                <a:schemeClr val="bg1"/>
              </a:solidFill>
              <a:latin typeface="Century Gothic" panose="020B0502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9200"/>
            <a:ext cx="7976841" cy="5285498"/>
          </a:xfrm>
        </p:spPr>
      </p:pic>
      <p:sp>
        <p:nvSpPr>
          <p:cNvPr id="4" name="Rectangle 3"/>
          <p:cNvSpPr/>
          <p:nvPr/>
        </p:nvSpPr>
        <p:spPr>
          <a:xfrm>
            <a:off x="152400" y="956309"/>
            <a:ext cx="1415772" cy="369332"/>
          </a:xfrm>
          <a:prstGeom prst="rect">
            <a:avLst/>
          </a:prstGeom>
        </p:spPr>
        <p:txBody>
          <a:bodyPr wrap="non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Active Play</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43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099"/>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Columbia Park – Concept 2</a:t>
            </a:r>
            <a:endParaRPr lang="en-US" sz="3600" dirty="0">
              <a:solidFill>
                <a:schemeClr val="bg1"/>
              </a:solidFill>
              <a:latin typeface="Century Gothic" panose="020B0502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988" y="990600"/>
            <a:ext cx="8038214" cy="5486400"/>
          </a:xfrm>
        </p:spPr>
      </p:pic>
      <p:sp>
        <p:nvSpPr>
          <p:cNvPr id="8" name="Rectangle 7"/>
          <p:cNvSpPr/>
          <p:nvPr/>
        </p:nvSpPr>
        <p:spPr>
          <a:xfrm>
            <a:off x="152400" y="956309"/>
            <a:ext cx="1582484" cy="369332"/>
          </a:xfrm>
          <a:prstGeom prst="rect">
            <a:avLst/>
          </a:prstGeom>
        </p:spPr>
        <p:txBody>
          <a:bodyPr wrap="non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Flexible Play</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9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099"/>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Columbia Park – Concept 3</a:t>
            </a:r>
            <a:endParaRPr lang="en-US" sz="3600" dirty="0">
              <a:solidFill>
                <a:schemeClr val="bg1"/>
              </a:solidFill>
              <a:latin typeface="Century Gothic" panose="020B0502020202020204" pitchFamily="34" charset="0"/>
            </a:endParaRPr>
          </a:p>
        </p:txBody>
      </p:sp>
      <p:pic>
        <p:nvPicPr>
          <p:cNvPr id="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066800"/>
            <a:ext cx="7924800" cy="5504170"/>
          </a:xfrm>
        </p:spPr>
      </p:pic>
      <p:sp>
        <p:nvSpPr>
          <p:cNvPr id="8" name="Rectangle 7"/>
          <p:cNvSpPr/>
          <p:nvPr/>
        </p:nvSpPr>
        <p:spPr>
          <a:xfrm>
            <a:off x="152400" y="956309"/>
            <a:ext cx="1454244" cy="369332"/>
          </a:xfrm>
          <a:prstGeom prst="rect">
            <a:avLst/>
          </a:prstGeom>
        </p:spPr>
        <p:txBody>
          <a:bodyPr wrap="non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Nature Play</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62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ity skyline near wate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0"/>
            <a:ext cx="10281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371600"/>
            <a:ext cx="2819400" cy="400110"/>
          </a:xfrm>
          <a:prstGeom prst="rect">
            <a:avLst/>
          </a:prstGeom>
          <a:noFill/>
        </p:spPr>
        <p:txBody>
          <a:bodyPr wrap="square" rtlCol="0">
            <a:spAutoFit/>
          </a:bodyPr>
          <a:lstStyle/>
          <a:p>
            <a:r>
              <a:rPr lang="en-US" sz="2000" b="1" spc="300" dirty="0" smtClean="0">
                <a:solidFill>
                  <a:schemeClr val="bg1">
                    <a:lumMod val="95000"/>
                  </a:schemeClr>
                </a:solidFill>
                <a:latin typeface="Arial Black" panose="020B0A04020102020204" pitchFamily="34" charset="0"/>
                <a:cs typeface="Arial" panose="020B0604020202020204" pitchFamily="34" charset="0"/>
              </a:rPr>
              <a:t>Thank you!</a:t>
            </a:r>
            <a:endParaRPr lang="en-US" sz="2000" b="1" spc="3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9479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bg1"/>
                </a:solidFill>
                <a:latin typeface="Century Gothic" panose="020B0502020202020204" pitchFamily="34" charset="0"/>
              </a:rPr>
              <a:t>Project Overview</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036" y="810592"/>
            <a:ext cx="4114800" cy="5910496"/>
          </a:xfrm>
          <a:prstGeom prst="rect">
            <a:avLst/>
          </a:prstGeom>
        </p:spPr>
      </p:pic>
      <p:sp>
        <p:nvSpPr>
          <p:cNvPr id="8" name="Content Placeholder 1"/>
          <p:cNvSpPr>
            <a:spLocks noGrp="1"/>
          </p:cNvSpPr>
          <p:nvPr>
            <p:ph sz="half" idx="1"/>
          </p:nvPr>
        </p:nvSpPr>
        <p:spPr>
          <a:xfrm>
            <a:off x="228600" y="1269272"/>
            <a:ext cx="4419600" cy="4876800"/>
          </a:xfrm>
        </p:spPr>
        <p:txBody>
          <a:bodyPr>
            <a:normAutofit/>
          </a:bodyPr>
          <a:lstStyle/>
          <a:p>
            <a:pPr marL="0" indent="0">
              <a:buNone/>
            </a:pPr>
            <a:r>
              <a:rPr lang="en-US" sz="1800" b="1" dirty="0" smtClean="0"/>
              <a:t>Location:</a:t>
            </a:r>
          </a:p>
          <a:p>
            <a:pPr lvl="1">
              <a:buFont typeface="Wingdings" panose="05000000000000000000" pitchFamily="2" charset="2"/>
              <a:buChar char="§"/>
            </a:pPr>
            <a:r>
              <a:rPr lang="en-US" sz="1800" dirty="0" err="1" smtClean="0"/>
              <a:t>Cambie</a:t>
            </a:r>
            <a:r>
              <a:rPr lang="en-US" sz="1800" dirty="0" smtClean="0"/>
              <a:t> Corridor, Vancouver</a:t>
            </a:r>
          </a:p>
          <a:p>
            <a:pPr lvl="2">
              <a:buFont typeface="Wingdings" panose="05000000000000000000" pitchFamily="2" charset="2"/>
              <a:buChar char="§"/>
            </a:pPr>
            <a:r>
              <a:rPr lang="en-US" sz="1600" dirty="0" smtClean="0"/>
              <a:t>Alberta </a:t>
            </a:r>
            <a:r>
              <a:rPr lang="en-US" sz="1600" dirty="0"/>
              <a:t>St </a:t>
            </a:r>
            <a:r>
              <a:rPr lang="en-US" sz="1600" dirty="0" smtClean="0"/>
              <a:t>&amp; 43</a:t>
            </a:r>
            <a:r>
              <a:rPr lang="en-US" sz="1600" baseline="30000" dirty="0" smtClean="0"/>
              <a:t>rd</a:t>
            </a:r>
            <a:r>
              <a:rPr lang="en-US" sz="1600" dirty="0" smtClean="0"/>
              <a:t> Ave</a:t>
            </a:r>
          </a:p>
          <a:p>
            <a:pPr lvl="2">
              <a:buFont typeface="Wingdings" panose="05000000000000000000" pitchFamily="2" charset="2"/>
              <a:buChar char="§"/>
            </a:pPr>
            <a:r>
              <a:rPr lang="en-US" sz="1600" dirty="0" smtClean="0"/>
              <a:t>Columbia Park</a:t>
            </a:r>
            <a:endParaRPr lang="en-US" sz="1600" dirty="0"/>
          </a:p>
          <a:p>
            <a:pPr marL="0" indent="0">
              <a:buNone/>
            </a:pPr>
            <a:r>
              <a:rPr lang="en-US" sz="1800" b="1" dirty="0" smtClean="0"/>
              <a:t/>
            </a:r>
            <a:br>
              <a:rPr lang="en-US" sz="1800" b="1" dirty="0" smtClean="0"/>
            </a:br>
            <a:r>
              <a:rPr lang="en-US" sz="1800" b="1" dirty="0" smtClean="0"/>
              <a:t>Scope: </a:t>
            </a:r>
          </a:p>
          <a:p>
            <a:pPr lvl="1">
              <a:buFont typeface="Wingdings" panose="05000000000000000000" pitchFamily="2" charset="2"/>
              <a:buChar char="§"/>
            </a:pPr>
            <a:r>
              <a:rPr lang="en-US" sz="1800" dirty="0" smtClean="0"/>
              <a:t>Concept Design</a:t>
            </a:r>
          </a:p>
          <a:p>
            <a:pPr lvl="1">
              <a:buFont typeface="Wingdings" panose="05000000000000000000" pitchFamily="2" charset="2"/>
              <a:buChar char="§"/>
            </a:pPr>
            <a:r>
              <a:rPr lang="en-US" sz="1800" dirty="0" smtClean="0"/>
              <a:t>Master </a:t>
            </a:r>
            <a:r>
              <a:rPr lang="en-US" sz="1800" dirty="0"/>
              <a:t>Plan</a:t>
            </a:r>
            <a:endParaRPr lang="en-US" sz="1800" dirty="0" smtClean="0"/>
          </a:p>
          <a:p>
            <a:pPr lvl="1">
              <a:buFont typeface="Wingdings" panose="05000000000000000000" pitchFamily="2" charset="2"/>
              <a:buChar char="§"/>
            </a:pPr>
            <a:r>
              <a:rPr lang="en-US" sz="1800" dirty="0" smtClean="0"/>
              <a:t>Multi-Phased </a:t>
            </a:r>
            <a:r>
              <a:rPr lang="en-US" sz="1800" dirty="0"/>
              <a:t>E</a:t>
            </a:r>
            <a:r>
              <a:rPr lang="en-US" sz="1800" dirty="0" smtClean="0"/>
              <a:t>ngagement</a:t>
            </a:r>
            <a:endParaRPr lang="en-US" sz="1800" dirty="0"/>
          </a:p>
          <a:p>
            <a:pPr marL="0" indent="0">
              <a:buNone/>
            </a:pPr>
            <a:endParaRPr lang="en-US" sz="1800" dirty="0" smtClean="0"/>
          </a:p>
          <a:p>
            <a:pPr marL="0" indent="0">
              <a:buNone/>
            </a:pPr>
            <a:r>
              <a:rPr lang="en-US" sz="2000" dirty="0" smtClean="0"/>
              <a:t/>
            </a:r>
            <a:br>
              <a:rPr lang="en-US" sz="2000" dirty="0" smtClean="0"/>
            </a:br>
            <a:endParaRPr lang="en-US" sz="2000" dirty="0"/>
          </a:p>
          <a:p>
            <a:pPr marL="0" indent="0">
              <a:buNone/>
            </a:pPr>
            <a:endParaRPr lang="en-US" sz="2000" dirty="0"/>
          </a:p>
          <a:p>
            <a:pPr marL="608945" lvl="1" indent="0">
              <a:buNone/>
            </a:pPr>
            <a:endParaRPr lang="en-CA" dirty="0"/>
          </a:p>
        </p:txBody>
      </p:sp>
      <p:sp>
        <p:nvSpPr>
          <p:cNvPr id="2" name="TextBox 1"/>
          <p:cNvSpPr txBox="1"/>
          <p:nvPr/>
        </p:nvSpPr>
        <p:spPr>
          <a:xfrm>
            <a:off x="4800600" y="5105400"/>
            <a:ext cx="888385" cy="784830"/>
          </a:xfrm>
          <a:prstGeom prst="rect">
            <a:avLst/>
          </a:prstGeom>
          <a:noFill/>
        </p:spPr>
        <p:txBody>
          <a:bodyPr wrap="none" rtlCol="0">
            <a:spAutoFit/>
          </a:bodyPr>
          <a:lstStyle/>
          <a:p>
            <a:r>
              <a:rPr lang="en-US" sz="1500" dirty="0" smtClean="0">
                <a:solidFill>
                  <a:schemeClr val="bg1"/>
                </a:solidFill>
              </a:rPr>
              <a:t>Oakridge</a:t>
            </a:r>
          </a:p>
          <a:p>
            <a:r>
              <a:rPr lang="en-US" sz="1500" dirty="0" smtClean="0">
                <a:solidFill>
                  <a:schemeClr val="bg1"/>
                </a:solidFill>
              </a:rPr>
              <a:t>Town </a:t>
            </a:r>
          </a:p>
          <a:p>
            <a:r>
              <a:rPr lang="en-US" sz="1500" dirty="0" smtClean="0">
                <a:solidFill>
                  <a:schemeClr val="bg1"/>
                </a:solidFill>
              </a:rPr>
              <a:t>Centre</a:t>
            </a:r>
            <a:endParaRPr lang="en-CA" sz="1500" dirty="0">
              <a:solidFill>
                <a:schemeClr val="bg1"/>
              </a:solidFill>
            </a:endParaRPr>
          </a:p>
        </p:txBody>
      </p:sp>
      <p:sp>
        <p:nvSpPr>
          <p:cNvPr id="4" name="Rounded Rectangle 3"/>
          <p:cNvSpPr/>
          <p:nvPr/>
        </p:nvSpPr>
        <p:spPr>
          <a:xfrm>
            <a:off x="7543800" y="55626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bg1"/>
                </a:solidFill>
                <a:effectLst>
                  <a:outerShdw blurRad="38100" dist="19050" dir="2700000" algn="tl" rotWithShape="0">
                    <a:schemeClr val="dk1">
                      <a:alpha val="40000"/>
                    </a:schemeClr>
                  </a:outerShdw>
                </a:effectLst>
              </a:rPr>
              <a:t>Columbia Park</a:t>
            </a:r>
            <a:endParaRPr lang="en-CA" sz="1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657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8646" y="1"/>
            <a:ext cx="8587855" cy="803458"/>
          </a:xfrm>
        </p:spPr>
        <p:txBody>
          <a:bodyPr>
            <a:noAutofit/>
          </a:bodyPr>
          <a:lstStyle/>
          <a:p>
            <a:pPr algn="l"/>
            <a:r>
              <a:rPr lang="en-CA" sz="3600" dirty="0">
                <a:solidFill>
                  <a:schemeClr val="bg1"/>
                </a:solidFill>
                <a:latin typeface="Century Gothic" panose="020B0502020202020204" pitchFamily="34" charset="0"/>
              </a:rPr>
              <a:t>Growth and Densification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2" y="803459"/>
            <a:ext cx="8922483" cy="6054542"/>
          </a:xfrm>
          <a:prstGeom prst="rect">
            <a:avLst/>
          </a:prstGeom>
        </p:spPr>
      </p:pic>
      <p:sp>
        <p:nvSpPr>
          <p:cNvPr id="2" name="Freeform 1"/>
          <p:cNvSpPr/>
          <p:nvPr/>
        </p:nvSpPr>
        <p:spPr>
          <a:xfrm>
            <a:off x="4729018" y="2105891"/>
            <a:ext cx="2004291" cy="3001818"/>
          </a:xfrm>
          <a:custGeom>
            <a:avLst/>
            <a:gdLst>
              <a:gd name="connsiteX0" fmla="*/ 2004291 w 2004291"/>
              <a:gd name="connsiteY0" fmla="*/ 0 h 3001818"/>
              <a:gd name="connsiteX1" fmla="*/ 711200 w 2004291"/>
              <a:gd name="connsiteY1" fmla="*/ 1440873 h 3001818"/>
              <a:gd name="connsiteX2" fmla="*/ 221673 w 2004291"/>
              <a:gd name="connsiteY2" fmla="*/ 2161309 h 3001818"/>
              <a:gd name="connsiteX3" fmla="*/ 129309 w 2004291"/>
              <a:gd name="connsiteY3" fmla="*/ 2632364 h 3001818"/>
              <a:gd name="connsiteX4" fmla="*/ 0 w 2004291"/>
              <a:gd name="connsiteY4" fmla="*/ 3001818 h 300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91" h="3001818">
                <a:moveTo>
                  <a:pt x="2004291" y="0"/>
                </a:moveTo>
                <a:cubicBezTo>
                  <a:pt x="1506297" y="540327"/>
                  <a:pt x="1008303" y="1080655"/>
                  <a:pt x="711200" y="1440873"/>
                </a:cubicBezTo>
                <a:cubicBezTo>
                  <a:pt x="414097" y="1801091"/>
                  <a:pt x="318655" y="1962727"/>
                  <a:pt x="221673" y="2161309"/>
                </a:cubicBezTo>
                <a:cubicBezTo>
                  <a:pt x="124691" y="2359891"/>
                  <a:pt x="166254" y="2492279"/>
                  <a:pt x="129309" y="2632364"/>
                </a:cubicBezTo>
                <a:cubicBezTo>
                  <a:pt x="92364" y="2772449"/>
                  <a:pt x="46182" y="2887133"/>
                  <a:pt x="0" y="3001818"/>
                </a:cubicBezTo>
              </a:path>
            </a:pathLst>
          </a:cu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rot="18472856">
            <a:off x="4955987" y="2967290"/>
            <a:ext cx="1134606" cy="369332"/>
          </a:xfrm>
          <a:prstGeom prst="rect">
            <a:avLst/>
          </a:prstGeom>
          <a:noFill/>
        </p:spPr>
        <p:txBody>
          <a:bodyPr wrap="none" rtlCol="0">
            <a:spAutoFit/>
          </a:bodyPr>
          <a:lstStyle/>
          <a:p>
            <a:r>
              <a:rPr lang="en-US" b="1" dirty="0" smtClean="0">
                <a:solidFill>
                  <a:schemeClr val="bg2">
                    <a:lumMod val="25000"/>
                  </a:schemeClr>
                </a:solidFill>
              </a:rPr>
              <a:t>Alberta St</a:t>
            </a:r>
            <a:endParaRPr lang="en-CA" b="1" dirty="0">
              <a:solidFill>
                <a:schemeClr val="bg2">
                  <a:lumMod val="25000"/>
                </a:schemeClr>
              </a:solidFill>
            </a:endParaRPr>
          </a:p>
        </p:txBody>
      </p:sp>
    </p:spTree>
    <p:extLst>
      <p:ext uri="{BB962C8B-B14F-4D97-AF65-F5344CB8AC3E}">
        <p14:creationId xmlns:p14="http://schemas.microsoft.com/office/powerpoint/2010/main" val="1695791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964DBA3-D4C5-2F4A-95C4-797EF14A9DD2}" type="slidenum">
              <a:rPr lang="en-US" smtClean="0"/>
              <a:pPr/>
              <a:t>4</a:t>
            </a:fld>
            <a:endParaRPr lang="en-US"/>
          </a:p>
        </p:txBody>
      </p:sp>
      <p:sp>
        <p:nvSpPr>
          <p:cNvPr id="8" name="Title 7"/>
          <p:cNvSpPr>
            <a:spLocks noGrp="1"/>
          </p:cNvSpPr>
          <p:nvPr>
            <p:ph type="title"/>
          </p:nvPr>
        </p:nvSpPr>
        <p:spPr>
          <a:xfrm>
            <a:off x="228600" y="158151"/>
            <a:ext cx="8229600" cy="525554"/>
          </a:xfrm>
        </p:spPr>
        <p:txBody>
          <a:bodyPr>
            <a:noAutofit/>
          </a:bodyPr>
          <a:lstStyle/>
          <a:p>
            <a:r>
              <a:rPr lang="en-US" sz="3200" dirty="0" smtClean="0">
                <a:solidFill>
                  <a:schemeClr val="bg1"/>
                </a:solidFill>
                <a:latin typeface="Century Gothic" panose="020B0502020202020204" pitchFamily="34" charset="0"/>
              </a:rPr>
              <a:t>Mandatory </a:t>
            </a:r>
            <a:r>
              <a:rPr lang="en-US" sz="3200" dirty="0">
                <a:solidFill>
                  <a:schemeClr val="bg1"/>
                </a:solidFill>
                <a:latin typeface="Century Gothic" panose="020B0502020202020204" pitchFamily="34" charset="0"/>
              </a:rPr>
              <a:t>Utility Infrastructure </a:t>
            </a:r>
            <a:r>
              <a:rPr lang="en-US" sz="3200" dirty="0" smtClean="0">
                <a:solidFill>
                  <a:schemeClr val="bg1"/>
                </a:solidFill>
                <a:latin typeface="Century Gothic" panose="020B0502020202020204" pitchFamily="34" charset="0"/>
              </a:rPr>
              <a:t>Upgrades</a:t>
            </a:r>
            <a:endParaRPr lang="en-CA" sz="3200"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3"/>
          <a:stretch>
            <a:fillRect/>
          </a:stretch>
        </p:blipFill>
        <p:spPr>
          <a:xfrm>
            <a:off x="1090452" y="858957"/>
            <a:ext cx="3432020" cy="5988604"/>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715000" y="868364"/>
            <a:ext cx="3397250" cy="5954818"/>
          </a:xfrm>
          <a:prstGeom prst="rect">
            <a:avLst/>
          </a:prstGeom>
          <a:ln>
            <a:solidFill>
              <a:schemeClr val="tx1"/>
            </a:solidFill>
          </a:ln>
        </p:spPr>
      </p:pic>
      <p:sp>
        <p:nvSpPr>
          <p:cNvPr id="11" name="Rectangle 10"/>
          <p:cNvSpPr/>
          <p:nvPr/>
        </p:nvSpPr>
        <p:spPr>
          <a:xfrm>
            <a:off x="2115822" y="1058483"/>
            <a:ext cx="1600200" cy="523220"/>
          </a:xfrm>
          <a:prstGeom prst="rect">
            <a:avLst/>
          </a:prstGeom>
        </p:spPr>
        <p:txBody>
          <a:bodyPr wrap="square">
            <a:spAutoFit/>
          </a:bodyPr>
          <a:lstStyle/>
          <a:p>
            <a:r>
              <a:rPr lang="en-US" sz="1400" b="1" dirty="0" smtClean="0">
                <a:solidFill>
                  <a:schemeClr val="tx1">
                    <a:lumMod val="75000"/>
                    <a:lumOff val="25000"/>
                  </a:schemeClr>
                </a:solidFill>
                <a:latin typeface="Arial" panose="020B0604020202020204" pitchFamily="34" charset="0"/>
                <a:cs typeface="Arial" panose="020B0604020202020204" pitchFamily="34" charset="0"/>
              </a:rPr>
              <a:t>Existing Condition</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p:cNvSpPr/>
          <p:nvPr/>
        </p:nvSpPr>
        <p:spPr>
          <a:xfrm>
            <a:off x="6534149" y="986161"/>
            <a:ext cx="1565907" cy="523220"/>
          </a:xfrm>
          <a:prstGeom prst="rect">
            <a:avLst/>
          </a:prstGeom>
        </p:spPr>
        <p:txBody>
          <a:bodyPr wrap="square">
            <a:spAutoFit/>
          </a:bodyPr>
          <a:lstStyle/>
          <a:p>
            <a:r>
              <a:rPr lang="en-US" sz="1400" b="1" dirty="0" smtClean="0">
                <a:solidFill>
                  <a:schemeClr val="tx1">
                    <a:lumMod val="75000"/>
                    <a:lumOff val="25000"/>
                  </a:schemeClr>
                </a:solidFill>
                <a:latin typeface="Arial" panose="020B0604020202020204" pitchFamily="34" charset="0"/>
                <a:cs typeface="Arial" panose="020B0604020202020204" pitchFamily="34" charset="0"/>
              </a:rPr>
              <a:t>Year 2050 with Climate Change</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8100057" y="873606"/>
            <a:ext cx="1043943" cy="669194"/>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3478528" y="868364"/>
            <a:ext cx="1043943" cy="669194"/>
          </a:xfrm>
          <a:prstGeom prst="rect">
            <a:avLst/>
          </a:prstGeom>
          <a:ln>
            <a:solidFill>
              <a:schemeClr val="tx1"/>
            </a:solidFill>
          </a:ln>
        </p:spPr>
      </p:pic>
    </p:spTree>
    <p:extLst>
      <p:ext uri="{BB962C8B-B14F-4D97-AF65-F5344CB8AC3E}">
        <p14:creationId xmlns:p14="http://schemas.microsoft.com/office/powerpoint/2010/main" val="161502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27749"/>
            <a:ext cx="8587855" cy="803458"/>
          </a:xfrm>
        </p:spPr>
        <p:txBody>
          <a:bodyPr vert="horz" lIns="91440" tIns="45720" rIns="91440" bIns="45720" rtlCol="0" anchor="ctr">
            <a:noAutofit/>
          </a:bodyPr>
          <a:lstStyle/>
          <a:p>
            <a:r>
              <a:rPr lang="en-CA" sz="3200" dirty="0">
                <a:solidFill>
                  <a:schemeClr val="bg1"/>
                </a:solidFill>
                <a:latin typeface="Century Gothic" panose="020B0502020202020204" pitchFamily="34" charset="0"/>
              </a:rPr>
              <a:t>Blue-Green System - Concept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058" r="5216"/>
          <a:stretch/>
        </p:blipFill>
        <p:spPr>
          <a:xfrm>
            <a:off x="2749683" y="1624130"/>
            <a:ext cx="6394317" cy="5233870"/>
          </a:xfrm>
          <a:prstGeom prst="rect">
            <a:avLst/>
          </a:prstGeom>
        </p:spPr>
      </p:pic>
      <p:sp>
        <p:nvSpPr>
          <p:cNvPr id="7" name="TextBox 6"/>
          <p:cNvSpPr txBox="1"/>
          <p:nvPr/>
        </p:nvSpPr>
        <p:spPr>
          <a:xfrm>
            <a:off x="76200" y="990600"/>
            <a:ext cx="2895600" cy="3447098"/>
          </a:xfrm>
          <a:prstGeom prst="rect">
            <a:avLst/>
          </a:prstGeom>
          <a:noFill/>
        </p:spPr>
        <p:txBody>
          <a:bodyPr wrap="square" rtlCol="0">
            <a:spAutoFit/>
          </a:bodyPr>
          <a:lstStyle/>
          <a:p>
            <a:r>
              <a:rPr lang="en-US" sz="2000" b="1" dirty="0" smtClean="0">
                <a:solidFill>
                  <a:schemeClr val="tx1">
                    <a:lumMod val="75000"/>
                    <a:lumOff val="25000"/>
                  </a:schemeClr>
                </a:solidFill>
                <a:latin typeface="Arial" panose="020B0604020202020204" pitchFamily="34" charset="0"/>
                <a:cs typeface="Arial" panose="020B0604020202020204" pitchFamily="34" charset="0"/>
              </a:rPr>
              <a:t>Working definition:</a:t>
            </a:r>
          </a:p>
          <a:p>
            <a:endParaRPr lang="en-US" i="1" dirty="0" smtClean="0">
              <a:solidFill>
                <a:schemeClr val="accent6">
                  <a:lumMod val="50000"/>
                </a:schemeClr>
              </a:solidFill>
              <a:latin typeface="Arial" panose="020B0604020202020204" pitchFamily="34" charset="0"/>
              <a:cs typeface="Arial" panose="020B0604020202020204" pitchFamily="34" charset="0"/>
            </a:endParaRPr>
          </a:p>
          <a:p>
            <a:r>
              <a:rPr lang="en-US" i="1" dirty="0" smtClean="0">
                <a:solidFill>
                  <a:schemeClr val="accent6">
                    <a:lumMod val="50000"/>
                  </a:schemeClr>
                </a:solidFill>
                <a:latin typeface="Arial" panose="020B0604020202020204" pitchFamily="34" charset="0"/>
                <a:cs typeface="Arial" panose="020B0604020202020204" pitchFamily="34" charset="0"/>
              </a:rPr>
              <a:t>Network of connected park-like streets that manage water </a:t>
            </a:r>
            <a:r>
              <a:rPr lang="en-US" i="1" dirty="0">
                <a:solidFill>
                  <a:schemeClr val="accent6">
                    <a:lumMod val="50000"/>
                  </a:schemeClr>
                </a:solidFill>
                <a:latin typeface="Arial" panose="020B0604020202020204" pitchFamily="34" charset="0"/>
                <a:cs typeface="Arial" panose="020B0604020202020204" pitchFamily="34" charset="0"/>
              </a:rPr>
              <a:t>and land in a way that is inspired by nature and designed to replicate natural functions and provide ecosystem </a:t>
            </a:r>
            <a:r>
              <a:rPr lang="en-US" i="1" dirty="0" smtClean="0">
                <a:solidFill>
                  <a:schemeClr val="accent6">
                    <a:lumMod val="50000"/>
                  </a:schemeClr>
                </a:solidFill>
                <a:latin typeface="Arial" panose="020B0604020202020204" pitchFamily="34" charset="0"/>
                <a:cs typeface="Arial" panose="020B0604020202020204" pitchFamily="34" charset="0"/>
              </a:rPr>
              <a:t>services.</a:t>
            </a:r>
            <a:r>
              <a:rPr lang="en-US" spc="300" dirty="0">
                <a:solidFill>
                  <a:schemeClr val="accent6">
                    <a:lumMod val="50000"/>
                  </a:schemeClr>
                </a:solidFill>
                <a:latin typeface="Arial Black" panose="020B0A04020102020204" pitchFamily="34" charset="0"/>
                <a:cs typeface="Arial" panose="020B0604020202020204" pitchFamily="34" charset="0"/>
              </a:rPr>
              <a:t> </a:t>
            </a:r>
            <a:r>
              <a:rPr lang="en-US" spc="300" dirty="0" smtClean="0">
                <a:solidFill>
                  <a:schemeClr val="accent6">
                    <a:lumMod val="50000"/>
                  </a:schemeClr>
                </a:solidFill>
                <a:latin typeface="Arial Black" panose="020B0A04020102020204" pitchFamily="34" charset="0"/>
                <a:cs typeface="Arial" panose="020B0604020202020204" pitchFamily="34" charset="0"/>
              </a:rPr>
              <a:t>“</a:t>
            </a:r>
          </a:p>
          <a:p>
            <a:endParaRPr lang="en-CA" b="1" dirty="0" smtClean="0">
              <a:solidFill>
                <a:schemeClr val="accent6">
                  <a:lumMod val="50000"/>
                </a:schemeClr>
              </a:solidFill>
            </a:endParaRPr>
          </a:p>
          <a:p>
            <a:endParaRPr lang="en-US" dirty="0">
              <a:solidFill>
                <a:schemeClr val="accent6">
                  <a:lumMod val="50000"/>
                </a:schemeClr>
              </a:solidFill>
            </a:endParaRPr>
          </a:p>
        </p:txBody>
      </p:sp>
    </p:spTree>
    <p:extLst>
      <p:ext uri="{BB962C8B-B14F-4D97-AF65-F5344CB8AC3E}">
        <p14:creationId xmlns:p14="http://schemas.microsoft.com/office/powerpoint/2010/main" val="159767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107"/>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676400" y="15156"/>
            <a:ext cx="8587855" cy="803458"/>
          </a:xfrm>
        </p:spPr>
        <p:txBody>
          <a:bodyPr vert="horz" lIns="91440" tIns="45720" rIns="91440" bIns="45720" rtlCol="0" anchor="ctr">
            <a:noAutofit/>
          </a:bodyPr>
          <a:lstStyle/>
          <a:p>
            <a:r>
              <a:rPr lang="en-CA" sz="3200" dirty="0" smtClean="0">
                <a:solidFill>
                  <a:schemeClr val="bg1"/>
                </a:solidFill>
                <a:latin typeface="Century Gothic" panose="020B0502020202020204" pitchFamily="34" charset="0"/>
              </a:rPr>
              <a:t>Integrated Planning</a:t>
            </a:r>
            <a:endParaRPr lang="en-CA" sz="32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5803900" cy="54655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55" y="3019148"/>
            <a:ext cx="1594827" cy="1524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924" y="4579721"/>
            <a:ext cx="1841500" cy="17371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5065994"/>
            <a:ext cx="1828800" cy="1600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6417" y="999113"/>
            <a:ext cx="1828437" cy="168600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422" y="1008479"/>
            <a:ext cx="1642756" cy="1547696"/>
          </a:xfrm>
          <a:prstGeom prst="rect">
            <a:avLst/>
          </a:prstGeom>
        </p:spPr>
      </p:pic>
    </p:spTree>
    <p:extLst>
      <p:ext uri="{BB962C8B-B14F-4D97-AF65-F5344CB8AC3E}">
        <p14:creationId xmlns:p14="http://schemas.microsoft.com/office/powerpoint/2010/main" val="51195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1107"/>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3"/>
          <a:stretch>
            <a:fillRect/>
          </a:stretch>
        </p:blipFill>
        <p:spPr>
          <a:xfrm>
            <a:off x="241886" y="2139555"/>
            <a:ext cx="3706478" cy="4124951"/>
          </a:xfrm>
          <a:prstGeom prst="rect">
            <a:avLst/>
          </a:prstGeom>
        </p:spPr>
      </p:pic>
      <p:sp>
        <p:nvSpPr>
          <p:cNvPr id="40" name="Freeform 39"/>
          <p:cNvSpPr/>
          <p:nvPr/>
        </p:nvSpPr>
        <p:spPr>
          <a:xfrm>
            <a:off x="1894965" y="5562205"/>
            <a:ext cx="274320" cy="256430"/>
          </a:xfrm>
          <a:custGeom>
            <a:avLst/>
            <a:gdLst>
              <a:gd name="connsiteX0" fmla="*/ 7952 w 365760"/>
              <a:gd name="connsiteY0" fmla="*/ 15903 h 341906"/>
              <a:gd name="connsiteX1" fmla="*/ 111318 w 365760"/>
              <a:gd name="connsiteY1" fmla="*/ 63611 h 341906"/>
              <a:gd name="connsiteX2" fmla="*/ 365760 w 365760"/>
              <a:gd name="connsiteY2" fmla="*/ 0 h 341906"/>
              <a:gd name="connsiteX3" fmla="*/ 135172 w 365760"/>
              <a:gd name="connsiteY3" fmla="*/ 151075 h 341906"/>
              <a:gd name="connsiteX4" fmla="*/ 0 w 365760"/>
              <a:gd name="connsiteY4" fmla="*/ 341906 h 341906"/>
              <a:gd name="connsiteX5" fmla="*/ 7952 w 365760"/>
              <a:gd name="connsiteY5" fmla="*/ 15903 h 34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341906">
                <a:moveTo>
                  <a:pt x="7952" y="15903"/>
                </a:moveTo>
                <a:lnTo>
                  <a:pt x="111318" y="63611"/>
                </a:lnTo>
                <a:lnTo>
                  <a:pt x="365760" y="0"/>
                </a:lnTo>
                <a:lnTo>
                  <a:pt x="135172" y="151075"/>
                </a:lnTo>
                <a:lnTo>
                  <a:pt x="0" y="341906"/>
                </a:lnTo>
                <a:lnTo>
                  <a:pt x="7952" y="15903"/>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1" name="Freeform 40"/>
          <p:cNvSpPr/>
          <p:nvPr/>
        </p:nvSpPr>
        <p:spPr>
          <a:xfrm>
            <a:off x="1814633" y="2240198"/>
            <a:ext cx="153297" cy="3953435"/>
          </a:xfrm>
          <a:custGeom>
            <a:avLst/>
            <a:gdLst>
              <a:gd name="connsiteX0" fmla="*/ 43031 w 204396"/>
              <a:gd name="connsiteY0" fmla="*/ 5271247 h 5271247"/>
              <a:gd name="connsiteX1" fmla="*/ 107577 w 204396"/>
              <a:gd name="connsiteY1" fmla="*/ 4980791 h 5271247"/>
              <a:gd name="connsiteX2" fmla="*/ 139850 w 204396"/>
              <a:gd name="connsiteY2" fmla="*/ 2043953 h 5271247"/>
              <a:gd name="connsiteX3" fmla="*/ 172123 w 204396"/>
              <a:gd name="connsiteY3" fmla="*/ 613186 h 5271247"/>
              <a:gd name="connsiteX4" fmla="*/ 204396 w 204396"/>
              <a:gd name="connsiteY4" fmla="*/ 0 h 5271247"/>
              <a:gd name="connsiteX5" fmla="*/ 96819 w 204396"/>
              <a:gd name="connsiteY5" fmla="*/ 204395 h 5271247"/>
              <a:gd name="connsiteX6" fmla="*/ 150608 w 204396"/>
              <a:gd name="connsiteY6" fmla="*/ 559398 h 5271247"/>
              <a:gd name="connsiteX7" fmla="*/ 129092 w 204396"/>
              <a:gd name="connsiteY7" fmla="*/ 796066 h 5271247"/>
              <a:gd name="connsiteX8" fmla="*/ 96819 w 204396"/>
              <a:gd name="connsiteY8" fmla="*/ 1032734 h 5271247"/>
              <a:gd name="connsiteX9" fmla="*/ 75304 w 204396"/>
              <a:gd name="connsiteY9" fmla="*/ 1301675 h 5271247"/>
              <a:gd name="connsiteX10" fmla="*/ 75304 w 204396"/>
              <a:gd name="connsiteY10" fmla="*/ 1570617 h 5271247"/>
              <a:gd name="connsiteX11" fmla="*/ 64546 w 204396"/>
              <a:gd name="connsiteY11" fmla="*/ 1753497 h 5271247"/>
              <a:gd name="connsiteX12" fmla="*/ 86062 w 204396"/>
              <a:gd name="connsiteY12" fmla="*/ 2097741 h 5271247"/>
              <a:gd name="connsiteX13" fmla="*/ 107577 w 204396"/>
              <a:gd name="connsiteY13" fmla="*/ 2312894 h 5271247"/>
              <a:gd name="connsiteX14" fmla="*/ 107577 w 204396"/>
              <a:gd name="connsiteY14" fmla="*/ 2850777 h 5271247"/>
              <a:gd name="connsiteX15" fmla="*/ 64546 w 204396"/>
              <a:gd name="connsiteY15" fmla="*/ 3119718 h 5271247"/>
              <a:gd name="connsiteX16" fmla="*/ 0 w 204396"/>
              <a:gd name="connsiteY16" fmla="*/ 3528508 h 5271247"/>
              <a:gd name="connsiteX17" fmla="*/ 21516 w 204396"/>
              <a:gd name="connsiteY17" fmla="*/ 3926541 h 5271247"/>
              <a:gd name="connsiteX18" fmla="*/ 43031 w 204396"/>
              <a:gd name="connsiteY18" fmla="*/ 4324574 h 5271247"/>
              <a:gd name="connsiteX19" fmla="*/ 43031 w 204396"/>
              <a:gd name="connsiteY19" fmla="*/ 4690334 h 5271247"/>
              <a:gd name="connsiteX20" fmla="*/ 43031 w 204396"/>
              <a:gd name="connsiteY20" fmla="*/ 5271247 h 527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96" h="5271247">
                <a:moveTo>
                  <a:pt x="43031" y="5271247"/>
                </a:moveTo>
                <a:lnTo>
                  <a:pt x="107577" y="4980791"/>
                </a:lnTo>
                <a:lnTo>
                  <a:pt x="139850" y="2043953"/>
                </a:lnTo>
                <a:lnTo>
                  <a:pt x="172123" y="613186"/>
                </a:lnTo>
                <a:lnTo>
                  <a:pt x="204396" y="0"/>
                </a:lnTo>
                <a:lnTo>
                  <a:pt x="96819" y="204395"/>
                </a:lnTo>
                <a:lnTo>
                  <a:pt x="150608" y="559398"/>
                </a:lnTo>
                <a:lnTo>
                  <a:pt x="129092" y="796066"/>
                </a:lnTo>
                <a:lnTo>
                  <a:pt x="96819" y="1032734"/>
                </a:lnTo>
                <a:lnTo>
                  <a:pt x="75304" y="1301675"/>
                </a:lnTo>
                <a:lnTo>
                  <a:pt x="75304" y="1570617"/>
                </a:lnTo>
                <a:lnTo>
                  <a:pt x="64546" y="1753497"/>
                </a:lnTo>
                <a:lnTo>
                  <a:pt x="86062" y="2097741"/>
                </a:lnTo>
                <a:lnTo>
                  <a:pt x="107577" y="2312894"/>
                </a:lnTo>
                <a:lnTo>
                  <a:pt x="107577" y="2850777"/>
                </a:lnTo>
                <a:lnTo>
                  <a:pt x="64546" y="3119718"/>
                </a:lnTo>
                <a:lnTo>
                  <a:pt x="0" y="3528508"/>
                </a:lnTo>
                <a:lnTo>
                  <a:pt x="21516" y="3926541"/>
                </a:lnTo>
                <a:lnTo>
                  <a:pt x="43031" y="4324574"/>
                </a:lnTo>
                <a:lnTo>
                  <a:pt x="43031" y="4690334"/>
                </a:lnTo>
                <a:lnTo>
                  <a:pt x="43031" y="5271247"/>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43" name="Straight Arrow Connector 42"/>
          <p:cNvCxnSpPr/>
          <p:nvPr/>
        </p:nvCxnSpPr>
        <p:spPr>
          <a:xfrm flipV="1">
            <a:off x="1815824" y="5586060"/>
            <a:ext cx="329608" cy="24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846833" y="2461531"/>
            <a:ext cx="203183" cy="2234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2050016" y="5031456"/>
            <a:ext cx="369736" cy="715618"/>
          </a:xfrm>
          <a:custGeom>
            <a:avLst/>
            <a:gdLst>
              <a:gd name="connsiteX0" fmla="*/ 302150 w 492981"/>
              <a:gd name="connsiteY0" fmla="*/ 954157 h 954157"/>
              <a:gd name="connsiteX1" fmla="*/ 357809 w 492981"/>
              <a:gd name="connsiteY1" fmla="*/ 811033 h 954157"/>
              <a:gd name="connsiteX2" fmla="*/ 405517 w 492981"/>
              <a:gd name="connsiteY2" fmla="*/ 604299 h 954157"/>
              <a:gd name="connsiteX3" fmla="*/ 469127 w 492981"/>
              <a:gd name="connsiteY3" fmla="*/ 413468 h 954157"/>
              <a:gd name="connsiteX4" fmla="*/ 492981 w 492981"/>
              <a:gd name="connsiteY4" fmla="*/ 278296 h 954157"/>
              <a:gd name="connsiteX5" fmla="*/ 492981 w 492981"/>
              <a:gd name="connsiteY5" fmla="*/ 0 h 954157"/>
              <a:gd name="connsiteX6" fmla="*/ 23854 w 492981"/>
              <a:gd name="connsiteY6" fmla="*/ 0 h 954157"/>
              <a:gd name="connsiteX7" fmla="*/ 7951 w 492981"/>
              <a:gd name="connsiteY7" fmla="*/ 135172 h 954157"/>
              <a:gd name="connsiteX8" fmla="*/ 0 w 492981"/>
              <a:gd name="connsiteY8" fmla="*/ 286247 h 954157"/>
              <a:gd name="connsiteX9" fmla="*/ 47708 w 492981"/>
              <a:gd name="connsiteY9" fmla="*/ 437322 h 954157"/>
              <a:gd name="connsiteX10" fmla="*/ 119270 w 492981"/>
              <a:gd name="connsiteY10" fmla="*/ 620202 h 954157"/>
              <a:gd name="connsiteX11" fmla="*/ 174929 w 492981"/>
              <a:gd name="connsiteY11" fmla="*/ 803082 h 954157"/>
              <a:gd name="connsiteX12" fmla="*/ 302150 w 492981"/>
              <a:gd name="connsiteY12" fmla="*/ 954157 h 9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981" h="954157">
                <a:moveTo>
                  <a:pt x="302150" y="954157"/>
                </a:moveTo>
                <a:lnTo>
                  <a:pt x="357809" y="811033"/>
                </a:lnTo>
                <a:lnTo>
                  <a:pt x="405517" y="604299"/>
                </a:lnTo>
                <a:lnTo>
                  <a:pt x="469127" y="413468"/>
                </a:lnTo>
                <a:lnTo>
                  <a:pt x="492981" y="278296"/>
                </a:lnTo>
                <a:lnTo>
                  <a:pt x="492981" y="0"/>
                </a:lnTo>
                <a:lnTo>
                  <a:pt x="23854" y="0"/>
                </a:lnTo>
                <a:lnTo>
                  <a:pt x="7951" y="135172"/>
                </a:lnTo>
                <a:lnTo>
                  <a:pt x="0" y="286247"/>
                </a:lnTo>
                <a:lnTo>
                  <a:pt x="47708" y="437322"/>
                </a:lnTo>
                <a:lnTo>
                  <a:pt x="119270" y="620202"/>
                </a:lnTo>
                <a:lnTo>
                  <a:pt x="174929" y="803082"/>
                </a:lnTo>
                <a:lnTo>
                  <a:pt x="302150" y="954157"/>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7" name="Freeform 46"/>
          <p:cNvSpPr/>
          <p:nvPr/>
        </p:nvSpPr>
        <p:spPr>
          <a:xfrm>
            <a:off x="2079833" y="4435109"/>
            <a:ext cx="304137" cy="536713"/>
          </a:xfrm>
          <a:custGeom>
            <a:avLst/>
            <a:gdLst>
              <a:gd name="connsiteX0" fmla="*/ 254441 w 405516"/>
              <a:gd name="connsiteY0" fmla="*/ 715617 h 715617"/>
              <a:gd name="connsiteX1" fmla="*/ 286247 w 405516"/>
              <a:gd name="connsiteY1" fmla="*/ 564542 h 715617"/>
              <a:gd name="connsiteX2" fmla="*/ 397565 w 405516"/>
              <a:gd name="connsiteY2" fmla="*/ 357808 h 715617"/>
              <a:gd name="connsiteX3" fmla="*/ 405516 w 405516"/>
              <a:gd name="connsiteY3" fmla="*/ 15902 h 715617"/>
              <a:gd name="connsiteX4" fmla="*/ 0 w 405516"/>
              <a:gd name="connsiteY4" fmla="*/ 0 h 715617"/>
              <a:gd name="connsiteX5" fmla="*/ 0 w 405516"/>
              <a:gd name="connsiteY5" fmla="*/ 254442 h 715617"/>
              <a:gd name="connsiteX6" fmla="*/ 47707 w 405516"/>
              <a:gd name="connsiteY6" fmla="*/ 469127 h 715617"/>
              <a:gd name="connsiteX7" fmla="*/ 254441 w 405516"/>
              <a:gd name="connsiteY7" fmla="*/ 715617 h 7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6" h="715617">
                <a:moveTo>
                  <a:pt x="254441" y="715617"/>
                </a:moveTo>
                <a:lnTo>
                  <a:pt x="286247" y="564542"/>
                </a:lnTo>
                <a:lnTo>
                  <a:pt x="397565" y="357808"/>
                </a:lnTo>
                <a:lnTo>
                  <a:pt x="405516" y="15902"/>
                </a:lnTo>
                <a:lnTo>
                  <a:pt x="0" y="0"/>
                </a:lnTo>
                <a:lnTo>
                  <a:pt x="0" y="254442"/>
                </a:lnTo>
                <a:lnTo>
                  <a:pt x="47707" y="469127"/>
                </a:lnTo>
                <a:lnTo>
                  <a:pt x="254441" y="715617"/>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8" name="Freeform 57"/>
          <p:cNvSpPr/>
          <p:nvPr/>
        </p:nvSpPr>
        <p:spPr>
          <a:xfrm>
            <a:off x="2085797" y="3862614"/>
            <a:ext cx="316064" cy="530750"/>
          </a:xfrm>
          <a:custGeom>
            <a:avLst/>
            <a:gdLst>
              <a:gd name="connsiteX0" fmla="*/ 222636 w 421419"/>
              <a:gd name="connsiteY0" fmla="*/ 707666 h 707666"/>
              <a:gd name="connsiteX1" fmla="*/ 270344 w 421419"/>
              <a:gd name="connsiteY1" fmla="*/ 508883 h 707666"/>
              <a:gd name="connsiteX2" fmla="*/ 413468 w 421419"/>
              <a:gd name="connsiteY2" fmla="*/ 405516 h 707666"/>
              <a:gd name="connsiteX3" fmla="*/ 421419 w 421419"/>
              <a:gd name="connsiteY3" fmla="*/ 7951 h 707666"/>
              <a:gd name="connsiteX4" fmla="*/ 7951 w 421419"/>
              <a:gd name="connsiteY4" fmla="*/ 0 h 707666"/>
              <a:gd name="connsiteX5" fmla="*/ 0 w 421419"/>
              <a:gd name="connsiteY5" fmla="*/ 326003 h 707666"/>
              <a:gd name="connsiteX6" fmla="*/ 151075 w 421419"/>
              <a:gd name="connsiteY6" fmla="*/ 516834 h 707666"/>
              <a:gd name="connsiteX7" fmla="*/ 222636 w 421419"/>
              <a:gd name="connsiteY7" fmla="*/ 707666 h 7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419" h="707666">
                <a:moveTo>
                  <a:pt x="222636" y="707666"/>
                </a:moveTo>
                <a:lnTo>
                  <a:pt x="270344" y="508883"/>
                </a:lnTo>
                <a:lnTo>
                  <a:pt x="413468" y="405516"/>
                </a:lnTo>
                <a:lnTo>
                  <a:pt x="421419" y="7951"/>
                </a:lnTo>
                <a:lnTo>
                  <a:pt x="7951" y="0"/>
                </a:lnTo>
                <a:lnTo>
                  <a:pt x="0" y="326003"/>
                </a:lnTo>
                <a:lnTo>
                  <a:pt x="151075" y="516834"/>
                </a:lnTo>
                <a:lnTo>
                  <a:pt x="222636" y="707666"/>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9" name="Freeform 58"/>
          <p:cNvSpPr/>
          <p:nvPr/>
        </p:nvSpPr>
        <p:spPr>
          <a:xfrm>
            <a:off x="2097724" y="3194704"/>
            <a:ext cx="345881" cy="638093"/>
          </a:xfrm>
          <a:custGeom>
            <a:avLst/>
            <a:gdLst>
              <a:gd name="connsiteX0" fmla="*/ 238539 w 461175"/>
              <a:gd name="connsiteY0" fmla="*/ 850790 h 850790"/>
              <a:gd name="connsiteX1" fmla="*/ 302149 w 461175"/>
              <a:gd name="connsiteY1" fmla="*/ 683813 h 850790"/>
              <a:gd name="connsiteX2" fmla="*/ 445273 w 461175"/>
              <a:gd name="connsiteY2" fmla="*/ 508884 h 850790"/>
              <a:gd name="connsiteX3" fmla="*/ 461175 w 461175"/>
              <a:gd name="connsiteY3" fmla="*/ 31806 h 850790"/>
              <a:gd name="connsiteX4" fmla="*/ 0 w 461175"/>
              <a:gd name="connsiteY4" fmla="*/ 0 h 850790"/>
              <a:gd name="connsiteX5" fmla="*/ 0 w 461175"/>
              <a:gd name="connsiteY5" fmla="*/ 469127 h 850790"/>
              <a:gd name="connsiteX6" fmla="*/ 143123 w 461175"/>
              <a:gd name="connsiteY6" fmla="*/ 683813 h 850790"/>
              <a:gd name="connsiteX7" fmla="*/ 238539 w 461175"/>
              <a:gd name="connsiteY7" fmla="*/ 850790 h 8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175" h="850790">
                <a:moveTo>
                  <a:pt x="238539" y="850790"/>
                </a:moveTo>
                <a:lnTo>
                  <a:pt x="302149" y="683813"/>
                </a:lnTo>
                <a:lnTo>
                  <a:pt x="445273" y="508884"/>
                </a:lnTo>
                <a:lnTo>
                  <a:pt x="461175" y="31806"/>
                </a:lnTo>
                <a:lnTo>
                  <a:pt x="0" y="0"/>
                </a:lnTo>
                <a:lnTo>
                  <a:pt x="0" y="469127"/>
                </a:lnTo>
                <a:lnTo>
                  <a:pt x="143123" y="683813"/>
                </a:lnTo>
                <a:lnTo>
                  <a:pt x="238539" y="850790"/>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0" name="Freeform 59"/>
          <p:cNvSpPr/>
          <p:nvPr/>
        </p:nvSpPr>
        <p:spPr>
          <a:xfrm>
            <a:off x="2050015" y="2622210"/>
            <a:ext cx="429371" cy="536714"/>
          </a:xfrm>
          <a:custGeom>
            <a:avLst/>
            <a:gdLst>
              <a:gd name="connsiteX0" fmla="*/ 341906 w 572494"/>
              <a:gd name="connsiteY0" fmla="*/ 715618 h 715618"/>
              <a:gd name="connsiteX1" fmla="*/ 485030 w 572494"/>
              <a:gd name="connsiteY1" fmla="*/ 524786 h 715618"/>
              <a:gd name="connsiteX2" fmla="*/ 572494 w 572494"/>
              <a:gd name="connsiteY2" fmla="*/ 159026 h 715618"/>
              <a:gd name="connsiteX3" fmla="*/ 405517 w 572494"/>
              <a:gd name="connsiteY3" fmla="*/ 0 h 715618"/>
              <a:gd name="connsiteX4" fmla="*/ 254442 w 572494"/>
              <a:gd name="connsiteY4" fmla="*/ 23854 h 715618"/>
              <a:gd name="connsiteX5" fmla="*/ 159026 w 572494"/>
              <a:gd name="connsiteY5" fmla="*/ 119270 h 715618"/>
              <a:gd name="connsiteX6" fmla="*/ 0 w 572494"/>
              <a:gd name="connsiteY6" fmla="*/ 39757 h 715618"/>
              <a:gd name="connsiteX7" fmla="*/ 127221 w 572494"/>
              <a:gd name="connsiteY7" fmla="*/ 341906 h 715618"/>
              <a:gd name="connsiteX8" fmla="*/ 206734 w 572494"/>
              <a:gd name="connsiteY8" fmla="*/ 516835 h 715618"/>
              <a:gd name="connsiteX9" fmla="*/ 270344 w 572494"/>
              <a:gd name="connsiteY9" fmla="*/ 707666 h 715618"/>
              <a:gd name="connsiteX10" fmla="*/ 341906 w 572494"/>
              <a:gd name="connsiteY10" fmla="*/ 715618 h 71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94" h="715618">
                <a:moveTo>
                  <a:pt x="341906" y="715618"/>
                </a:moveTo>
                <a:lnTo>
                  <a:pt x="485030" y="524786"/>
                </a:lnTo>
                <a:lnTo>
                  <a:pt x="572494" y="159026"/>
                </a:lnTo>
                <a:lnTo>
                  <a:pt x="405517" y="0"/>
                </a:lnTo>
                <a:lnTo>
                  <a:pt x="254442" y="23854"/>
                </a:lnTo>
                <a:lnTo>
                  <a:pt x="159026" y="119270"/>
                </a:lnTo>
                <a:lnTo>
                  <a:pt x="0" y="39757"/>
                </a:lnTo>
                <a:lnTo>
                  <a:pt x="127221" y="341906"/>
                </a:lnTo>
                <a:lnTo>
                  <a:pt x="206734" y="516835"/>
                </a:lnTo>
                <a:lnTo>
                  <a:pt x="270344" y="707666"/>
                </a:lnTo>
                <a:lnTo>
                  <a:pt x="341906" y="715618"/>
                </a:lnTo>
                <a:close/>
              </a:path>
            </a:pathLst>
          </a:cu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6" name="Title 1"/>
          <p:cNvSpPr txBox="1">
            <a:spLocks/>
          </p:cNvSpPr>
          <p:nvPr/>
        </p:nvSpPr>
        <p:spPr>
          <a:xfrm>
            <a:off x="241886" y="-99492"/>
            <a:ext cx="8386010" cy="10487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entury Gothic" panose="020B0502020202020204" pitchFamily="34" charset="0"/>
              </a:rPr>
              <a:t>How Does Blue Green System Work</a:t>
            </a:r>
            <a:endParaRPr lang="en-US" sz="32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927061"/>
            <a:ext cx="3253084" cy="4337445"/>
          </a:xfrm>
          <a:prstGeom prst="rect">
            <a:avLst/>
          </a:prstGeom>
        </p:spPr>
      </p:pic>
      <p:sp>
        <p:nvSpPr>
          <p:cNvPr id="17" name="Rectangle 16"/>
          <p:cNvSpPr/>
          <p:nvPr/>
        </p:nvSpPr>
        <p:spPr>
          <a:xfrm>
            <a:off x="228600" y="1137557"/>
            <a:ext cx="4495800" cy="369332"/>
          </a:xfrm>
          <a:prstGeom prst="rect">
            <a:avLst/>
          </a:prstGeom>
        </p:spPr>
        <p:txBody>
          <a:bodyPr wrap="square">
            <a:spAutoFi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Function during heavy rainfall</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p:cNvSpPr txBox="1"/>
          <p:nvPr/>
        </p:nvSpPr>
        <p:spPr>
          <a:xfrm>
            <a:off x="152400" y="6355050"/>
            <a:ext cx="3508589" cy="276999"/>
          </a:xfrm>
          <a:prstGeom prst="rect">
            <a:avLst/>
          </a:prstGeom>
          <a:noFill/>
        </p:spPr>
        <p:txBody>
          <a:bodyPr wrap="none" rtlCol="0">
            <a:spAutoFit/>
          </a:bodyPr>
          <a:lstStyle/>
          <a:p>
            <a:r>
              <a:rPr lang="en-US" sz="1200" dirty="0" err="1" smtClean="0"/>
              <a:t>Venema</a:t>
            </a:r>
            <a:r>
              <a:rPr lang="en-US" sz="1200" dirty="0" smtClean="0"/>
              <a:t> Creek Natural Drainage System (Seattle, WA)</a:t>
            </a:r>
            <a:endParaRPr lang="en-CA" sz="1200" dirty="0"/>
          </a:p>
        </p:txBody>
      </p:sp>
      <p:sp>
        <p:nvSpPr>
          <p:cNvPr id="20" name="TextBox 19"/>
          <p:cNvSpPr txBox="1"/>
          <p:nvPr/>
        </p:nvSpPr>
        <p:spPr>
          <a:xfrm>
            <a:off x="4800600" y="6351125"/>
            <a:ext cx="2699137" cy="276999"/>
          </a:xfrm>
          <a:prstGeom prst="rect">
            <a:avLst/>
          </a:prstGeom>
          <a:noFill/>
        </p:spPr>
        <p:txBody>
          <a:bodyPr wrap="none" rtlCol="0">
            <a:spAutoFit/>
          </a:bodyPr>
          <a:lstStyle/>
          <a:p>
            <a:r>
              <a:rPr lang="en-US" sz="1200" dirty="0" smtClean="0"/>
              <a:t>High Point </a:t>
            </a:r>
            <a:r>
              <a:rPr lang="en-US" sz="1200" dirty="0" err="1" smtClean="0"/>
              <a:t>Neighbourhood</a:t>
            </a:r>
            <a:r>
              <a:rPr lang="en-US" sz="1200" dirty="0" smtClean="0"/>
              <a:t> </a:t>
            </a:r>
            <a:r>
              <a:rPr lang="en-US" sz="1200" smtClean="0"/>
              <a:t>(Seattle</a:t>
            </a:r>
            <a:r>
              <a:rPr lang="en-US" sz="1200"/>
              <a:t>,</a:t>
            </a:r>
            <a:r>
              <a:rPr lang="en-US" sz="1200" smtClean="0"/>
              <a:t> </a:t>
            </a:r>
            <a:r>
              <a:rPr lang="en-US" sz="1200" dirty="0" smtClean="0"/>
              <a:t>WA)</a:t>
            </a:r>
            <a:endParaRPr lang="en-CA" sz="1200"/>
          </a:p>
        </p:txBody>
      </p:sp>
    </p:spTree>
    <p:extLst>
      <p:ext uri="{BB962C8B-B14F-4D97-AF65-F5344CB8AC3E}">
        <p14:creationId xmlns:p14="http://schemas.microsoft.com/office/powerpoint/2010/main" val="1281201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1107"/>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400309" y="-99493"/>
            <a:ext cx="6991609" cy="10487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Century Gothic" panose="020B0502020202020204" pitchFamily="34" charset="0"/>
              </a:rPr>
              <a:t>Wetland </a:t>
            </a:r>
            <a:r>
              <a:rPr lang="en-US" sz="3200" dirty="0">
                <a:solidFill>
                  <a:schemeClr val="bg1"/>
                </a:solidFill>
                <a:latin typeface="Century Gothic" panose="020B0502020202020204" pitchFamily="34" charset="0"/>
              </a:rPr>
              <a:t>System in the Park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700" y="2971800"/>
            <a:ext cx="5029200" cy="37719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7850"/>
            <a:ext cx="4724400" cy="3141250"/>
          </a:xfrm>
          <a:prstGeom prst="rect">
            <a:avLst/>
          </a:prstGeom>
        </p:spPr>
      </p:pic>
      <p:sp>
        <p:nvSpPr>
          <p:cNvPr id="18" name="TextBox 17"/>
          <p:cNvSpPr txBox="1"/>
          <p:nvPr/>
        </p:nvSpPr>
        <p:spPr>
          <a:xfrm>
            <a:off x="76200" y="4114800"/>
            <a:ext cx="1862689" cy="276999"/>
          </a:xfrm>
          <a:prstGeom prst="rect">
            <a:avLst/>
          </a:prstGeom>
          <a:noFill/>
        </p:spPr>
        <p:txBody>
          <a:bodyPr wrap="none" rtlCol="0">
            <a:spAutoFit/>
          </a:bodyPr>
          <a:lstStyle/>
          <a:p>
            <a:r>
              <a:rPr lang="en-US" sz="1200" dirty="0" smtClean="0"/>
              <a:t>Hinge Park (Vancouver, BC)</a:t>
            </a:r>
            <a:endParaRPr lang="en-CA" sz="1200" dirty="0"/>
          </a:p>
        </p:txBody>
      </p:sp>
    </p:spTree>
    <p:extLst>
      <p:ext uri="{BB962C8B-B14F-4D97-AF65-F5344CB8AC3E}">
        <p14:creationId xmlns:p14="http://schemas.microsoft.com/office/powerpoint/2010/main" val="102124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58957"/>
          </a:xfrm>
          <a:prstGeom prst="rect">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28624" y="61973"/>
            <a:ext cx="6810376"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Century Gothic" panose="020B0502020202020204" pitchFamily="34" charset="0"/>
              </a:rPr>
              <a:t>What it might look like?</a:t>
            </a:r>
            <a:endParaRPr lang="en-US" sz="3600" dirty="0">
              <a:solidFill>
                <a:schemeClr val="bg1"/>
              </a:solidFill>
              <a:latin typeface="Century Gothic" panose="020B0502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599" y="1059270"/>
            <a:ext cx="8628413" cy="5570130"/>
          </a:xfrm>
        </p:spPr>
      </p:pic>
    </p:spTree>
    <p:extLst>
      <p:ext uri="{BB962C8B-B14F-4D97-AF65-F5344CB8AC3E}">
        <p14:creationId xmlns:p14="http://schemas.microsoft.com/office/powerpoint/2010/main" val="818833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10339</TotalTime>
  <Words>1461</Words>
  <Application>Microsoft Office PowerPoint</Application>
  <PresentationFormat>On-screen Show (4:3)</PresentationFormat>
  <Paragraphs>187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Century Gothic</vt:lpstr>
      <vt:lpstr>Wingdings</vt:lpstr>
      <vt:lpstr>Office Theme</vt:lpstr>
      <vt:lpstr>PowerPoint Presentation</vt:lpstr>
      <vt:lpstr>PowerPoint Presentation</vt:lpstr>
      <vt:lpstr>Growth and Densification</vt:lpstr>
      <vt:lpstr>Mandatory Utility Infrastructure Upgrades</vt:lpstr>
      <vt:lpstr>Blue-Green System - Concept</vt:lpstr>
      <vt:lpstr>Integrated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WATER &amp; PARKS</dc:title>
  <dc:creator>Cairns, Joshua</dc:creator>
  <cp:lastModifiedBy>Li, Eva</cp:lastModifiedBy>
  <cp:revision>199</cp:revision>
  <cp:lastPrinted>2019-10-03T15:24:40Z</cp:lastPrinted>
  <dcterms:created xsi:type="dcterms:W3CDTF">2019-09-19T20:16:15Z</dcterms:created>
  <dcterms:modified xsi:type="dcterms:W3CDTF">2022-04-22T14:10:51Z</dcterms:modified>
</cp:coreProperties>
</file>