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2"/>
  </p:notesMasterIdLst>
  <p:sldIdLst>
    <p:sldId id="256" r:id="rId3"/>
    <p:sldId id="257" r:id="rId4"/>
    <p:sldId id="279" r:id="rId5"/>
    <p:sldId id="280" r:id="rId6"/>
    <p:sldId id="281" r:id="rId7"/>
    <p:sldId id="285" r:id="rId8"/>
    <p:sldId id="286" r:id="rId9"/>
    <p:sldId id="258" r:id="rId10"/>
    <p:sldId id="277" r:id="rId11"/>
    <p:sldId id="262" r:id="rId12"/>
    <p:sldId id="261" r:id="rId13"/>
    <p:sldId id="260" r:id="rId14"/>
    <p:sldId id="263" r:id="rId15"/>
    <p:sldId id="264" r:id="rId16"/>
    <p:sldId id="265" r:id="rId17"/>
    <p:sldId id="266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FF0"/>
    <a:srgbClr val="75BCB6"/>
    <a:srgbClr val="173055"/>
    <a:srgbClr val="3B6969"/>
    <a:srgbClr val="0E1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A55DA-1486-4DDC-BAF6-6DABB5D51A3E}" v="949" dt="2022-04-16T21:57:20.784"/>
    <p1510:client id="{8248F26D-0B4F-486C-AA34-4BE5F3B03029}" v="70" dt="2022-04-18T22:37:30.274"/>
    <p1510:client id="{874C2965-3502-4DE1-BBBA-144D5D88066A}" v="165" dt="2022-04-25T20:14:50.984"/>
    <p1510:client id="{951EBF63-B802-40EF-B729-1A5A15E05447}" v="3996" dt="2022-04-16T00:01:10.277"/>
    <p1510:client id="{982EE11D-25C4-4877-ADC0-4A971782B650}" v="10" dt="2022-04-16T20:16:09.882"/>
    <p1510:client id="{9ED08DDC-8975-4C84-A0C5-9580FD20EE10}" v="103" dt="2022-04-25T20:29:43.016"/>
    <p1510:client id="{BF7B7FA8-D5CA-4AD5-A514-CF97BAA871A9}" v="14" dt="2022-04-25T20:15:42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4D3BF-B7C3-41B5-A2D1-1497979F07DE}" type="datetimeFigureOut">
              <a:rPr lang="en-CA" smtClean="0"/>
              <a:t>2022-04-25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3EA4-5EA1-44C1-890F-E53573B1C6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83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Ohlberger</a:t>
            </a:r>
            <a:r>
              <a:rPr lang="en-US" dirty="0">
                <a:cs typeface="Calibri"/>
              </a:rPr>
              <a:t> 2018: </a:t>
            </a:r>
            <a:r>
              <a:rPr lang="en-US" dirty="0"/>
              <a:t>Declines across 5 PNW states in proportion and size of older age classes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Lewis: </a:t>
            </a:r>
            <a:r>
              <a:rPr lang="en-US" dirty="0"/>
              <a:t>Alaska Chinook have declined in mean and size-at-age, and proportion of larger, older fish since the mid-1980s</a:t>
            </a:r>
          </a:p>
          <a:p>
            <a:r>
              <a:rPr lang="en-US" dirty="0">
                <a:cs typeface="Calibri"/>
              </a:rPr>
              <a:t>Xu: </a:t>
            </a:r>
            <a:r>
              <a:rPr lang="en-US" dirty="0"/>
              <a:t>Fraser river Chinook have declined in age-specific size since the 2000s</a:t>
            </a:r>
          </a:p>
          <a:p>
            <a:r>
              <a:rPr lang="en-US" dirty="0">
                <a:cs typeface="Calibri"/>
              </a:rPr>
              <a:t>Implications</a:t>
            </a:r>
            <a:endParaRPr lang="en-US" dirty="0"/>
          </a:p>
          <a:p>
            <a:r>
              <a:rPr lang="en-US" dirty="0" err="1">
                <a:cs typeface="Calibri"/>
              </a:rPr>
              <a:t>Ohlberger</a:t>
            </a:r>
            <a:r>
              <a:rPr lang="en-US" dirty="0">
                <a:cs typeface="Calibri"/>
              </a:rPr>
              <a:t> 2020: </a:t>
            </a:r>
            <a:r>
              <a:rPr lang="en-US" dirty="0"/>
              <a:t>Estimated declines of 15% (13-20%) in mean female fecundity and 28% (24-35%) in mean egg mass per female spawner for a 6% decline in mean size observed in Yukon river Chinook salmon</a:t>
            </a:r>
          </a:p>
          <a:p>
            <a:r>
              <a:rPr lang="en-US" dirty="0"/>
              <a:t>Oke: Average size of returning pacific salmon linked to productivity of their populations, ecosystem, dependent fisheries and societies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3EA4-5EA1-44C1-890F-E53573B1C6B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01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249E3-F1DC-4C64-8BF7-ACF3117A209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4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Chinook </a:t>
            </a:r>
            <a:r>
              <a:rPr lang="en-US" dirty="0" err="1"/>
              <a:t>biodatabase</a:t>
            </a:r>
            <a:r>
              <a:rPr lang="en-US" dirty="0"/>
              <a:t> the first database acquired for the study</a:t>
            </a:r>
          </a:p>
          <a:p>
            <a:r>
              <a:rPr lang="en-US" dirty="0"/>
              <a:t>Based on biodata exported from the EnPro hatchery management system</a:t>
            </a:r>
          </a:p>
          <a:p>
            <a:r>
              <a:rPr lang="en-US" dirty="0"/>
              <a:t>Not all systems included: </a:t>
            </a:r>
          </a:p>
          <a:p>
            <a:r>
              <a:rPr lang="en-US" dirty="0"/>
              <a:t>- Data exist, but accessibility varies</a:t>
            </a:r>
          </a:p>
          <a:p>
            <a:r>
              <a:rPr lang="en-US" dirty="0"/>
              <a:t>- Kitimat R received</a:t>
            </a:r>
          </a:p>
          <a:p>
            <a:r>
              <a:rPr lang="en-US" dirty="0"/>
              <a:t>- Ongoing inquiries with Harrison R and </a:t>
            </a:r>
            <a:r>
              <a:rPr lang="en-US" dirty="0" err="1"/>
              <a:t>Kitsumkalum</a:t>
            </a:r>
            <a:r>
              <a:rPr lang="en-US" dirty="0"/>
              <a:t> R</a:t>
            </a:r>
            <a:endParaRPr lang="en-US" dirty="0">
              <a:cs typeface="Calibri"/>
            </a:endParaRPr>
          </a:p>
          <a:p>
            <a:r>
              <a:rPr lang="en-US" dirty="0"/>
              <a:t>Do not include wild systems</a:t>
            </a:r>
          </a:p>
          <a:p>
            <a:r>
              <a:rPr lang="en-US" dirty="0"/>
              <a:t>- Two related systems added, from NFCP sampling</a:t>
            </a:r>
            <a:endParaRPr lang="en-US" dirty="0">
              <a:cs typeface="Calibri"/>
            </a:endParaRPr>
          </a:p>
          <a:p>
            <a:r>
              <a:rPr lang="en-US" dirty="0"/>
              <a:t>Earliest records from 1996</a:t>
            </a:r>
          </a:p>
          <a:p>
            <a:r>
              <a:rPr lang="en-US" dirty="0"/>
              <a:t>- Historical data exist, but require substantial effort to include all available systems</a:t>
            </a:r>
          </a:p>
          <a:p>
            <a:r>
              <a:rPr lang="en-US" dirty="0"/>
              <a:t>- Only 2 in this study, Chilliwack and Robertson</a:t>
            </a:r>
          </a:p>
          <a:p>
            <a:r>
              <a:rPr lang="en-US" dirty="0"/>
              <a:t>- Potential for a 3rd</a:t>
            </a:r>
            <a:endParaRPr lang="en-US" dirty="0">
              <a:cs typeface="Calibri"/>
            </a:endParaRPr>
          </a:p>
          <a:p>
            <a:r>
              <a:rPr lang="en-US" dirty="0"/>
              <a:t>Because escapement, do not include many fishery samples:</a:t>
            </a:r>
          </a:p>
          <a:p>
            <a:r>
              <a:rPr lang="en-US" dirty="0"/>
              <a:t>- RMIS data from </a:t>
            </a:r>
            <a:r>
              <a:rPr lang="en-US" dirty="0" err="1"/>
              <a:t>Ohlberger</a:t>
            </a:r>
            <a:r>
              <a:rPr lang="en-US" dirty="0"/>
              <a:t> et al., 2018</a:t>
            </a:r>
            <a:endParaRPr lang="en-US" dirty="0">
              <a:cs typeface="Calibri"/>
            </a:endParaRPr>
          </a:p>
          <a:p>
            <a:r>
              <a:rPr lang="en-US" dirty="0"/>
              <a:t>- Advised not to used 2000s RMIS data</a:t>
            </a:r>
          </a:p>
          <a:p>
            <a:r>
              <a:rPr lang="en-US" dirty="0"/>
              <a:t>Issues with sampling stratification affecting age/sex compositions gathered from sampling plans:</a:t>
            </a:r>
          </a:p>
          <a:p>
            <a:r>
              <a:rPr lang="en-US" dirty="0"/>
              <a:t>- Advised to look into EPAD data by SEP </a:t>
            </a:r>
            <a:r>
              <a:rPr lang="en-US" dirty="0" err="1"/>
              <a:t>stafff</a:t>
            </a:r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3EA4-5EA1-44C1-890F-E53573B1C6B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87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Observed: Total number of tagged fish counted</a:t>
            </a:r>
          </a:p>
          <a:p>
            <a:r>
              <a:rPr lang="en-US" dirty="0"/>
              <a:t>Estimated: Includes tagged individuals that weren't examined</a:t>
            </a:r>
          </a:p>
          <a:p>
            <a:r>
              <a:rPr lang="en-US" dirty="0"/>
              <a:t>Expanded: Includes untagged hatchery fish</a:t>
            </a:r>
          </a:p>
          <a:p>
            <a:endParaRPr lang="en-US" dirty="0"/>
          </a:p>
          <a:p>
            <a:r>
              <a:rPr lang="en-US" dirty="0"/>
              <a:t>Includes some unenhanced systems:</a:t>
            </a:r>
            <a:endParaRPr lang="en-US" dirty="0">
              <a:cs typeface="Calibri"/>
            </a:endParaRPr>
          </a:p>
          <a:p>
            <a:r>
              <a:rPr lang="en-US" dirty="0"/>
              <a:t>- Harrison R</a:t>
            </a:r>
          </a:p>
          <a:p>
            <a:r>
              <a:rPr lang="en-US" dirty="0">
                <a:cs typeface="Calibri" panose="020F0502020204030204"/>
              </a:rPr>
              <a:t>- </a:t>
            </a:r>
            <a:r>
              <a:rPr lang="en-US" dirty="0" err="1">
                <a:cs typeface="Calibri" panose="020F0502020204030204"/>
              </a:rPr>
              <a:t>Kitsumkalum</a:t>
            </a:r>
            <a:r>
              <a:rPr lang="en-US" dirty="0">
                <a:cs typeface="Calibri" panose="020F0502020204030204"/>
              </a:rPr>
              <a:t>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3EA4-5EA1-44C1-890F-E53573B1C6B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19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data we have decided on using based on reading and recommendations</a:t>
            </a:r>
          </a:p>
          <a:p>
            <a:endParaRPr lang="en-US" dirty="0"/>
          </a:p>
          <a:p>
            <a:r>
              <a:rPr lang="en-US" dirty="0"/>
              <a:t>Rate plots to compare trends among systems</a:t>
            </a:r>
          </a:p>
          <a:p>
            <a:r>
              <a:rPr lang="en-US" dirty="0"/>
              <a:t>Regressions (linear for size and age, logistic for composition), slopes on x and system on y, significance of trend indicated by solid circle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>Due to issues with data availability time series were of varying length</a:t>
            </a:r>
          </a:p>
          <a:p>
            <a:r>
              <a:rPr lang="en-US" dirty="0"/>
              <a:t>Included them to have systems to compare trends</a:t>
            </a:r>
          </a:p>
          <a:p>
            <a:r>
              <a:rPr lang="en-US" dirty="0"/>
              <a:t>Identified them separately to illustrate potential issues in assessing trends</a:t>
            </a:r>
          </a:p>
          <a:p>
            <a:r>
              <a:rPr lang="en-US" dirty="0">
                <a:cs typeface="Calibri"/>
              </a:rPr>
              <a:t>Short: 5-12</a:t>
            </a:r>
          </a:p>
          <a:p>
            <a:r>
              <a:rPr lang="en-US" dirty="0">
                <a:cs typeface="Calibri"/>
              </a:rPr>
              <a:t>Medium: 15-26</a:t>
            </a:r>
          </a:p>
          <a:p>
            <a:r>
              <a:rPr lang="en-US" dirty="0">
                <a:cs typeface="Calibri"/>
              </a:rPr>
              <a:t>Long: 28-42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3EA4-5EA1-44C1-890F-E53573B1C6B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037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Systems with the most extreme trends tend to be of shorter time series</a:t>
            </a:r>
          </a:p>
          <a:p>
            <a:endParaRPr lang="en-US" dirty="0"/>
          </a:p>
          <a:p>
            <a:r>
              <a:rPr lang="en-US" dirty="0">
                <a:cs typeface="Calibri"/>
              </a:rPr>
              <a:t>21 systems</a:t>
            </a:r>
            <a:endParaRPr lang="en-US" dirty="0"/>
          </a:p>
          <a:p>
            <a:r>
              <a:rPr lang="en-US" dirty="0"/>
              <a:t>Overall most systems show significant declines in mean age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3EA4-5EA1-44C1-890F-E53573B1C6B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74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NB. Splitting data by levels exposes some limitations of using these data for this type of analysis</a:t>
            </a:r>
          </a:p>
          <a:p>
            <a:r>
              <a:rPr lang="en-US" dirty="0"/>
              <a:t>- Compare Ocean-2 with mean age, </a:t>
            </a:r>
            <a:r>
              <a:rPr lang="en-US" dirty="0" err="1"/>
              <a:t>Atnarko</a:t>
            </a:r>
            <a:r>
              <a:rPr lang="en-US" dirty="0"/>
              <a:t>, Capilano, Cowichan, L Qualicum, </a:t>
            </a:r>
            <a:r>
              <a:rPr lang="en-US" dirty="0" err="1"/>
              <a:t>Kitsumkalum</a:t>
            </a:r>
            <a:r>
              <a:rPr lang="en-US" dirty="0"/>
              <a:t> have lost years</a:t>
            </a:r>
            <a:endParaRPr lang="en-US" dirty="0">
              <a:cs typeface="Calibri"/>
            </a:endParaRPr>
          </a:p>
          <a:p>
            <a:r>
              <a:rPr lang="en-US" dirty="0"/>
              <a:t>- Also potentially lose trend; Fewer significant trends within individual age classes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- Same number of systems (21)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Significant trends indicate increase in the youngest age class and decline in oldest one</a:t>
            </a:r>
            <a:endParaRPr lang="en-US" dirty="0">
              <a:cs typeface="Calibri"/>
            </a:endParaRPr>
          </a:p>
          <a:p>
            <a:r>
              <a:rPr lang="en-US" dirty="0"/>
              <a:t>Mean age trend may be driven by increase in younger fish relative to older fish</a:t>
            </a:r>
            <a:endParaRPr lang="en-US" dirty="0">
              <a:cs typeface="Calibri"/>
            </a:endParaRPr>
          </a:p>
          <a:p>
            <a:r>
              <a:rPr lang="en-US" dirty="0"/>
              <a:t>Harrison R a system with low hatchery enhancement follows trend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3EA4-5EA1-44C1-890F-E53573B1C6B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319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systems</a:t>
            </a:r>
          </a:p>
          <a:p>
            <a:endParaRPr lang="en-US" dirty="0"/>
          </a:p>
          <a:p>
            <a:r>
              <a:rPr lang="en-US" dirty="0"/>
              <a:t>Most systems show significant declines in mean size</a:t>
            </a:r>
            <a:endParaRPr lang="en-US" dirty="0">
              <a:cs typeface="Calibri"/>
            </a:endParaRPr>
          </a:p>
          <a:p>
            <a:r>
              <a:rPr lang="en-US" dirty="0"/>
              <a:t>Unenhanced systems among those with the lowest change in mean size</a:t>
            </a:r>
          </a:p>
          <a:p>
            <a:r>
              <a:rPr lang="en-US" dirty="0"/>
              <a:t>However also includes some large systems like Chilliwack and Quinsam R</a:t>
            </a:r>
          </a:p>
          <a:p>
            <a:endParaRPr lang="en-US" dirty="0"/>
          </a:p>
          <a:p>
            <a:r>
              <a:rPr lang="en-US" dirty="0"/>
              <a:t>Point out extreme systems, Capilano on the lower side of medium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3EA4-5EA1-44C1-890F-E53573B1C6B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54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Breaking trends down by class:</a:t>
            </a:r>
          </a:p>
          <a:p>
            <a:r>
              <a:rPr lang="en-US" dirty="0"/>
              <a:t>- Lose some systems</a:t>
            </a:r>
          </a:p>
          <a:p>
            <a:r>
              <a:rPr lang="en-US" dirty="0"/>
              <a:t>- 14 systems for ocean-2,3 and 11 for ocean-4</a:t>
            </a:r>
          </a:p>
          <a:p>
            <a:endParaRPr lang="en-US" dirty="0"/>
          </a:p>
          <a:p>
            <a:r>
              <a:rPr lang="en-US" dirty="0"/>
              <a:t>Overall trend driven by larger declines in oldest age classes (50% from short time series)</a:t>
            </a:r>
          </a:p>
          <a:p>
            <a:r>
              <a:rPr lang="en-US" dirty="0"/>
              <a:t>Unenhanced systems show only significant increases in ocean-2 &amp; -3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3EA4-5EA1-44C1-890F-E53573B1C6B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53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detect declines in age and size</a:t>
            </a:r>
          </a:p>
          <a:p>
            <a:r>
              <a:rPr lang="en-US" dirty="0"/>
              <a:t>- Quite variable between systems</a:t>
            </a:r>
          </a:p>
          <a:p>
            <a:endParaRPr lang="en-US" dirty="0"/>
          </a:p>
          <a:p>
            <a:r>
              <a:rPr lang="en-US" dirty="0"/>
              <a:t>Superficial comparisons between enhanced/unenhanced systems not conclusive</a:t>
            </a:r>
          </a:p>
          <a:p>
            <a:r>
              <a:rPr lang="en-US" dirty="0"/>
              <a:t>- Variability in enhanced systems suggests larger sample size </a:t>
            </a:r>
            <a:r>
              <a:rPr lang="en-US" dirty="0" err="1"/>
              <a:t>reqd</a:t>
            </a:r>
            <a:r>
              <a:rPr lang="en-US" dirty="0"/>
              <a:t> for unenhanced to draw conclusions</a:t>
            </a:r>
          </a:p>
          <a:p>
            <a:endParaRPr lang="en-US" dirty="0"/>
          </a:p>
          <a:p>
            <a:r>
              <a:rPr lang="en-US" dirty="0"/>
              <a:t>Biodata requires further work:</a:t>
            </a:r>
          </a:p>
          <a:p>
            <a:r>
              <a:rPr lang="en-US" dirty="0"/>
              <a:t>- Adding historical data and dealing with related issues</a:t>
            </a:r>
          </a:p>
          <a:p>
            <a:r>
              <a:rPr lang="en-US" dirty="0"/>
              <a:t>- Adding more species (data are not as far along, require a lot of work)</a:t>
            </a:r>
          </a:p>
          <a:p>
            <a:r>
              <a:rPr lang="en-US" dirty="0"/>
              <a:t>- Shorter time series produce substantial portion of trends, historical data may supplement these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3EA4-5EA1-44C1-890F-E53573B1C6B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070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996"/>
          <a:stretch/>
        </p:blipFill>
        <p:spPr>
          <a:xfrm>
            <a:off x="0" y="-1"/>
            <a:ext cx="12192000" cy="685242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1845105"/>
            <a:ext cx="12192000" cy="2011013"/>
            <a:chOff x="0" y="1845105"/>
            <a:chExt cx="12192000" cy="2011013"/>
          </a:xfrm>
        </p:grpSpPr>
        <p:sp>
          <p:nvSpPr>
            <p:cNvPr id="11" name="Rectangle 10"/>
            <p:cNvSpPr/>
            <p:nvPr/>
          </p:nvSpPr>
          <p:spPr>
            <a:xfrm>
              <a:off x="3046228" y="1845105"/>
              <a:ext cx="9145772" cy="2010283"/>
            </a:xfrm>
            <a:prstGeom prst="rect">
              <a:avLst/>
            </a:prstGeom>
            <a:solidFill>
              <a:srgbClr val="0E1E3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135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1845835"/>
              <a:ext cx="3044312" cy="2010283"/>
              <a:chOff x="0" y="1845835"/>
              <a:chExt cx="3044312" cy="201028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1845835"/>
                <a:ext cx="3044312" cy="2010283"/>
              </a:xfrm>
              <a:prstGeom prst="rect">
                <a:avLst/>
              </a:prstGeom>
              <a:solidFill>
                <a:srgbClr val="74BC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627" y="2101384"/>
                <a:ext cx="2591057" cy="1406280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1592" y="1995055"/>
            <a:ext cx="8445732" cy="99567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1592" y="3253377"/>
            <a:ext cx="8445732" cy="50857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DBEF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0040"/>
            <a:ext cx="12192000" cy="411484"/>
          </a:xfrm>
          <a:prstGeom prst="rect">
            <a:avLst/>
          </a:prstGeom>
          <a:solidFill>
            <a:srgbClr val="0E1E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 userDrawn="1"/>
        </p:nvSpPr>
        <p:spPr>
          <a:xfrm>
            <a:off x="0" y="6445405"/>
            <a:ext cx="12192000" cy="412595"/>
          </a:xfrm>
          <a:prstGeom prst="rect">
            <a:avLst/>
          </a:prstGeom>
          <a:solidFill>
            <a:srgbClr val="0E1E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484" y="6469139"/>
            <a:ext cx="2743200" cy="365125"/>
          </a:xfrm>
        </p:spPr>
        <p:txBody>
          <a:bodyPr/>
          <a:lstStyle/>
          <a:p>
            <a:fld id="{50765880-23C0-40AF-A849-1195221B6522}" type="datetime1">
              <a:rPr lang="en-CA" smtClean="0"/>
              <a:t>2022-04-25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248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434-1537-496C-869D-1D180F3FEDF7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98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2DD2-C03D-48F1-9746-36AB476AA3FA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92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2022-04-27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6CA9-22B3-4FA5-B63D-A695E266D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54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10" y="201855"/>
            <a:ext cx="10711131" cy="715530"/>
          </a:xfrm>
        </p:spPr>
        <p:txBody>
          <a:bodyPr/>
          <a:lstStyle>
            <a:lvl1pPr>
              <a:defRPr>
                <a:solidFill>
                  <a:srgbClr val="DEEEF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30" y="1383000"/>
            <a:ext cx="11277600" cy="4459387"/>
          </a:xfrm>
        </p:spPr>
        <p:txBody>
          <a:bodyPr/>
          <a:lstStyle>
            <a:lvl1pPr>
              <a:defRPr>
                <a:solidFill>
                  <a:srgbClr val="173055"/>
                </a:solidFill>
              </a:defRPr>
            </a:lvl1pPr>
            <a:lvl2pPr>
              <a:defRPr>
                <a:solidFill>
                  <a:srgbClr val="3C6868"/>
                </a:solidFill>
              </a:defRPr>
            </a:lvl2pPr>
            <a:lvl3pPr>
              <a:defRPr>
                <a:solidFill>
                  <a:srgbClr val="61B3B1"/>
                </a:solidFill>
              </a:defRPr>
            </a:lvl3pPr>
            <a:lvl4pPr>
              <a:defRPr>
                <a:solidFill>
                  <a:srgbClr val="173055"/>
                </a:solidFill>
              </a:defRPr>
            </a:lvl4pPr>
            <a:lvl5pPr>
              <a:defRPr>
                <a:solidFill>
                  <a:srgbClr val="17305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950" y="6144347"/>
            <a:ext cx="2743200" cy="365125"/>
          </a:xfrm>
        </p:spPr>
        <p:txBody>
          <a:bodyPr/>
          <a:lstStyle>
            <a:lvl1pPr>
              <a:defRPr>
                <a:solidFill>
                  <a:srgbClr val="DEEEF3"/>
                </a:solidFill>
              </a:defRPr>
            </a:lvl1pPr>
          </a:lstStyle>
          <a:p>
            <a:r>
              <a:rPr lang="en-CA" dirty="0"/>
              <a:t>2022-04-27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6036" y="6125297"/>
            <a:ext cx="2743200" cy="365125"/>
          </a:xfrm>
        </p:spPr>
        <p:txBody>
          <a:bodyPr/>
          <a:lstStyle>
            <a:lvl1pPr>
              <a:defRPr>
                <a:solidFill>
                  <a:srgbClr val="DEEEF3"/>
                </a:solidFill>
              </a:defRPr>
            </a:lvl1pPr>
          </a:lstStyle>
          <a:p>
            <a:fld id="{E27F6CA9-22B3-4FA5-B63D-A695E266D95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1850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2022-04-27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6CA9-22B3-4FA5-B63D-A695E266D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69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2022-04-27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6CA9-22B3-4FA5-B63D-A695E266D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07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2022-04-27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6CA9-22B3-4FA5-B63D-A695E266D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704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2022-04-27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6CA9-22B3-4FA5-B63D-A695E266D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3995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2022-04-27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6CA9-22B3-4FA5-B63D-A695E266D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264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2022-04-27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6CA9-22B3-4FA5-B63D-A695E266D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17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B2C-1667-4C9C-8547-3259D47E5D68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820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2022-04-27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6CA9-22B3-4FA5-B63D-A695E266D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475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2022-04-27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6CA9-22B3-4FA5-B63D-A695E266D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579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2022-04-27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6CA9-22B3-4FA5-B63D-A695E266D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7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912-F006-48C7-A616-59F2839E3D14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49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9666-7D04-457E-AF3E-4D84D4AF61FE}" type="datetime1">
              <a:rPr lang="en-CA" smtClean="0"/>
              <a:t>2022-04-25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90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863E-5EF3-45B8-9537-59FF62276118}" type="datetime1">
              <a:rPr lang="en-CA" smtClean="0"/>
              <a:t>2022-04-25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30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CED9-FC12-4AB3-9A54-D766A7BBF8DD}" type="datetime1">
              <a:rPr lang="en-CA" smtClean="0"/>
              <a:t>2022-04-25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16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BF23-5FB1-46B7-8AE7-C4FDDBAB5F69}" type="datetime1">
              <a:rPr lang="en-CA" smtClean="0"/>
              <a:t>2022-04-25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27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67D-E989-485F-AF64-30C980DC83FF}" type="datetime1">
              <a:rPr lang="en-CA" smtClean="0"/>
              <a:t>2022-04-25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AEAA-6CE0-4649-8FEC-DCFB0D8D6A5F}" type="datetime1">
              <a:rPr lang="en-CA" smtClean="0"/>
              <a:t>2022-04-25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88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1" b="91921"/>
          <a:stretch/>
        </p:blipFill>
        <p:spPr>
          <a:xfrm>
            <a:off x="0" y="6442363"/>
            <a:ext cx="12195956" cy="4156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173356"/>
            <a:ext cx="12192000" cy="365989"/>
          </a:xfrm>
          <a:prstGeom prst="rect">
            <a:avLst/>
          </a:prstGeom>
          <a:solidFill>
            <a:srgbClr val="173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313" y="1313411"/>
            <a:ext cx="11359342" cy="460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55" y="61847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BEFF0"/>
                </a:solidFill>
              </a:defRPr>
            </a:lvl1pPr>
          </a:lstStyle>
          <a:p>
            <a:fld id="{90256BC6-0C6F-451B-9654-B6BE7D1A38F7}" type="datetime1">
              <a:rPr lang="en-CA" smtClean="0"/>
              <a:t>2022-04-25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01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BEFF0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4411" y="61901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BEFF0"/>
                </a:solidFill>
              </a:defRPr>
            </a:lvl1pPr>
          </a:lstStyle>
          <a:p>
            <a:fld id="{79151037-1FED-4678-B8F6-868A50244D3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908858"/>
          </a:xfrm>
          <a:prstGeom prst="rect">
            <a:avLst/>
          </a:prstGeom>
          <a:solidFill>
            <a:srgbClr val="173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313" y="187787"/>
            <a:ext cx="10515600" cy="72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293886" y="258470"/>
            <a:ext cx="831441" cy="393823"/>
            <a:chOff x="5781495" y="1095842"/>
            <a:chExt cx="2938317" cy="139177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99"/>
            <a:stretch/>
          </p:blipFill>
          <p:spPr>
            <a:xfrm>
              <a:off x="5781495" y="1095842"/>
              <a:ext cx="2938317" cy="7431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35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938"/>
            <a:stretch/>
          </p:blipFill>
          <p:spPr>
            <a:xfrm>
              <a:off x="5781495" y="1800879"/>
              <a:ext cx="2938317" cy="686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98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BEF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30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B696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5BCB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30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1D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1" b="91921"/>
          <a:stretch/>
        </p:blipFill>
        <p:spPr>
          <a:xfrm>
            <a:off x="0" y="6442363"/>
            <a:ext cx="12195956" cy="41563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173356"/>
            <a:ext cx="12192000" cy="365989"/>
          </a:xfrm>
          <a:prstGeom prst="rect">
            <a:avLst/>
          </a:prstGeom>
          <a:solidFill>
            <a:srgbClr val="173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332" y="1387698"/>
            <a:ext cx="10515600" cy="4377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284" y="61638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EEEF3"/>
                </a:solidFill>
              </a:defRPr>
            </a:lvl1pPr>
          </a:lstStyle>
          <a:p>
            <a:r>
              <a:rPr lang="en-CA" dirty="0"/>
              <a:t>2022-04-27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3912" y="61903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EEEF3"/>
                </a:solidFill>
              </a:defRPr>
            </a:lvl1pPr>
          </a:lstStyle>
          <a:p>
            <a:fld id="{E27F6CA9-22B3-4FA5-B63D-A695E266D95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908858"/>
          </a:xfrm>
          <a:prstGeom prst="rect">
            <a:avLst/>
          </a:prstGeom>
          <a:solidFill>
            <a:srgbClr val="173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332" y="153542"/>
            <a:ext cx="10515600" cy="80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293886" y="258470"/>
            <a:ext cx="831441" cy="393823"/>
            <a:chOff x="5781495" y="1095842"/>
            <a:chExt cx="2938317" cy="1391771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99"/>
            <a:stretch/>
          </p:blipFill>
          <p:spPr>
            <a:xfrm>
              <a:off x="5781495" y="1095842"/>
              <a:ext cx="2938317" cy="7431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35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938"/>
            <a:stretch/>
          </p:blipFill>
          <p:spPr>
            <a:xfrm>
              <a:off x="5781495" y="1800879"/>
              <a:ext cx="2938317" cy="686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4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EEEF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1730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3C68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B3B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1E3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1E3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1592" y="2265766"/>
            <a:ext cx="8445732" cy="995676"/>
          </a:xfrm>
        </p:spPr>
        <p:txBody>
          <a:bodyPr>
            <a:normAutofit fontScale="90000"/>
          </a:bodyPr>
          <a:lstStyle/>
          <a:p>
            <a:r>
              <a:rPr lang="en-CA" dirty="0">
                <a:cs typeface="Calibri Light"/>
              </a:rPr>
              <a:t>Region-wide declines in size and age for BC Chinook Salmon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1592" y="3263403"/>
            <a:ext cx="8445732" cy="5085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latin typeface="+mj-lt"/>
                <a:cs typeface="Calibri Light"/>
              </a:rPr>
              <a:t>Trends in space and time</a:t>
            </a:r>
            <a:endParaRPr lang="en-CA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FED9-EB3D-43CC-99E9-C5915665D31C}" type="datetime1">
              <a:rPr lang="en-CA" smtClean="0"/>
              <a:t>2022-04-25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011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Methods – Biodata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cs typeface="Calibri"/>
              </a:rPr>
              <a:t>Individual records of biological data for returning wild and hatchery origin Chinook salmon</a:t>
            </a:r>
          </a:p>
          <a:p>
            <a:endParaRPr lang="en-CA" dirty="0">
              <a:cs typeface="Calibri"/>
            </a:endParaRPr>
          </a:p>
          <a:p>
            <a:r>
              <a:rPr lang="en-CA" dirty="0">
                <a:cs typeface="Calibri"/>
              </a:rPr>
              <a:t>Composed of a number of databases covering 75 BC Chinook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174-8A9C-4120-9DE7-9F95ECB4FDD1}" type="datetime1">
              <a:rPr lang="en-CA" smtClean="0"/>
              <a:t>2022-04-25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10</a:t>
            </a:fld>
            <a:endParaRPr lang="en-CA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0AF1F5-1455-7BC1-AD96-5CD5849F9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032450"/>
              </p:ext>
            </p:extLst>
          </p:nvPr>
        </p:nvGraphicFramePr>
        <p:xfrm>
          <a:off x="2724726" y="3394364"/>
          <a:ext cx="6713124" cy="24650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4772">
                  <a:extLst>
                    <a:ext uri="{9D8B030D-6E8A-4147-A177-3AD203B41FA5}">
                      <a16:colId xmlns:a16="http://schemas.microsoft.com/office/drawing/2014/main" val="600776268"/>
                    </a:ext>
                  </a:extLst>
                </a:gridCol>
                <a:gridCol w="2008352">
                  <a:extLst>
                    <a:ext uri="{9D8B030D-6E8A-4147-A177-3AD203B41FA5}">
                      <a16:colId xmlns:a16="http://schemas.microsoft.com/office/drawing/2014/main" val="743535499"/>
                    </a:ext>
                  </a:extLst>
                </a:gridCol>
              </a:tblGrid>
              <a:tr h="246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Database source</a:t>
                      </a:r>
                      <a:endParaRPr lang="en-US" sz="2000">
                        <a:effectLst/>
                      </a:endParaRPr>
                    </a:p>
                  </a:txBody>
                  <a:tcPr marL="9525" marR="9525" marT="9525" anchor="b">
                    <a:lnL w="12700">
                      <a:solidFill>
                        <a:srgbClr val="75BCB6"/>
                      </a:solidFill>
                    </a:lnL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  <a:solidFill>
                      <a:srgbClr val="75B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Source Type</a:t>
                      </a:r>
                      <a:endParaRPr lang="en-US" sz="2000">
                        <a:effectLst/>
                      </a:endParaRPr>
                    </a:p>
                  </a:txBody>
                  <a:tcPr marL="9525" marR="9525" marT="9525" anchor="b">
                    <a:lnR w="12700">
                      <a:solidFill>
                        <a:srgbClr val="75BCB6"/>
                      </a:solidFill>
                    </a:lnR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  <a:solidFill>
                      <a:srgbClr val="75B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075901"/>
                  </a:ext>
                </a:extLst>
              </a:tr>
              <a:tr h="2461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dirty="0">
                          <a:effectLst/>
                        </a:rPr>
                        <a:t>DFO-SEP EnPro</a:t>
                      </a:r>
                      <a:endParaRPr lang="en-US" sz="2000">
                        <a:effectLst/>
                      </a:endParaRPr>
                    </a:p>
                  </a:txBody>
                  <a:tcPr marL="9525" marR="9525" marT="9525" anchor="ctr">
                    <a:lnL w="12700">
                      <a:solidFill>
                        <a:srgbClr val="75BCB6"/>
                      </a:solidFill>
                    </a:lnL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Hatchery</a:t>
                      </a:r>
                      <a:endParaRPr lang="en-US" sz="2000">
                        <a:effectLst/>
                      </a:endParaRPr>
                    </a:p>
                  </a:txBody>
                  <a:tcPr marL="9525" marR="9525" marT="9525" anchor="ctr">
                    <a:lnR w="12700">
                      <a:solidFill>
                        <a:srgbClr val="75BCB6"/>
                      </a:solidFill>
                    </a:lnR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723203"/>
                  </a:ext>
                </a:extLst>
              </a:tr>
              <a:tr h="2461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dirty="0">
                          <a:effectLst/>
                        </a:rPr>
                        <a:t>DFO-SEP non-EnPro</a:t>
                      </a:r>
                      <a:endParaRPr lang="en-US" sz="2000">
                        <a:effectLst/>
                      </a:endParaRPr>
                    </a:p>
                  </a:txBody>
                  <a:tcPr marL="9525" marR="9525" marT="9525" anchor="ctr">
                    <a:lnL w="12700">
                      <a:solidFill>
                        <a:srgbClr val="75BCB6"/>
                      </a:solidFill>
                    </a:lnL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Hatchery</a:t>
                      </a:r>
                      <a:endParaRPr lang="en-US" sz="2000">
                        <a:effectLst/>
                      </a:endParaRPr>
                    </a:p>
                  </a:txBody>
                  <a:tcPr marL="9525" marR="9525" marT="9525" anchor="ctr">
                    <a:lnR w="12700">
                      <a:solidFill>
                        <a:srgbClr val="75BCB6"/>
                      </a:solidFill>
                    </a:lnR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530272"/>
                  </a:ext>
                </a:extLst>
              </a:tr>
              <a:tr h="2461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dirty="0">
                          <a:effectLst/>
                        </a:rPr>
                        <a:t>Kitimat River Hatchery</a:t>
                      </a:r>
                      <a:endParaRPr lang="en-US" sz="2000">
                        <a:effectLst/>
                      </a:endParaRPr>
                    </a:p>
                  </a:txBody>
                  <a:tcPr marL="9525" marR="9525" marT="9525" anchor="ctr">
                    <a:lnL w="12700">
                      <a:solidFill>
                        <a:srgbClr val="75BCB6"/>
                      </a:solidFill>
                    </a:lnL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Hatchery</a:t>
                      </a:r>
                      <a:endParaRPr lang="en-US" sz="2000">
                        <a:effectLst/>
                      </a:endParaRPr>
                    </a:p>
                  </a:txBody>
                  <a:tcPr marL="9525" marR="9525" marT="9525" anchor="ctr">
                    <a:lnR w="12700">
                      <a:solidFill>
                        <a:srgbClr val="75BCB6"/>
                      </a:solidFill>
                    </a:lnR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242138"/>
                  </a:ext>
                </a:extLst>
              </a:tr>
              <a:tr h="2461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dirty="0">
                          <a:effectLst/>
                        </a:rPr>
                        <a:t>Nechako Fisheries Conservation Program</a:t>
                      </a:r>
                      <a:endParaRPr lang="en-US" sz="2000">
                        <a:effectLst/>
                      </a:endParaRPr>
                    </a:p>
                  </a:txBody>
                  <a:tcPr marL="9525" marR="9525" marT="9525" anchor="ctr">
                    <a:lnL w="12700">
                      <a:solidFill>
                        <a:srgbClr val="75BCB6"/>
                      </a:solidFill>
                    </a:lnL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Scientific</a:t>
                      </a:r>
                      <a:endParaRPr lang="en-US" sz="2000">
                        <a:effectLst/>
                      </a:endParaRPr>
                    </a:p>
                  </a:txBody>
                  <a:tcPr marL="9525" marR="9525" marT="9525" anchor="ctr">
                    <a:lnR w="12700">
                      <a:solidFill>
                        <a:srgbClr val="75BCB6"/>
                      </a:solidFill>
                    </a:lnR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474372"/>
                  </a:ext>
                </a:extLst>
              </a:tr>
              <a:tr h="45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dirty="0">
                          <a:effectLst/>
                        </a:rPr>
                        <a:t>Regional Mark Information System (</a:t>
                      </a:r>
                      <a:r>
                        <a:rPr lang="en-US" sz="2000" b="0" i="0" u="none" strike="noStrike" noProof="0" dirty="0" err="1">
                          <a:effectLst/>
                          <a:latin typeface="Calibri"/>
                        </a:rPr>
                        <a:t>Ohlberger</a:t>
                      </a:r>
                      <a:r>
                        <a:rPr lang="en-US" sz="2000" b="0" i="0" u="none" strike="noStrike" noProof="0" dirty="0">
                          <a:effectLst/>
                          <a:latin typeface="Calibri"/>
                        </a:rPr>
                        <a:t> et al., 2018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</a:p>
                  </a:txBody>
                  <a:tcPr marL="9525" marR="9525" marT="9525" anchor="ctr">
                    <a:lnL w="12700">
                      <a:solidFill>
                        <a:srgbClr val="75BCB6"/>
                      </a:solidFill>
                    </a:lnL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Fisheries</a:t>
                      </a:r>
                      <a:endParaRPr lang="en-US" sz="2000">
                        <a:effectLst/>
                      </a:endParaRPr>
                    </a:p>
                  </a:txBody>
                  <a:tcPr marL="9525" marR="9525" marT="9525" anchor="ctr">
                    <a:lnR w="12700">
                      <a:solidFill>
                        <a:srgbClr val="75BCB6"/>
                      </a:solidFill>
                    </a:lnR>
                    <a:lnT w="12700">
                      <a:solidFill>
                        <a:srgbClr val="75BCB6"/>
                      </a:solidFill>
                    </a:lnT>
                    <a:lnB w="12700">
                      <a:solidFill>
                        <a:srgbClr val="75BCB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25677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38AFA15-7849-3E3C-84DD-4A3A9482B9C5}"/>
              </a:ext>
            </a:extLst>
          </p:cNvPr>
          <p:cNvSpPr/>
          <p:nvPr/>
        </p:nvSpPr>
        <p:spPr>
          <a:xfrm>
            <a:off x="6479921" y="1971419"/>
            <a:ext cx="1848969" cy="593912"/>
          </a:xfrm>
          <a:prstGeom prst="rect">
            <a:avLst/>
          </a:prstGeom>
          <a:solidFill>
            <a:srgbClr val="75BCB6"/>
          </a:solidFill>
          <a:ln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cs typeface="Calibri"/>
              </a:rPr>
              <a:t>Age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90737B-5FED-4E57-D51A-25E77AB2A723}"/>
              </a:ext>
            </a:extLst>
          </p:cNvPr>
          <p:cNvSpPr/>
          <p:nvPr/>
        </p:nvSpPr>
        <p:spPr>
          <a:xfrm>
            <a:off x="8840626" y="1971419"/>
            <a:ext cx="1848969" cy="593912"/>
          </a:xfrm>
          <a:prstGeom prst="rect">
            <a:avLst/>
          </a:prstGeom>
          <a:solidFill>
            <a:srgbClr val="75BCB6"/>
          </a:solidFill>
          <a:ln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cs typeface="Calibri"/>
              </a:rPr>
              <a:t>POHL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E3CD4D-B083-DAF4-7011-A68446EEDC7E}"/>
              </a:ext>
            </a:extLst>
          </p:cNvPr>
          <p:cNvSpPr/>
          <p:nvPr/>
        </p:nvSpPr>
        <p:spPr>
          <a:xfrm>
            <a:off x="4120572" y="1971419"/>
            <a:ext cx="1848969" cy="593912"/>
          </a:xfrm>
          <a:prstGeom prst="rect">
            <a:avLst/>
          </a:prstGeom>
          <a:solidFill>
            <a:srgbClr val="75BCB6"/>
          </a:solidFill>
          <a:ln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cs typeface="Calibri"/>
              </a:rPr>
              <a:t>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955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Methods – Return estimates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13" y="1313411"/>
            <a:ext cx="11359342" cy="42875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000" dirty="0">
                <a:cs typeface="Calibri"/>
              </a:rPr>
              <a:t>The most complete </a:t>
            </a:r>
            <a:r>
              <a:rPr lang="en-CA" sz="3000" dirty="0">
                <a:ea typeface="+mn-lt"/>
                <a:cs typeface="+mn-lt"/>
              </a:rPr>
              <a:t>BC Chinook </a:t>
            </a:r>
            <a:r>
              <a:rPr lang="en-CA" sz="3000" dirty="0">
                <a:cs typeface="Calibri"/>
              </a:rPr>
              <a:t>escapement estimates for over 130 systems</a:t>
            </a:r>
          </a:p>
          <a:p>
            <a:r>
              <a:rPr lang="en-CA" sz="3000" dirty="0">
                <a:cs typeface="Calibri"/>
              </a:rPr>
              <a:t>DFO-SEP EPAD database</a:t>
            </a:r>
          </a:p>
          <a:p>
            <a:r>
              <a:rPr lang="en-CA" sz="3000" dirty="0">
                <a:cs typeface="Calibri"/>
              </a:rPr>
              <a:t>Not individual records like biodata, but total counts, rolled up by age, sex and sample location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174-8A9C-4120-9DE7-9F95ECB4FDD1}" type="datetime1">
              <a:rPr lang="en-CA" smtClean="0"/>
              <a:t>2022-04-25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11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634E6E-AC5F-0F53-22BE-740C0B03173A}"/>
              </a:ext>
            </a:extLst>
          </p:cNvPr>
          <p:cNvSpPr/>
          <p:nvPr/>
        </p:nvSpPr>
        <p:spPr>
          <a:xfrm>
            <a:off x="3050922" y="4673054"/>
            <a:ext cx="1848969" cy="593912"/>
          </a:xfrm>
          <a:prstGeom prst="rect">
            <a:avLst/>
          </a:prstGeom>
          <a:solidFill>
            <a:srgbClr val="3B6969"/>
          </a:solidFill>
          <a:ln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cs typeface="Calibri"/>
              </a:rPr>
              <a:t>Estimated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3C538D-637E-6738-CCE8-D8D011F9B2E9}"/>
              </a:ext>
            </a:extLst>
          </p:cNvPr>
          <p:cNvSpPr/>
          <p:nvPr/>
        </p:nvSpPr>
        <p:spPr>
          <a:xfrm>
            <a:off x="4638082" y="5400418"/>
            <a:ext cx="1848969" cy="593912"/>
          </a:xfrm>
          <a:prstGeom prst="rect">
            <a:avLst/>
          </a:prstGeom>
          <a:solidFill>
            <a:srgbClr val="0E1D30"/>
          </a:solidFill>
          <a:ln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cs typeface="Calibri"/>
              </a:rPr>
              <a:t>Expanded</a:t>
            </a: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5CE3F-CEF0-B51A-8B22-A4873310D031}"/>
              </a:ext>
            </a:extLst>
          </p:cNvPr>
          <p:cNvSpPr/>
          <p:nvPr/>
        </p:nvSpPr>
        <p:spPr>
          <a:xfrm>
            <a:off x="1522845" y="3957236"/>
            <a:ext cx="1848969" cy="593912"/>
          </a:xfrm>
          <a:prstGeom prst="rect">
            <a:avLst/>
          </a:prstGeom>
          <a:solidFill>
            <a:srgbClr val="173055"/>
          </a:solidFill>
          <a:ln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cs typeface="Calibri"/>
              </a:rPr>
              <a:t>Observed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CF72E-8E9F-5274-FC6B-3C554586AB89}"/>
              </a:ext>
            </a:extLst>
          </p:cNvPr>
          <p:cNvSpPr txBox="1"/>
          <p:nvPr/>
        </p:nvSpPr>
        <p:spPr>
          <a:xfrm>
            <a:off x="3985491" y="3927764"/>
            <a:ext cx="33204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173055"/>
                </a:solidFill>
                <a:cs typeface="Calibri"/>
              </a:rPr>
              <a:t>...Total number of tagged fish counted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D31C5-C751-93FF-B2D4-5C740E72DF9A}"/>
              </a:ext>
            </a:extLst>
          </p:cNvPr>
          <p:cNvSpPr txBox="1"/>
          <p:nvPr/>
        </p:nvSpPr>
        <p:spPr>
          <a:xfrm>
            <a:off x="5648036" y="4643582"/>
            <a:ext cx="45673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173055"/>
                </a:solidFill>
                <a:cs typeface="Calibri"/>
              </a:rPr>
              <a:t>...Includes tagged individuals that weren't examined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5B395-C1FC-6631-72FD-F762F282FDA4}"/>
              </a:ext>
            </a:extLst>
          </p:cNvPr>
          <p:cNvSpPr txBox="1"/>
          <p:nvPr/>
        </p:nvSpPr>
        <p:spPr>
          <a:xfrm>
            <a:off x="7183581" y="5509444"/>
            <a:ext cx="45673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173055"/>
                </a:solidFill>
                <a:cs typeface="Calibri"/>
              </a:rPr>
              <a:t>...Includes untagged hatchery fish</a:t>
            </a:r>
            <a:endParaRPr lang="en-US">
              <a:solidFill>
                <a:srgbClr val="173055"/>
              </a:solidFill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B398F4-B948-D8F5-D00F-E4704C7F843F}"/>
              </a:ext>
            </a:extLst>
          </p:cNvPr>
          <p:cNvCxnSpPr/>
          <p:nvPr/>
        </p:nvCxnSpPr>
        <p:spPr>
          <a:xfrm flipH="1">
            <a:off x="3209348" y="4246128"/>
            <a:ext cx="9237" cy="7181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78C46D-1E8F-F0CB-64CF-4133A6B07E63}"/>
              </a:ext>
            </a:extLst>
          </p:cNvPr>
          <p:cNvCxnSpPr>
            <a:cxnSpLocks/>
          </p:cNvCxnSpPr>
          <p:nvPr/>
        </p:nvCxnSpPr>
        <p:spPr>
          <a:xfrm flipH="1">
            <a:off x="4779529" y="4961946"/>
            <a:ext cx="9237" cy="7181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9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Methods – Rate plots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174-8A9C-4120-9DE7-9F95ECB4FDD1}" type="datetime1">
              <a:rPr lang="en-CA" smtClean="0"/>
              <a:t>2022-04-25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12</a:t>
            </a:fld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2E7D85-5FBE-6F3A-9736-B6B238B85972}"/>
              </a:ext>
            </a:extLst>
          </p:cNvPr>
          <p:cNvSpPr/>
          <p:nvPr/>
        </p:nvSpPr>
        <p:spPr>
          <a:xfrm>
            <a:off x="2617235" y="1727627"/>
            <a:ext cx="1697179" cy="737389"/>
          </a:xfrm>
          <a:prstGeom prst="rect">
            <a:avLst/>
          </a:prstGeom>
          <a:noFill/>
          <a:ln w="57150"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>
                <a:solidFill>
                  <a:srgbClr val="75BCB6"/>
                </a:solidFill>
                <a:cs typeface="Calibri"/>
              </a:rPr>
              <a:t>Mean size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5DB02D-EC0F-6BD0-01CB-490EDFEC3F07}"/>
              </a:ext>
            </a:extLst>
          </p:cNvPr>
          <p:cNvSpPr/>
          <p:nvPr/>
        </p:nvSpPr>
        <p:spPr>
          <a:xfrm>
            <a:off x="2625739" y="3884804"/>
            <a:ext cx="1697180" cy="727363"/>
          </a:xfrm>
          <a:prstGeom prst="rect">
            <a:avLst/>
          </a:prstGeom>
          <a:noFill/>
          <a:ln w="57150">
            <a:solidFill>
              <a:srgbClr val="173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>
                <a:solidFill>
                  <a:srgbClr val="173055"/>
                </a:solidFill>
                <a:cs typeface="Calibri"/>
              </a:rPr>
              <a:t>Mean age</a:t>
            </a:r>
            <a:endParaRPr lang="en-US" sz="2200" b="1">
              <a:solidFill>
                <a:srgbClr val="173055"/>
              </a:solidFill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3E1674-8FD1-DFB6-4D5D-E48138A5A2B7}"/>
              </a:ext>
            </a:extLst>
          </p:cNvPr>
          <p:cNvSpPr/>
          <p:nvPr/>
        </p:nvSpPr>
        <p:spPr>
          <a:xfrm>
            <a:off x="2620879" y="2629994"/>
            <a:ext cx="1687153" cy="717337"/>
          </a:xfrm>
          <a:prstGeom prst="rect">
            <a:avLst/>
          </a:prstGeom>
          <a:noFill/>
          <a:ln w="57150"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>
                <a:solidFill>
                  <a:srgbClr val="75BCB6"/>
                </a:solidFill>
                <a:cs typeface="Calibri"/>
              </a:rPr>
              <a:t>Size-at-age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C7C0E2-EE32-F25F-F314-99D636C76C74}"/>
              </a:ext>
            </a:extLst>
          </p:cNvPr>
          <p:cNvSpPr/>
          <p:nvPr/>
        </p:nvSpPr>
        <p:spPr>
          <a:xfrm>
            <a:off x="2620878" y="4787172"/>
            <a:ext cx="1687154" cy="727363"/>
          </a:xfrm>
          <a:prstGeom prst="rect">
            <a:avLst/>
          </a:prstGeom>
          <a:noFill/>
          <a:ln w="57150">
            <a:solidFill>
              <a:srgbClr val="173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>
                <a:solidFill>
                  <a:srgbClr val="173055"/>
                </a:solidFill>
                <a:cs typeface="Calibri"/>
              </a:rPr>
              <a:t>Age composition</a:t>
            </a:r>
            <a:endParaRPr lang="en-US" sz="2200" b="1">
              <a:solidFill>
                <a:srgbClr val="173055"/>
              </a:solidFill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B0B844-25D0-21C3-F090-4FC7E214F11F}"/>
              </a:ext>
            </a:extLst>
          </p:cNvPr>
          <p:cNvSpPr/>
          <p:nvPr/>
        </p:nvSpPr>
        <p:spPr>
          <a:xfrm>
            <a:off x="921875" y="2096776"/>
            <a:ext cx="1396391" cy="747415"/>
          </a:xfrm>
          <a:prstGeom prst="rect">
            <a:avLst/>
          </a:prstGeom>
          <a:solidFill>
            <a:srgbClr val="75BCB6"/>
          </a:solidFill>
          <a:ln w="12700"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>
                <a:cs typeface="Calibri"/>
              </a:rPr>
              <a:t>Biodata</a:t>
            </a:r>
            <a:endParaRPr 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159403-7DC6-FE2E-427A-B126C0DC8E1D}"/>
              </a:ext>
            </a:extLst>
          </p:cNvPr>
          <p:cNvSpPr/>
          <p:nvPr/>
        </p:nvSpPr>
        <p:spPr>
          <a:xfrm>
            <a:off x="924304" y="4302567"/>
            <a:ext cx="1396392" cy="727363"/>
          </a:xfrm>
          <a:prstGeom prst="rect">
            <a:avLst/>
          </a:prstGeom>
          <a:solidFill>
            <a:srgbClr val="3B6969"/>
          </a:solidFill>
          <a:ln>
            <a:solidFill>
              <a:srgbClr val="3B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>
                <a:cs typeface="Calibri"/>
              </a:rPr>
              <a:t>Estimated Returns</a:t>
            </a:r>
            <a:endParaRPr lang="en-US" sz="2200" b="1" dirty="0"/>
          </a:p>
        </p:txBody>
      </p:sp>
      <p:pic>
        <p:nvPicPr>
          <p:cNvPr id="8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72875C65-9989-8C4D-D072-8B6F944B4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690" y="1126791"/>
            <a:ext cx="6683541" cy="48751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8C1B34-FFE9-DC61-661D-5D1E239F356B}"/>
              </a:ext>
            </a:extLst>
          </p:cNvPr>
          <p:cNvSpPr/>
          <p:nvPr/>
        </p:nvSpPr>
        <p:spPr>
          <a:xfrm>
            <a:off x="5176982" y="1877412"/>
            <a:ext cx="1835726" cy="912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>
                <a:solidFill>
                  <a:srgbClr val="173055"/>
                </a:solidFill>
                <a:cs typeface="Calibri"/>
              </a:rPr>
              <a:t>Regression analysis</a:t>
            </a:r>
            <a:endParaRPr lang="en-US" sz="2200" b="1" dirty="0">
              <a:solidFill>
                <a:srgbClr val="173055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62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Results – Mean age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174-8A9C-4120-9DE7-9F95ECB4FDD1}" type="datetime1">
              <a:rPr lang="en-CA" smtClean="0"/>
              <a:t>2022-04-25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13</a:t>
            </a:fld>
            <a:endParaRPr lang="en-CA"/>
          </a:p>
        </p:txBody>
      </p:sp>
      <p:pic>
        <p:nvPicPr>
          <p:cNvPr id="7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4C9C4685-9BA0-6CF1-4D5E-1D4B4FF2C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2638" y="1070957"/>
            <a:ext cx="8791236" cy="501696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F4C70B-A373-8FF6-1C0F-D5FF2377C7FD}"/>
              </a:ext>
            </a:extLst>
          </p:cNvPr>
          <p:cNvSpPr/>
          <p:nvPr/>
        </p:nvSpPr>
        <p:spPr>
          <a:xfrm>
            <a:off x="2111476" y="3647767"/>
            <a:ext cx="6243482" cy="2089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91AB68-1B45-87BD-EF29-6113CF319410}"/>
              </a:ext>
            </a:extLst>
          </p:cNvPr>
          <p:cNvSpPr/>
          <p:nvPr/>
        </p:nvSpPr>
        <p:spPr>
          <a:xfrm>
            <a:off x="2431023" y="2000863"/>
            <a:ext cx="5923933" cy="20893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3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Results – Age composition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174-8A9C-4120-9DE7-9F95ECB4FDD1}" type="datetime1">
              <a:rPr lang="en-CA" smtClean="0"/>
              <a:t>2022-04-25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14</a:t>
            </a:fld>
            <a:endParaRPr lang="en-CA"/>
          </a:p>
        </p:txBody>
      </p:sp>
      <p:pic>
        <p:nvPicPr>
          <p:cNvPr id="27" name="Picture 27" descr="Chart, table&#10;&#10;Description automatically generated">
            <a:extLst>
              <a:ext uri="{FF2B5EF4-FFF2-40B4-BE49-F238E27FC236}">
                <a16:creationId xmlns:a16="http://schemas.microsoft.com/office/drawing/2014/main" id="{FE3DA9F8-7388-C9CA-1AC9-90BF60356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923" y="943956"/>
            <a:ext cx="11656032" cy="516705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BC396A-8167-50E9-E42C-E1F69708E99A}"/>
              </a:ext>
            </a:extLst>
          </p:cNvPr>
          <p:cNvSpPr/>
          <p:nvPr/>
        </p:nvSpPr>
        <p:spPr>
          <a:xfrm>
            <a:off x="894734" y="4299154"/>
            <a:ext cx="3478160" cy="1597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DD7DE-4DE7-9D9D-8838-89ACB521A842}"/>
              </a:ext>
            </a:extLst>
          </p:cNvPr>
          <p:cNvSpPr/>
          <p:nvPr/>
        </p:nvSpPr>
        <p:spPr>
          <a:xfrm>
            <a:off x="7924798" y="2529346"/>
            <a:ext cx="3441289" cy="1474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5D9DFA-8AB2-BAF3-9A56-394E05A4DF35}"/>
              </a:ext>
            </a:extLst>
          </p:cNvPr>
          <p:cNvSpPr/>
          <p:nvPr/>
        </p:nvSpPr>
        <p:spPr>
          <a:xfrm>
            <a:off x="7924797" y="3623184"/>
            <a:ext cx="3441289" cy="1351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A274F2-38BE-7D3A-B2DE-CFE503EE850F}"/>
              </a:ext>
            </a:extLst>
          </p:cNvPr>
          <p:cNvSpPr/>
          <p:nvPr/>
        </p:nvSpPr>
        <p:spPr>
          <a:xfrm>
            <a:off x="894733" y="3082411"/>
            <a:ext cx="3478160" cy="1351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21B34-3223-4370-62E4-4DE7AD5BBE7D}"/>
              </a:ext>
            </a:extLst>
          </p:cNvPr>
          <p:cNvSpPr/>
          <p:nvPr/>
        </p:nvSpPr>
        <p:spPr>
          <a:xfrm>
            <a:off x="4434347" y="1988573"/>
            <a:ext cx="3416708" cy="1474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22ED7D-FCE6-1F40-4C15-770C0E241A13}"/>
              </a:ext>
            </a:extLst>
          </p:cNvPr>
          <p:cNvSpPr/>
          <p:nvPr/>
        </p:nvSpPr>
        <p:spPr>
          <a:xfrm>
            <a:off x="4434346" y="2947217"/>
            <a:ext cx="3416709" cy="1351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Results – Mean size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174-8A9C-4120-9DE7-9F95ECB4FDD1}" type="datetime1">
              <a:rPr lang="en-CA" smtClean="0"/>
              <a:t>2022-04-25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15</a:t>
            </a:fld>
            <a:endParaRPr lang="en-CA"/>
          </a:p>
        </p:txBody>
      </p:sp>
      <p:pic>
        <p:nvPicPr>
          <p:cNvPr id="11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CC6CE689-CA88-3E94-FEBE-944B6B4CC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9053" y="1313411"/>
            <a:ext cx="7799862" cy="4601331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1B2412-8877-FBDB-424A-05CD38D83AF6}"/>
              </a:ext>
            </a:extLst>
          </p:cNvPr>
          <p:cNvSpPr/>
          <p:nvPr/>
        </p:nvSpPr>
        <p:spPr>
          <a:xfrm>
            <a:off x="2676830" y="3426540"/>
            <a:ext cx="5309417" cy="1843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5888D1-F78A-9F92-9DF0-C892096B9860}"/>
              </a:ext>
            </a:extLst>
          </p:cNvPr>
          <p:cNvSpPr/>
          <p:nvPr/>
        </p:nvSpPr>
        <p:spPr>
          <a:xfrm>
            <a:off x="2676829" y="4557249"/>
            <a:ext cx="5309417" cy="1843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Results – Size-at-age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174-8A9C-4120-9DE7-9F95ECB4FDD1}" type="datetime1">
              <a:rPr lang="en-CA" smtClean="0"/>
              <a:t>2022-04-25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16</a:t>
            </a:fld>
            <a:endParaRPr lang="en-CA"/>
          </a:p>
        </p:txBody>
      </p:sp>
      <p:pic>
        <p:nvPicPr>
          <p:cNvPr id="12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AA4BEC25-9AA2-4EC6-4BE4-BC0E181FC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103" y="990138"/>
            <a:ext cx="11293762" cy="516705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77F4F8-8EB8-03E1-4362-79C13D154891}"/>
              </a:ext>
            </a:extLst>
          </p:cNvPr>
          <p:cNvSpPr/>
          <p:nvPr/>
        </p:nvSpPr>
        <p:spPr>
          <a:xfrm>
            <a:off x="1263443" y="4139379"/>
            <a:ext cx="3256933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72328-7AFA-CF3D-BC80-49FE8B4A70DA}"/>
              </a:ext>
            </a:extLst>
          </p:cNvPr>
          <p:cNvSpPr/>
          <p:nvPr/>
        </p:nvSpPr>
        <p:spPr>
          <a:xfrm>
            <a:off x="4729313" y="3991895"/>
            <a:ext cx="3281514" cy="1597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FDC33F-5109-D52E-C1D2-51760CA04909}"/>
              </a:ext>
            </a:extLst>
          </p:cNvPr>
          <p:cNvSpPr/>
          <p:nvPr/>
        </p:nvSpPr>
        <p:spPr>
          <a:xfrm>
            <a:off x="4729312" y="4336024"/>
            <a:ext cx="3281514" cy="1843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43FC4-3B5A-EE2D-F23C-78C8A741A91E}"/>
              </a:ext>
            </a:extLst>
          </p:cNvPr>
          <p:cNvSpPr/>
          <p:nvPr/>
        </p:nvSpPr>
        <p:spPr>
          <a:xfrm>
            <a:off x="8096860" y="4041055"/>
            <a:ext cx="3269224" cy="2089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58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D35E-0943-EFFB-A5B2-3DB97D6B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Key messages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333FC-83EA-8249-91AB-A1F1C16D2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>
                <a:cs typeface="Calibri"/>
              </a:rPr>
              <a:t>Declines in size and age of Chinook populations also happening in BC</a:t>
            </a:r>
            <a:endParaRPr lang="en-US" sz="3500" dirty="0">
              <a:ea typeface="Calibri"/>
              <a:cs typeface="Calibri"/>
            </a:endParaRPr>
          </a:p>
          <a:p>
            <a:endParaRPr lang="en-US" sz="3500" dirty="0">
              <a:ea typeface="Calibri"/>
              <a:cs typeface="Calibri"/>
            </a:endParaRPr>
          </a:p>
          <a:p>
            <a:r>
              <a:rPr lang="en-US" sz="3500" dirty="0">
                <a:ea typeface="Calibri"/>
                <a:cs typeface="Calibri"/>
              </a:rPr>
              <a:t>Implications for population, ecosystem and fisheries productivity</a:t>
            </a:r>
          </a:p>
          <a:p>
            <a:endParaRPr lang="en-US" sz="3500" dirty="0">
              <a:ea typeface="Calibri"/>
              <a:cs typeface="Calibri"/>
            </a:endParaRPr>
          </a:p>
          <a:p>
            <a:r>
              <a:rPr lang="en-US" sz="3500" dirty="0">
                <a:cs typeface="Calibri"/>
              </a:rPr>
              <a:t>Explore influence of possible covariates, but need to address existing data issues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9942E-4A4A-E91E-E9C4-B954C2E8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B2C-1667-4C9C-8547-3259D47E5D68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CA9F7-D970-1427-E0F8-D5650616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901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A9E4-6D85-28C6-E4D9-15E926AF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BB62-2DCD-B2BF-DBF1-3A45975AB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>
                <a:ea typeface="Calibri"/>
                <a:cs typeface="Calibri"/>
              </a:rPr>
              <a:t>DFO Salmonid Enhancement Program</a:t>
            </a:r>
          </a:p>
          <a:p>
            <a:endParaRPr lang="en-US" sz="1700" dirty="0">
              <a:ea typeface="Calibri"/>
              <a:cs typeface="Calibri"/>
            </a:endParaRPr>
          </a:p>
          <a:p>
            <a:r>
              <a:rPr lang="en-US" sz="3500" dirty="0">
                <a:ea typeface="Calibri"/>
                <a:cs typeface="Calibri"/>
              </a:rPr>
              <a:t>Hatchery staff</a:t>
            </a:r>
          </a:p>
          <a:p>
            <a:endParaRPr lang="en-US" sz="1700" dirty="0">
              <a:ea typeface="Calibri"/>
              <a:cs typeface="Calibri"/>
            </a:endParaRPr>
          </a:p>
          <a:p>
            <a:r>
              <a:rPr lang="en-US" sz="3500" dirty="0">
                <a:ea typeface="Calibri"/>
                <a:cs typeface="Calibri"/>
              </a:rPr>
              <a:t>Independent Science Review Panel</a:t>
            </a:r>
          </a:p>
          <a:p>
            <a:endParaRPr lang="en-US" sz="1700" dirty="0">
              <a:ea typeface="Calibri"/>
              <a:cs typeface="Calibri"/>
            </a:endParaRPr>
          </a:p>
          <a:p>
            <a:r>
              <a:rPr lang="en-US" sz="3500" dirty="0">
                <a:ea typeface="Calibri"/>
                <a:cs typeface="Calibri"/>
              </a:rPr>
              <a:t>PSF 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6A615-B326-3974-F6D4-AEC5198D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B2C-1667-4C9C-8547-3259D47E5D68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27F10-83F0-15F9-E3CB-5869DEE5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18</a:t>
            </a:fld>
            <a:endParaRPr lang="en-CA"/>
          </a:p>
        </p:txBody>
      </p:sp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BC0FC32-0CDB-B304-83FE-D333C564C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66" y="4902765"/>
            <a:ext cx="7562850" cy="11620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1A4AEC6-3E2A-F652-8E4F-A091F7A9B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487" y="5011062"/>
            <a:ext cx="1722982" cy="10739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1DDBF0-BB7E-77E2-CB1E-5F3EA9FC483C}"/>
              </a:ext>
            </a:extLst>
          </p:cNvPr>
          <p:cNvSpPr/>
          <p:nvPr/>
        </p:nvSpPr>
        <p:spPr>
          <a:xfrm>
            <a:off x="1599155" y="4871580"/>
            <a:ext cx="918575" cy="1210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8B69D78-C612-AB3C-3FB1-5754A4AB6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73" y="5160463"/>
            <a:ext cx="13811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5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996"/>
          <a:stretch/>
        </p:blipFill>
        <p:spPr>
          <a:xfrm>
            <a:off x="0" y="-1"/>
            <a:ext cx="12192000" cy="68524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6229" y="1440807"/>
            <a:ext cx="9145771" cy="3965235"/>
          </a:xfrm>
          <a:prstGeom prst="rect">
            <a:avLst/>
          </a:prstGeom>
          <a:solidFill>
            <a:srgbClr val="0E1E3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124082" y="1589049"/>
            <a:ext cx="5714902" cy="543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spc="150">
                <a:solidFill>
                  <a:schemeClr val="bg1"/>
                </a:solidFill>
                <a:latin typeface="Arial"/>
                <a:cs typeface="Arial"/>
              </a:rPr>
              <a:t>For more information</a:t>
            </a:r>
            <a:endParaRPr lang="en-CA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124083" y="2562675"/>
            <a:ext cx="5714902" cy="2456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2333625" algn="l"/>
              </a:tabLst>
            </a:pPr>
            <a: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  <a:t>Biological traits: 	Ravi Maharaj</a:t>
            </a:r>
            <a:b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</a:br>
            <a: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  <a:t>                                      futurefish88@gmail.com</a:t>
            </a:r>
          </a:p>
          <a:p>
            <a:pPr algn="l">
              <a:tabLst>
                <a:tab pos="2333625" algn="l"/>
              </a:tabLst>
            </a:pPr>
            <a: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  <a:t>Comprehensive review: 	Andy Rosenberger</a:t>
            </a:r>
            <a:b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</a:br>
            <a: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  <a:t>	andy@coastlandresearch.com</a:t>
            </a:r>
          </a:p>
          <a:p>
            <a:pPr algn="l">
              <a:tabLst>
                <a:tab pos="2333625" algn="l"/>
              </a:tabLst>
            </a:pPr>
            <a: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  <a:t>Project lead:	Isobel Pearsall</a:t>
            </a:r>
            <a:b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</a:br>
            <a: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  <a:t>	pearsalli@psf.ca</a:t>
            </a:r>
          </a:p>
          <a:p>
            <a:pPr algn="l">
              <a:tabLst>
                <a:tab pos="2333625" algn="l"/>
              </a:tabLst>
            </a:pPr>
            <a: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  <a:t>PSF VP Salmon:	Jason Hwang</a:t>
            </a:r>
            <a:b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</a:br>
            <a: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  <a:t>	jhwang@psf.ca</a:t>
            </a:r>
          </a:p>
          <a:p>
            <a:pPr algn="l">
              <a:tabLst>
                <a:tab pos="2060575" algn="l"/>
              </a:tabLst>
            </a:pPr>
            <a: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  <a:t>PSF Marine Science:         https://www.marinescience.ca/</a:t>
            </a:r>
            <a:b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</a:br>
            <a:r>
              <a:rPr lang="en-US" sz="1200" spc="150" dirty="0">
                <a:solidFill>
                  <a:srgbClr val="FED925"/>
                </a:solidFill>
                <a:latin typeface="Arial"/>
                <a:cs typeface="Arial"/>
              </a:rPr>
              <a:t>Program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1435230"/>
            <a:ext cx="3044312" cy="3970811"/>
          </a:xfrm>
          <a:prstGeom prst="rect">
            <a:avLst/>
          </a:prstGeom>
          <a:solidFill>
            <a:srgbClr val="61B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7" y="2623365"/>
            <a:ext cx="2591057" cy="14062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-10040"/>
            <a:ext cx="12192000" cy="411484"/>
          </a:xfrm>
          <a:prstGeom prst="rect">
            <a:avLst/>
          </a:prstGeom>
          <a:solidFill>
            <a:srgbClr val="0E1E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0" y="6445405"/>
            <a:ext cx="12192000" cy="412595"/>
          </a:xfrm>
          <a:prstGeom prst="rect">
            <a:avLst/>
          </a:prstGeom>
          <a:solidFill>
            <a:srgbClr val="0E1E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05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6"/>
    </mc:Choice>
    <mc:Fallback xmlns="">
      <p:transition spd="slow" advTm="10956"/>
    </mc:Fallback>
  </mc:AlternateContent>
  <p:extLst>
    <p:ext uri="{3A86A75C-4F4B-4683-9AE1-C65F6400EC91}">
      <p14:laserTraceLst xmlns:p14="http://schemas.microsoft.com/office/powerpoint/2010/main">
        <p14:tracePtLst>
          <p14:tracePt t="7985" x="5302250" y="3416300"/>
          <p14:tracePt t="8490" x="5295900" y="3429000"/>
          <p14:tracePt t="8498" x="5264150" y="3479800"/>
          <p14:tracePt t="8510" x="5232400" y="3524250"/>
          <p14:tracePt t="8523" x="5156200" y="3632200"/>
          <p14:tracePt t="8539" x="5060950" y="3784600"/>
          <p14:tracePt t="8555" x="4921250" y="3949700"/>
          <p14:tracePt t="8589" x="4679950" y="4235450"/>
          <p14:tracePt t="8607" x="4603750" y="4324350"/>
          <p14:tracePt t="8623" x="4552950" y="4387850"/>
          <p14:tracePt t="8640" x="4540250" y="44196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4000" dirty="0">
                <a:cs typeface="Calibri"/>
              </a:rPr>
              <a:t>Project background</a:t>
            </a:r>
          </a:p>
          <a:p>
            <a:r>
              <a:rPr lang="en-CA" sz="4000" dirty="0">
                <a:cs typeface="Calibri"/>
              </a:rPr>
              <a:t>Context and motivation</a:t>
            </a:r>
            <a:endParaRPr lang="en-CA" dirty="0"/>
          </a:p>
          <a:p>
            <a:r>
              <a:rPr lang="en-CA" sz="4000" dirty="0">
                <a:cs typeface="Calibri"/>
              </a:rPr>
              <a:t>Key questions</a:t>
            </a:r>
          </a:p>
          <a:p>
            <a:r>
              <a:rPr lang="en-CA" sz="4000" dirty="0">
                <a:cs typeface="Calibri"/>
              </a:rPr>
              <a:t>Methods</a:t>
            </a:r>
          </a:p>
          <a:p>
            <a:r>
              <a:rPr lang="en-CA" sz="4000" dirty="0">
                <a:cs typeface="Calibri"/>
              </a:rPr>
              <a:t>Results</a:t>
            </a:r>
          </a:p>
          <a:p>
            <a:r>
              <a:rPr lang="en-CA" sz="4000" dirty="0">
                <a:cs typeface="Calibri"/>
              </a:rPr>
              <a:t>Key messages</a:t>
            </a:r>
            <a:endParaRPr lang="en-CA" sz="4000" dirty="0">
              <a:ea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174-8A9C-4120-9DE7-9F95ECB4FDD1}" type="datetime1">
              <a:rPr lang="en-CA" smtClean="0"/>
              <a:t>2022-04-25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2</a:t>
            </a:fld>
            <a:endParaRPr lang="en-CA"/>
          </a:p>
        </p:txBody>
      </p:sp>
      <p:pic>
        <p:nvPicPr>
          <p:cNvPr id="7" name="Picture 6" descr="A picture containing fish&#10;&#10;Description automatically generated">
            <a:extLst>
              <a:ext uri="{FF2B5EF4-FFF2-40B4-BE49-F238E27FC236}">
                <a16:creationId xmlns:a16="http://schemas.microsoft.com/office/drawing/2014/main" id="{FD5F450F-56BF-6063-D8EA-0F1479CE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915" y="1345304"/>
            <a:ext cx="7532340" cy="4445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FD926505-1063-A17E-CA7C-A692B379B5C8}"/>
              </a:ext>
            </a:extLst>
          </p:cNvPr>
          <p:cNvSpPr txBox="1"/>
          <p:nvPr/>
        </p:nvSpPr>
        <p:spPr>
          <a:xfrm>
            <a:off x="7613245" y="5759198"/>
            <a:ext cx="3535278" cy="3231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Paul Colangelo, Maclean's 2014</a:t>
            </a:r>
            <a:endParaRPr lang="en-US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29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4BF0-0DA4-FA69-E7A1-01B2B4C6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Project 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1BA8B-7C27-4DDB-963B-FD4F26AB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500" b="1" dirty="0">
                <a:ea typeface="Calibri"/>
                <a:cs typeface="Calibri"/>
              </a:rPr>
              <a:t>The PSF hatchery review project has 3 main objectives:</a:t>
            </a:r>
            <a:endParaRPr lang="en-US" sz="3500" b="1">
              <a:ea typeface="Calibri"/>
              <a:cs typeface="Calibri"/>
            </a:endParaRPr>
          </a:p>
          <a:p>
            <a:pPr marL="0" indent="0">
              <a:buNone/>
            </a:pPr>
            <a:endParaRPr lang="en-US" sz="1400" dirty="0">
              <a:solidFill>
                <a:srgbClr val="3B6969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B6969"/>
                </a:solidFill>
                <a:ea typeface="Calibri"/>
                <a:cs typeface="Calibri"/>
              </a:rPr>
              <a:t>Review molecular tools</a:t>
            </a:r>
            <a:br>
              <a:rPr lang="en-US" dirty="0">
                <a:solidFill>
                  <a:srgbClr val="3B6969"/>
                </a:solidFill>
                <a:ea typeface="Calibri"/>
                <a:cs typeface="Calibri"/>
              </a:rPr>
            </a:br>
            <a:endParaRPr lang="en-US" sz="1400">
              <a:solidFill>
                <a:srgbClr val="3B6969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B6969"/>
                </a:solidFill>
                <a:ea typeface="Calibri"/>
                <a:cs typeface="Calibri"/>
              </a:rPr>
              <a:t>Evaluate hatchery release strategies and their effects on marine survival</a:t>
            </a:r>
            <a:br>
              <a:rPr lang="en-US" dirty="0">
                <a:solidFill>
                  <a:srgbClr val="3B6969"/>
                </a:solidFill>
                <a:ea typeface="Calibri"/>
                <a:cs typeface="Calibri"/>
              </a:rPr>
            </a:br>
            <a:endParaRPr lang="en-US" sz="1400">
              <a:solidFill>
                <a:srgbClr val="3B6969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B6969"/>
                </a:solidFill>
                <a:ea typeface="Calibri"/>
                <a:cs typeface="Calibri"/>
              </a:rPr>
              <a:t>Perform a comprehensive review of hatchery effectiveness, including production for harvest and rebuilding, the role of community hatcheries, trends in biological traits, and hatchery-wild interactions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7B72-F33B-B1A8-F73F-DA387063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B2C-1667-4C9C-8547-3259D47E5D68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C3B69-F4EF-9EFE-3312-93A8E067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25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4BF0-0DA4-FA69-E7A1-01B2B4C6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Project 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1BA8B-7C27-4DDB-963B-FD4F26AB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500" b="1" dirty="0">
                <a:ea typeface="Calibri"/>
                <a:cs typeface="Calibri"/>
              </a:rPr>
              <a:t>The PSF hatchery review project has 3 main objectives:</a:t>
            </a:r>
            <a:endParaRPr lang="en-US" sz="3500" b="1">
              <a:ea typeface="Calibri"/>
              <a:cs typeface="Calibri"/>
            </a:endParaRPr>
          </a:p>
          <a:p>
            <a:pPr marL="0" indent="0">
              <a:buNone/>
            </a:pPr>
            <a:endParaRPr lang="en-US" sz="1400" dirty="0">
              <a:solidFill>
                <a:srgbClr val="3B6969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B6969"/>
                </a:solidFill>
                <a:ea typeface="Calibri"/>
                <a:cs typeface="Calibri"/>
              </a:rPr>
              <a:t>Review molecular tools</a:t>
            </a:r>
            <a:br>
              <a:rPr lang="en-US" dirty="0">
                <a:solidFill>
                  <a:srgbClr val="3B6969"/>
                </a:solidFill>
                <a:ea typeface="Calibri"/>
                <a:cs typeface="Calibri"/>
              </a:rPr>
            </a:br>
            <a:endParaRPr lang="en-US" sz="1400">
              <a:solidFill>
                <a:srgbClr val="3B6969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B6969"/>
                </a:solidFill>
                <a:ea typeface="Calibri"/>
                <a:cs typeface="Calibri"/>
              </a:rPr>
              <a:t>Evaluate hatchery release strategies and their effects on marine survival</a:t>
            </a:r>
            <a:br>
              <a:rPr lang="en-US" dirty="0">
                <a:solidFill>
                  <a:srgbClr val="3B6969"/>
                </a:solidFill>
                <a:ea typeface="Calibri"/>
                <a:cs typeface="Calibri"/>
              </a:rPr>
            </a:br>
            <a:endParaRPr lang="en-US" sz="1400">
              <a:solidFill>
                <a:srgbClr val="3B6969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B6969"/>
                </a:solidFill>
                <a:ea typeface="Calibri"/>
                <a:cs typeface="Calibri"/>
              </a:rPr>
              <a:t>Perform a comprehensive review of hatchery effectiveness, including production for harvest and rebuilding, the role of community hatcheries, trends in biological traits, and hatchery-wild interactions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7B72-F33B-B1A8-F73F-DA387063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B2C-1667-4C9C-8547-3259D47E5D68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C3B69-F4EF-9EFE-3312-93A8E067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4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B9A35-BFEC-A258-9BBD-56F06506C724}"/>
              </a:ext>
            </a:extLst>
          </p:cNvPr>
          <p:cNvSpPr/>
          <p:nvPr/>
        </p:nvSpPr>
        <p:spPr>
          <a:xfrm>
            <a:off x="378326" y="3617384"/>
            <a:ext cx="11223903" cy="1351880"/>
          </a:xfrm>
          <a:prstGeom prst="rect">
            <a:avLst/>
          </a:prstGeom>
          <a:noFill/>
          <a:ln w="57150"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7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4BF0-0DA4-FA69-E7A1-01B2B4C6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Project 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1BA8B-7C27-4DDB-963B-FD4F26AB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DBEFF0"/>
                </a:solidFill>
                <a:ea typeface="Calibri"/>
                <a:cs typeface="Calibri"/>
              </a:rPr>
              <a:t>The PSF hatchery review project has 3 main objectives:</a:t>
            </a:r>
          </a:p>
          <a:p>
            <a:pPr marL="0" indent="0">
              <a:buNone/>
            </a:pPr>
            <a:endParaRPr lang="en-US" sz="1400" dirty="0">
              <a:solidFill>
                <a:srgbClr val="DBEFF0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DBEFF0"/>
                </a:solidFill>
                <a:ea typeface="Calibri"/>
                <a:cs typeface="Calibri"/>
              </a:rPr>
              <a:t>Review molecular tools</a:t>
            </a:r>
            <a:br>
              <a:rPr lang="en-US" dirty="0">
                <a:solidFill>
                  <a:srgbClr val="DBEFF0"/>
                </a:solidFill>
                <a:ea typeface="Calibri"/>
                <a:cs typeface="Calibri"/>
              </a:rPr>
            </a:br>
            <a:endParaRPr lang="en-US" sz="1400" dirty="0">
              <a:solidFill>
                <a:srgbClr val="DBEFF0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DBEFF0"/>
                </a:solidFill>
                <a:ea typeface="Calibri"/>
                <a:cs typeface="Calibri"/>
              </a:rPr>
              <a:t>Evaluate hatchery release strategies and their effects on marine survival</a:t>
            </a:r>
            <a:br>
              <a:rPr lang="en-US" dirty="0">
                <a:solidFill>
                  <a:srgbClr val="DBEFF0"/>
                </a:solidFill>
                <a:ea typeface="Calibri"/>
                <a:cs typeface="Calibri"/>
              </a:rPr>
            </a:br>
            <a:endParaRPr lang="en-US" sz="1400" dirty="0">
              <a:solidFill>
                <a:srgbClr val="DBEFF0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DBEFF0"/>
                </a:solidFill>
                <a:ea typeface="Calibri"/>
                <a:cs typeface="Calibri"/>
              </a:rPr>
              <a:t>Perform a comprehensive review of hatchery effectiveness, including production for harvest and rebuilding, the role of community hatcheries, </a:t>
            </a:r>
            <a:r>
              <a:rPr lang="en-US" b="1" dirty="0">
                <a:ea typeface="Calibri"/>
                <a:cs typeface="Calibri"/>
              </a:rPr>
              <a:t>trends in biological traits</a:t>
            </a:r>
            <a:r>
              <a:rPr lang="en-US" dirty="0">
                <a:solidFill>
                  <a:srgbClr val="DBEFF0"/>
                </a:solidFill>
                <a:ea typeface="Calibri"/>
                <a:cs typeface="Calibri"/>
              </a:rPr>
              <a:t>, and hatchery-wild interactions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7B72-F33B-B1A8-F73F-DA387063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B2C-1667-4C9C-8547-3259D47E5D68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C3B69-F4EF-9EFE-3312-93A8E067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5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B9A35-BFEC-A258-9BBD-56F06506C724}"/>
              </a:ext>
            </a:extLst>
          </p:cNvPr>
          <p:cNvSpPr/>
          <p:nvPr/>
        </p:nvSpPr>
        <p:spPr>
          <a:xfrm>
            <a:off x="378326" y="3617384"/>
            <a:ext cx="11223903" cy="1351880"/>
          </a:xfrm>
          <a:prstGeom prst="rect">
            <a:avLst/>
          </a:prstGeom>
          <a:noFill/>
          <a:ln w="57150"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8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4BF0-0DA4-FA69-E7A1-01B2B4C6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Project background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7B72-F33B-B1A8-F73F-DA387063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B2C-1667-4C9C-8547-3259D47E5D68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C3B69-F4EF-9EFE-3312-93A8E067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6</a:t>
            </a:fld>
            <a:endParaRPr lang="en-CA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199DF60-0A26-0A60-DEC9-8FBE48E796D1}"/>
              </a:ext>
            </a:extLst>
          </p:cNvPr>
          <p:cNvSpPr/>
          <p:nvPr/>
        </p:nvSpPr>
        <p:spPr>
          <a:xfrm>
            <a:off x="1128251" y="1496960"/>
            <a:ext cx="2089353" cy="1032386"/>
          </a:xfrm>
          <a:prstGeom prst="rect">
            <a:avLst/>
          </a:prstGeom>
          <a:solidFill>
            <a:srgbClr val="75BCB6"/>
          </a:solidFill>
          <a:ln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cs typeface="Calibri"/>
              </a:rPr>
              <a:t>Database building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34FB340-81C1-8A53-2799-D55B5A2E58EF}"/>
              </a:ext>
            </a:extLst>
          </p:cNvPr>
          <p:cNvSpPr/>
          <p:nvPr/>
        </p:nvSpPr>
        <p:spPr>
          <a:xfrm>
            <a:off x="4594120" y="2910347"/>
            <a:ext cx="2089353" cy="1032386"/>
          </a:xfrm>
          <a:prstGeom prst="rect">
            <a:avLst/>
          </a:prstGeom>
          <a:solidFill>
            <a:srgbClr val="75BCB6"/>
          </a:solidFill>
          <a:ln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00" dirty="0">
                <a:cs typeface="Calibri"/>
              </a:rPr>
              <a:t>Biological trends</a:t>
            </a:r>
            <a:endParaRPr lang="en-US" sz="3000">
              <a:cs typeface="Calibri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2C44EAC-452A-E9B4-745B-C38215619C51}"/>
              </a:ext>
            </a:extLst>
          </p:cNvPr>
          <p:cNvSpPr/>
          <p:nvPr/>
        </p:nvSpPr>
        <p:spPr>
          <a:xfrm>
            <a:off x="8268926" y="4336023"/>
            <a:ext cx="2740740" cy="1032386"/>
          </a:xfrm>
          <a:prstGeom prst="rect">
            <a:avLst/>
          </a:prstGeom>
          <a:solidFill>
            <a:srgbClr val="75BCB6"/>
          </a:solidFill>
          <a:ln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00" dirty="0">
                <a:cs typeface="Calibri"/>
              </a:rPr>
              <a:t>Spatiotemporal model</a:t>
            </a:r>
          </a:p>
        </p:txBody>
      </p:sp>
    </p:spTree>
    <p:extLst>
      <p:ext uri="{BB962C8B-B14F-4D97-AF65-F5344CB8AC3E}">
        <p14:creationId xmlns:p14="http://schemas.microsoft.com/office/powerpoint/2010/main" val="346214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4BF0-0DA4-FA69-E7A1-01B2B4C6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Project background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7B72-F33B-B1A8-F73F-DA387063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B2C-1667-4C9C-8547-3259D47E5D68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C3B69-F4EF-9EFE-3312-93A8E067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7</a:t>
            </a:fld>
            <a:endParaRPr lang="en-CA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199DF60-0A26-0A60-DEC9-8FBE48E796D1}"/>
              </a:ext>
            </a:extLst>
          </p:cNvPr>
          <p:cNvSpPr/>
          <p:nvPr/>
        </p:nvSpPr>
        <p:spPr>
          <a:xfrm>
            <a:off x="1128251" y="1496960"/>
            <a:ext cx="2089353" cy="1032386"/>
          </a:xfrm>
          <a:prstGeom prst="rect">
            <a:avLst/>
          </a:prstGeom>
          <a:solidFill>
            <a:srgbClr val="DBEFF0"/>
          </a:solidFill>
          <a:ln>
            <a:solidFill>
              <a:srgbClr val="DBE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cs typeface="Calibri"/>
              </a:rPr>
              <a:t>Database building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34FB340-81C1-8A53-2799-D55B5A2E58EF}"/>
              </a:ext>
            </a:extLst>
          </p:cNvPr>
          <p:cNvSpPr/>
          <p:nvPr/>
        </p:nvSpPr>
        <p:spPr>
          <a:xfrm>
            <a:off x="4594120" y="2910347"/>
            <a:ext cx="2089353" cy="1032386"/>
          </a:xfrm>
          <a:prstGeom prst="rect">
            <a:avLst/>
          </a:prstGeom>
          <a:solidFill>
            <a:srgbClr val="75BCB6"/>
          </a:solidFill>
          <a:ln>
            <a:solidFill>
              <a:srgbClr val="75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00" dirty="0">
                <a:cs typeface="Calibri"/>
              </a:rPr>
              <a:t>Biological trends</a:t>
            </a:r>
            <a:endParaRPr lang="en-US" sz="3000">
              <a:cs typeface="Calibri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2C44EAC-452A-E9B4-745B-C38215619C51}"/>
              </a:ext>
            </a:extLst>
          </p:cNvPr>
          <p:cNvSpPr/>
          <p:nvPr/>
        </p:nvSpPr>
        <p:spPr>
          <a:xfrm>
            <a:off x="8268926" y="4336023"/>
            <a:ext cx="2740740" cy="1032386"/>
          </a:xfrm>
          <a:prstGeom prst="rect">
            <a:avLst/>
          </a:prstGeom>
          <a:solidFill>
            <a:srgbClr val="DBEFF0"/>
          </a:solidFill>
          <a:ln>
            <a:solidFill>
              <a:srgbClr val="DBE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00" dirty="0">
                <a:cs typeface="Calibri"/>
              </a:rPr>
              <a:t>Spatiotemporal model</a:t>
            </a:r>
          </a:p>
        </p:txBody>
      </p:sp>
    </p:spTree>
    <p:extLst>
      <p:ext uri="{BB962C8B-B14F-4D97-AF65-F5344CB8AC3E}">
        <p14:creationId xmlns:p14="http://schemas.microsoft.com/office/powerpoint/2010/main" val="175359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03" y="187787"/>
            <a:ext cx="10515600" cy="723120"/>
          </a:xfrm>
        </p:spPr>
        <p:txBody>
          <a:bodyPr>
            <a:normAutofit/>
          </a:bodyPr>
          <a:lstStyle/>
          <a:p>
            <a:r>
              <a:rPr lang="en-CA" dirty="0">
                <a:cs typeface="Calibri Light"/>
              </a:rPr>
              <a:t>Context and motivation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174-8A9C-4120-9DE7-9F95ECB4FDD1}" type="datetime1">
              <a:rPr lang="en-CA" smtClean="0"/>
              <a:t>2022-04-25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8</a:t>
            </a:fld>
            <a:endParaRPr lang="en-CA"/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06EA356F-1111-C401-1B6E-98337C60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612" y="4057558"/>
            <a:ext cx="5971673" cy="1841017"/>
          </a:xfrm>
          <a:prstGeom prst="rect">
            <a:avLst/>
          </a:prstGeom>
        </p:spPr>
      </p:pic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37820812-1FAB-B5E3-0F25-876701BCD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50" y="4258395"/>
            <a:ext cx="5496316" cy="1439067"/>
          </a:xfrm>
          <a:prstGeom prst="rect">
            <a:avLst/>
          </a:prstGeom>
        </p:spPr>
      </p:pic>
      <p:pic>
        <p:nvPicPr>
          <p:cNvPr id="12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AE2109-143F-852B-1813-D1436E112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947" y="1214838"/>
            <a:ext cx="4736925" cy="2529369"/>
          </a:xfrm>
          <a:prstGeom prst="rect">
            <a:avLst/>
          </a:prstGeom>
        </p:spPr>
      </p:pic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2C0C34F-6119-A831-EA47-FB7DD7F0A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92" y="2640896"/>
            <a:ext cx="4517720" cy="1352059"/>
          </a:xfrm>
          <a:prstGeom prst="rect">
            <a:avLst/>
          </a:prstGeom>
        </p:spPr>
      </p:pic>
      <p:pic>
        <p:nvPicPr>
          <p:cNvPr id="15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2DAEA1-8B1E-6297-74FF-1A7108281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181" y="1110038"/>
            <a:ext cx="4987446" cy="12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1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2621-5AA3-3A06-03EC-AD359CDE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Key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938C6-D461-DF6F-D8E2-33F98F61E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endParaRPr lang="en-US" sz="35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500" dirty="0">
                <a:cs typeface="Calibri"/>
              </a:rPr>
              <a:t>How are mean size and age of BC Chinook runs changing?</a:t>
            </a:r>
            <a:endParaRPr lang="en-US" sz="35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en-US" sz="35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500" dirty="0">
                <a:cs typeface="Calibri"/>
              </a:rPr>
              <a:t>How are these influenced by size-at-age and age composition?</a:t>
            </a:r>
            <a:endParaRPr lang="en-US" sz="3500" dirty="0"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207CC-3CAA-BF05-FE94-EB4EB303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2B2C-1667-4C9C-8547-3259D47E5D68}" type="datetime1">
              <a:rPr lang="en-CA" smtClean="0"/>
              <a:t>2022-04-25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E5BFC-DC5E-06EE-DCFF-AD1C703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037-1FED-4678-B8F6-868A50244D3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054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Widescreen</PresentationFormat>
  <Paragraphs>3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Region-wide declines in size and age for BC Chinook Salmon</vt:lpstr>
      <vt:lpstr>Outline</vt:lpstr>
      <vt:lpstr>Project background</vt:lpstr>
      <vt:lpstr>Project background</vt:lpstr>
      <vt:lpstr>Project background</vt:lpstr>
      <vt:lpstr>Project background</vt:lpstr>
      <vt:lpstr>Project background</vt:lpstr>
      <vt:lpstr>Context and motivation</vt:lpstr>
      <vt:lpstr>Key questions</vt:lpstr>
      <vt:lpstr>Methods – Biodata</vt:lpstr>
      <vt:lpstr>Methods – Return estimates</vt:lpstr>
      <vt:lpstr>Methods – Rate plots</vt:lpstr>
      <vt:lpstr>Results – Mean age</vt:lpstr>
      <vt:lpstr>Results – Age composition</vt:lpstr>
      <vt:lpstr>Results – Mean size</vt:lpstr>
      <vt:lpstr>Results – Size-at-age</vt:lpstr>
      <vt:lpstr>Key messages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James</dc:creator>
  <cp:lastModifiedBy>Samantha James</cp:lastModifiedBy>
  <cp:revision>1174</cp:revision>
  <dcterms:created xsi:type="dcterms:W3CDTF">2022-04-14T16:29:12Z</dcterms:created>
  <dcterms:modified xsi:type="dcterms:W3CDTF">2022-04-25T20:36:22Z</dcterms:modified>
</cp:coreProperties>
</file>