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313" r:id="rId6"/>
    <p:sldId id="334" r:id="rId7"/>
    <p:sldId id="337" r:id="rId8"/>
    <p:sldId id="340" r:id="rId9"/>
    <p:sldId id="304" r:id="rId10"/>
    <p:sldId id="321" r:id="rId11"/>
    <p:sldId id="306" r:id="rId12"/>
    <p:sldId id="339" r:id="rId13"/>
    <p:sldId id="338" r:id="rId14"/>
    <p:sldId id="310" r:id="rId15"/>
    <p:sldId id="309" r:id="rId16"/>
    <p:sldId id="333" r:id="rId17"/>
    <p:sldId id="311" r:id="rId18"/>
    <p:sldId id="312" r:id="rId19"/>
    <p:sldId id="335" r:id="rId20"/>
    <p:sldId id="34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C3D79476-96AF-4D4E-AA27-AD0784B974FC}">
          <p14:sldIdLst>
            <p14:sldId id="313"/>
            <p14:sldId id="334"/>
            <p14:sldId id="337"/>
            <p14:sldId id="340"/>
            <p14:sldId id="304"/>
            <p14:sldId id="321"/>
            <p14:sldId id="306"/>
            <p14:sldId id="339"/>
            <p14:sldId id="338"/>
            <p14:sldId id="310"/>
            <p14:sldId id="309"/>
            <p14:sldId id="333"/>
            <p14:sldId id="311"/>
            <p14:sldId id="312"/>
            <p14:sldId id="335"/>
            <p14:sldId id="341"/>
          </p14:sldIdLst>
        </p14:section>
        <p14:section name="Extra Slides" id="{FC4C0EFB-14DE-48BE-8F6F-178AC4C2632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78AE"/>
    <a:srgbClr val="CC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76185" autoAdjust="0"/>
  </p:normalViewPr>
  <p:slideViewPr>
    <p:cSldViewPr snapToGrid="0" showGuides="1">
      <p:cViewPr varScale="1">
        <p:scale>
          <a:sx n="116" d="100"/>
          <a:sy n="116" d="100"/>
        </p:scale>
        <p:origin x="102" y="444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o.ecy.wa.lcl\users\Agip461\Chinook%20Toxics%20Source%20ID%20Project\Data\Fall%202021\SPMD%20Prelim\Fall%202021%20SPMD%20workbook_Prelim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o.ecy.wa.lcl\users\Agip461\Chinook%20Toxics%20Source%20ID%20Project\Data\Fall%202021\SPMD%20Prelim\Fall%202021%20SPMD%20workbook_Preli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o.ecy.wa.lcl\users\Agip461\Chinook%20Toxics%20Source%20ID%20Project\Data\Fall%202021\SPMD%20Prelim\Fall%202021%20SPMD%20workbook_Preli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o.ecy.wa.lcl\users\Agip461\Chinook%20Toxics%20Source%20ID%20Project\Data\Fall%202019%20Prelimnary%20Data\Sept%202019%20SNOHO%20Sampling_Data%20v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o.ecy.wa.lcl\users\Agip461\Chinook%20Toxics%20Source%20ID%20Project\Data\Fall%202021\Seds%20Prelim\Fall%202021_Sediment%20Workbook_Preli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o.ecy.wa.lcl\users\Agip461\Chinook%20Toxics%20Source%20ID%20Project\Data\Fall%202021\Seds%20Prelim\Fall%202021_Sediment%20Workbook_Preli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o\users\agip461\Chinook%20Toxics%20Source%20ID%20Project\Data\Spring%202021\Tissue%202021\Prelim%20Tissue%20data%20workboo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o\users\agip461\Chinook%20Toxics%20Source%20ID%20Project\Data\Spring%202021\Tissue%202021\Prelim%20Tissue%20data%20workboo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o\users\agip461\Chinook%20Toxics%20Source%20ID%20Project\Data\Spring%202021\Tissue%202021\Prelim%20Tissue%20data%20workboo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35315912255822E-2"/>
          <c:y val="9.3881459508281404E-2"/>
          <c:w val="0.6273761407521693"/>
          <c:h val="0.75078856825246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'All Data Comparison'!$O$1</c:f>
              <c:strCache>
                <c:ptCount val="1"/>
                <c:pt idx="0">
                  <c:v>Fall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Data Comparison'!$M$2:$M$19</c:f>
              <c:strCache>
                <c:ptCount val="18"/>
                <c:pt idx="0">
                  <c:v>SNOH01.8</c:v>
                </c:pt>
                <c:pt idx="1">
                  <c:v>SNOH02.9</c:v>
                </c:pt>
                <c:pt idx="2">
                  <c:v>SNOH03.9</c:v>
                </c:pt>
                <c:pt idx="3">
                  <c:v>SNOH5.0</c:v>
                </c:pt>
                <c:pt idx="4">
                  <c:v>SNOH7.0</c:v>
                </c:pt>
                <c:pt idx="5">
                  <c:v>SNOH12.0</c:v>
                </c:pt>
                <c:pt idx="6">
                  <c:v>SNOH13.0</c:v>
                </c:pt>
                <c:pt idx="7">
                  <c:v>SNOH20.0</c:v>
                </c:pt>
                <c:pt idx="8">
                  <c:v>DITCH 1</c:v>
                </c:pt>
                <c:pt idx="9">
                  <c:v>UNION M. 1</c:v>
                </c:pt>
                <c:pt idx="10">
                  <c:v>UNION M. 2</c:v>
                </c:pt>
                <c:pt idx="11">
                  <c:v>ES0.0</c:v>
                </c:pt>
                <c:pt idx="12">
                  <c:v>ES1.5</c:v>
                </c:pt>
                <c:pt idx="13">
                  <c:v>ES4.3</c:v>
                </c:pt>
                <c:pt idx="14">
                  <c:v>ES5.7</c:v>
                </c:pt>
                <c:pt idx="15">
                  <c:v>ES6.2</c:v>
                </c:pt>
                <c:pt idx="16">
                  <c:v>SS0.0</c:v>
                </c:pt>
                <c:pt idx="17">
                  <c:v>SS1.7</c:v>
                </c:pt>
              </c:strCache>
            </c:strRef>
          </c:cat>
          <c:val>
            <c:numRef>
              <c:f>'All Data Comparison'!$O$2:$O$19</c:f>
              <c:numCache>
                <c:formatCode>0.000</c:formatCode>
                <c:ptCount val="18"/>
                <c:pt idx="1">
                  <c:v>37.45686594668711</c:v>
                </c:pt>
                <c:pt idx="2">
                  <c:v>39.80158894327289</c:v>
                </c:pt>
                <c:pt idx="3">
                  <c:v>14.650796865748648</c:v>
                </c:pt>
                <c:pt idx="4">
                  <c:v>19.487117102451407</c:v>
                </c:pt>
                <c:pt idx="5">
                  <c:v>25.677702551733471</c:v>
                </c:pt>
                <c:pt idx="6">
                  <c:v>10.515320485878696</c:v>
                </c:pt>
                <c:pt idx="7">
                  <c:v>7.9258223374739893</c:v>
                </c:pt>
                <c:pt idx="11">
                  <c:v>4.9811242391172055</c:v>
                </c:pt>
                <c:pt idx="13">
                  <c:v>9.9512349571767729</c:v>
                </c:pt>
                <c:pt idx="15">
                  <c:v>14.768812623367179</c:v>
                </c:pt>
                <c:pt idx="16">
                  <c:v>10.08459384051744</c:v>
                </c:pt>
                <c:pt idx="17">
                  <c:v>10.656580503791057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B-47DE-8317-0F6D66573F6E}"/>
            </c:ext>
          </c:extLst>
        </c:ser>
        <c:ser>
          <c:idx val="1"/>
          <c:order val="1"/>
          <c:tx>
            <c:strRef>
              <c:f>'All Data Comparison'!$P$1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 Data Comparison'!$M$2:$M$19</c:f>
              <c:strCache>
                <c:ptCount val="18"/>
                <c:pt idx="0">
                  <c:v>SNOH01.8</c:v>
                </c:pt>
                <c:pt idx="1">
                  <c:v>SNOH02.9</c:v>
                </c:pt>
                <c:pt idx="2">
                  <c:v>SNOH03.9</c:v>
                </c:pt>
                <c:pt idx="3">
                  <c:v>SNOH5.0</c:v>
                </c:pt>
                <c:pt idx="4">
                  <c:v>SNOH7.0</c:v>
                </c:pt>
                <c:pt idx="5">
                  <c:v>SNOH12.0</c:v>
                </c:pt>
                <c:pt idx="6">
                  <c:v>SNOH13.0</c:v>
                </c:pt>
                <c:pt idx="7">
                  <c:v>SNOH20.0</c:v>
                </c:pt>
                <c:pt idx="8">
                  <c:v>DITCH 1</c:v>
                </c:pt>
                <c:pt idx="9">
                  <c:v>UNION M. 1</c:v>
                </c:pt>
                <c:pt idx="10">
                  <c:v>UNION M. 2</c:v>
                </c:pt>
                <c:pt idx="11">
                  <c:v>ES0.0</c:v>
                </c:pt>
                <c:pt idx="12">
                  <c:v>ES1.5</c:v>
                </c:pt>
                <c:pt idx="13">
                  <c:v>ES4.3</c:v>
                </c:pt>
                <c:pt idx="14">
                  <c:v>ES5.7</c:v>
                </c:pt>
                <c:pt idx="15">
                  <c:v>ES6.2</c:v>
                </c:pt>
                <c:pt idx="16">
                  <c:v>SS0.0</c:v>
                </c:pt>
                <c:pt idx="17">
                  <c:v>SS1.7</c:v>
                </c:pt>
              </c:strCache>
            </c:strRef>
          </c:cat>
          <c:val>
            <c:numRef>
              <c:f>'All Data Comparison'!$P$2:$P$19</c:f>
              <c:numCache>
                <c:formatCode>General</c:formatCode>
                <c:ptCount val="18"/>
                <c:pt idx="0">
                  <c:v>30.449516379993216</c:v>
                </c:pt>
                <c:pt idx="1">
                  <c:v>15.682800914977983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B-47DE-8317-0F6D66573F6E}"/>
            </c:ext>
          </c:extLst>
        </c:ser>
        <c:ser>
          <c:idx val="2"/>
          <c:order val="2"/>
          <c:tx>
            <c:strRef>
              <c:f>'All Data Comparison'!$Q$1</c:f>
              <c:strCache>
                <c:ptCount val="1"/>
                <c:pt idx="0">
                  <c:v>Fall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 Data Comparison'!$M$2:$M$19</c:f>
              <c:strCache>
                <c:ptCount val="18"/>
                <c:pt idx="0">
                  <c:v>SNOH01.8</c:v>
                </c:pt>
                <c:pt idx="1">
                  <c:v>SNOH02.9</c:v>
                </c:pt>
                <c:pt idx="2">
                  <c:v>SNOH03.9</c:v>
                </c:pt>
                <c:pt idx="3">
                  <c:v>SNOH5.0</c:v>
                </c:pt>
                <c:pt idx="4">
                  <c:v>SNOH7.0</c:v>
                </c:pt>
                <c:pt idx="5">
                  <c:v>SNOH12.0</c:v>
                </c:pt>
                <c:pt idx="6">
                  <c:v>SNOH13.0</c:v>
                </c:pt>
                <c:pt idx="7">
                  <c:v>SNOH20.0</c:v>
                </c:pt>
                <c:pt idx="8">
                  <c:v>DITCH 1</c:v>
                </c:pt>
                <c:pt idx="9">
                  <c:v>UNION M. 1</c:v>
                </c:pt>
                <c:pt idx="10">
                  <c:v>UNION M. 2</c:v>
                </c:pt>
                <c:pt idx="11">
                  <c:v>ES0.0</c:v>
                </c:pt>
                <c:pt idx="12">
                  <c:v>ES1.5</c:v>
                </c:pt>
                <c:pt idx="13">
                  <c:v>ES4.3</c:v>
                </c:pt>
                <c:pt idx="14">
                  <c:v>ES5.7</c:v>
                </c:pt>
                <c:pt idx="15">
                  <c:v>ES6.2</c:v>
                </c:pt>
                <c:pt idx="16">
                  <c:v>SS0.0</c:v>
                </c:pt>
                <c:pt idx="17">
                  <c:v>SS1.7</c:v>
                </c:pt>
              </c:strCache>
            </c:strRef>
          </c:cat>
          <c:val>
            <c:numRef>
              <c:f>'All Data Comparison'!$Q$2:$Q$19</c:f>
              <c:numCache>
                <c:formatCode>General</c:formatCode>
                <c:ptCount val="18"/>
                <c:pt idx="0">
                  <c:v>16.830192179019949</c:v>
                </c:pt>
                <c:pt idx="1">
                  <c:v>20.437384847306454</c:v>
                </c:pt>
                <c:pt idx="2">
                  <c:v>23.292088196543176</c:v>
                </c:pt>
                <c:pt idx="4">
                  <c:v>12.806771596352815</c:v>
                </c:pt>
                <c:pt idx="8">
                  <c:v>9.7963365561493312</c:v>
                </c:pt>
                <c:pt idx="9">
                  <c:v>12.771306680333151</c:v>
                </c:pt>
                <c:pt idx="10">
                  <c:v>15.025779918110388</c:v>
                </c:pt>
                <c:pt idx="14">
                  <c:v>8.0977175131348051</c:v>
                </c:pt>
                <c:pt idx="16">
                  <c:v>5.895626726493993</c:v>
                </c:pt>
                <c:pt idx="17">
                  <c:v>8.8262033628956882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8B-47DE-8317-0F6D66573F6E}"/>
            </c:ext>
          </c:extLst>
        </c:ser>
        <c:ser>
          <c:idx val="3"/>
          <c:order val="3"/>
          <c:tx>
            <c:strRef>
              <c:f>'All Data Comparison'!$R$1</c:f>
              <c:strCache>
                <c:ptCount val="1"/>
                <c:pt idx="0">
                  <c:v>Spring 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 Data Comparison'!$M$2:$M$19</c:f>
              <c:strCache>
                <c:ptCount val="18"/>
                <c:pt idx="0">
                  <c:v>SNOH01.8</c:v>
                </c:pt>
                <c:pt idx="1">
                  <c:v>SNOH02.9</c:v>
                </c:pt>
                <c:pt idx="2">
                  <c:v>SNOH03.9</c:v>
                </c:pt>
                <c:pt idx="3">
                  <c:v>SNOH5.0</c:v>
                </c:pt>
                <c:pt idx="4">
                  <c:v>SNOH7.0</c:v>
                </c:pt>
                <c:pt idx="5">
                  <c:v>SNOH12.0</c:v>
                </c:pt>
                <c:pt idx="6">
                  <c:v>SNOH13.0</c:v>
                </c:pt>
                <c:pt idx="7">
                  <c:v>SNOH20.0</c:v>
                </c:pt>
                <c:pt idx="8">
                  <c:v>DITCH 1</c:v>
                </c:pt>
                <c:pt idx="9">
                  <c:v>UNION M. 1</c:v>
                </c:pt>
                <c:pt idx="10">
                  <c:v>UNION M. 2</c:v>
                </c:pt>
                <c:pt idx="11">
                  <c:v>ES0.0</c:v>
                </c:pt>
                <c:pt idx="12">
                  <c:v>ES1.5</c:v>
                </c:pt>
                <c:pt idx="13">
                  <c:v>ES4.3</c:v>
                </c:pt>
                <c:pt idx="14">
                  <c:v>ES5.7</c:v>
                </c:pt>
                <c:pt idx="15">
                  <c:v>ES6.2</c:v>
                </c:pt>
                <c:pt idx="16">
                  <c:v>SS0.0</c:v>
                </c:pt>
                <c:pt idx="17">
                  <c:v>SS1.7</c:v>
                </c:pt>
              </c:strCache>
            </c:strRef>
          </c:cat>
          <c:val>
            <c:numRef>
              <c:f>'All Data Comparison'!$R$2:$R$19</c:f>
              <c:numCache>
                <c:formatCode>0.00</c:formatCode>
                <c:ptCount val="18"/>
                <c:pt idx="0">
                  <c:v>33.208101409887774</c:v>
                </c:pt>
                <c:pt idx="1">
                  <c:v>52.68589603521368</c:v>
                </c:pt>
                <c:pt idx="2">
                  <c:v>46.572587159171093</c:v>
                </c:pt>
                <c:pt idx="4">
                  <c:v>5.2884412789098647</c:v>
                </c:pt>
                <c:pt idx="5">
                  <c:v>10.771765491353804</c:v>
                </c:pt>
                <c:pt idx="11">
                  <c:v>7.6106003306178955</c:v>
                </c:pt>
                <c:pt idx="12">
                  <c:v>8.626476696020676</c:v>
                </c:pt>
                <c:pt idx="14">
                  <c:v>10.949844833133108</c:v>
                </c:pt>
                <c:pt idx="16">
                  <c:v>14.512507363266518</c:v>
                </c:pt>
                <c:pt idx="17">
                  <c:v>11.16419035947988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B-47DE-8317-0F6D66573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15"/>
        <c:axId val="473397736"/>
        <c:axId val="473396752"/>
      </c:barChart>
      <c:catAx>
        <c:axId val="473397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96752"/>
        <c:crosses val="autoZero"/>
        <c:auto val="1"/>
        <c:lblAlgn val="ctr"/>
        <c:lblOffset val="100"/>
        <c:noMultiLvlLbl val="0"/>
      </c:catAx>
      <c:valAx>
        <c:axId val="47339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Total PBDE Conc. (pg/L)</a:t>
                </a:r>
              </a:p>
            </c:rich>
          </c:tx>
          <c:layout>
            <c:manualLayout>
              <c:xMode val="edge"/>
              <c:yMode val="edge"/>
              <c:x val="1.1619133981964581E-2"/>
              <c:y val="0.31923571862265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977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84879720987876"/>
          <c:y val="0.94104144835206693"/>
          <c:w val="0.33505125293343274"/>
          <c:h val="5.6999985349307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Data Comparison'!$O$1</c:f>
              <c:strCache>
                <c:ptCount val="1"/>
                <c:pt idx="0">
                  <c:v>Fall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Data Comparison'!$M$20:$M$30</c:f>
              <c:strCache>
                <c:ptCount val="11"/>
                <c:pt idx="0">
                  <c:v>SKY23.7</c:v>
                </c:pt>
                <c:pt idx="1">
                  <c:v>SKY24.5</c:v>
                </c:pt>
                <c:pt idx="2">
                  <c:v>SKY25.0</c:v>
                </c:pt>
                <c:pt idx="3">
                  <c:v>SKY34.5</c:v>
                </c:pt>
                <c:pt idx="4">
                  <c:v>SKY35.0</c:v>
                </c:pt>
                <c:pt idx="5">
                  <c:v>SKY40.5</c:v>
                </c:pt>
                <c:pt idx="6">
                  <c:v>SNOQ10.5</c:v>
                </c:pt>
                <c:pt idx="7">
                  <c:v>SNOQ23.0</c:v>
                </c:pt>
                <c:pt idx="8">
                  <c:v>SNOQ23.5</c:v>
                </c:pt>
                <c:pt idx="9">
                  <c:v>SNOQ40.7</c:v>
                </c:pt>
                <c:pt idx="10">
                  <c:v>SNOQ47.8</c:v>
                </c:pt>
              </c:strCache>
            </c:strRef>
          </c:cat>
          <c:val>
            <c:numRef>
              <c:f>'All Data Comparison'!$O$20:$O$30</c:f>
              <c:numCache>
                <c:formatCode>0.000</c:formatCode>
                <c:ptCount val="11"/>
                <c:pt idx="1">
                  <c:v>121.85926658936125</c:v>
                </c:pt>
                <c:pt idx="5">
                  <c:v>5.2806170980911409</c:v>
                </c:pt>
                <c:pt idx="6">
                  <c:v>6.962668011026043</c:v>
                </c:pt>
                <c:pt idx="7">
                  <c:v>62.861277733461208</c:v>
                </c:pt>
                <c:pt idx="9">
                  <c:v>4.0629206350131408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2-4090-9393-E321EFF31451}"/>
            </c:ext>
          </c:extLst>
        </c:ser>
        <c:ser>
          <c:idx val="1"/>
          <c:order val="1"/>
          <c:tx>
            <c:strRef>
              <c:f>'All Data Comparison'!$P$1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 Data Comparison'!$M$20:$M$30</c:f>
              <c:strCache>
                <c:ptCount val="11"/>
                <c:pt idx="0">
                  <c:v>SKY23.7</c:v>
                </c:pt>
                <c:pt idx="1">
                  <c:v>SKY24.5</c:v>
                </c:pt>
                <c:pt idx="2">
                  <c:v>SKY25.0</c:v>
                </c:pt>
                <c:pt idx="3">
                  <c:v>SKY34.5</c:v>
                </c:pt>
                <c:pt idx="4">
                  <c:v>SKY35.0</c:v>
                </c:pt>
                <c:pt idx="5">
                  <c:v>SKY40.5</c:v>
                </c:pt>
                <c:pt idx="6">
                  <c:v>SNOQ10.5</c:v>
                </c:pt>
                <c:pt idx="7">
                  <c:v>SNOQ23.0</c:v>
                </c:pt>
                <c:pt idx="8">
                  <c:v>SNOQ23.5</c:v>
                </c:pt>
                <c:pt idx="9">
                  <c:v>SNOQ40.7</c:v>
                </c:pt>
                <c:pt idx="10">
                  <c:v>SNOQ47.8</c:v>
                </c:pt>
              </c:strCache>
            </c:strRef>
          </c:cat>
          <c:val>
            <c:numRef>
              <c:f>'All Data Comparison'!$P$20:$P$30</c:f>
              <c:numCache>
                <c:formatCode>General</c:formatCode>
                <c:ptCount val="11"/>
                <c:pt idx="1">
                  <c:v>67.150712830071114</c:v>
                </c:pt>
                <c:pt idx="3">
                  <c:v>30.811424944853051</c:v>
                </c:pt>
                <c:pt idx="10">
                  <c:v>1.6459288853061007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32-4090-9393-E321EFF31451}"/>
            </c:ext>
          </c:extLst>
        </c:ser>
        <c:ser>
          <c:idx val="2"/>
          <c:order val="2"/>
          <c:tx>
            <c:strRef>
              <c:f>'All Data Comparison'!$Q$1</c:f>
              <c:strCache>
                <c:ptCount val="1"/>
                <c:pt idx="0">
                  <c:v>Fall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 Data Comparison'!$M$20:$M$30</c:f>
              <c:strCache>
                <c:ptCount val="11"/>
                <c:pt idx="0">
                  <c:v>SKY23.7</c:v>
                </c:pt>
                <c:pt idx="1">
                  <c:v>SKY24.5</c:v>
                </c:pt>
                <c:pt idx="2">
                  <c:v>SKY25.0</c:v>
                </c:pt>
                <c:pt idx="3">
                  <c:v>SKY34.5</c:v>
                </c:pt>
                <c:pt idx="4">
                  <c:v>SKY35.0</c:v>
                </c:pt>
                <c:pt idx="5">
                  <c:v>SKY40.5</c:v>
                </c:pt>
                <c:pt idx="6">
                  <c:v>SNOQ10.5</c:v>
                </c:pt>
                <c:pt idx="7">
                  <c:v>SNOQ23.0</c:v>
                </c:pt>
                <c:pt idx="8">
                  <c:v>SNOQ23.5</c:v>
                </c:pt>
                <c:pt idx="9">
                  <c:v>SNOQ40.7</c:v>
                </c:pt>
                <c:pt idx="10">
                  <c:v>SNOQ47.8</c:v>
                </c:pt>
              </c:strCache>
            </c:strRef>
          </c:cat>
          <c:val>
            <c:numRef>
              <c:f>'All Data Comparison'!$Q$20:$Q$30</c:f>
              <c:numCache>
                <c:formatCode>General</c:formatCode>
                <c:ptCount val="11"/>
                <c:pt idx="1">
                  <c:v>24.136156229554288</c:v>
                </c:pt>
                <c:pt idx="2">
                  <c:v>20.923959887714354</c:v>
                </c:pt>
                <c:pt idx="3">
                  <c:v>66.687757033561866</c:v>
                </c:pt>
                <c:pt idx="4">
                  <c:v>7.9516343029767569</c:v>
                </c:pt>
                <c:pt idx="7">
                  <c:v>4.209541351756771</c:v>
                </c:pt>
                <c:pt idx="8">
                  <c:v>2.1570661325769693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32-4090-9393-E321EFF31451}"/>
            </c:ext>
          </c:extLst>
        </c:ser>
        <c:ser>
          <c:idx val="3"/>
          <c:order val="3"/>
          <c:tx>
            <c:strRef>
              <c:f>'All Data Comparison'!$R$1</c:f>
              <c:strCache>
                <c:ptCount val="1"/>
                <c:pt idx="0">
                  <c:v>Spring 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 Data Comparison'!$M$20:$M$30</c:f>
              <c:strCache>
                <c:ptCount val="11"/>
                <c:pt idx="0">
                  <c:v>SKY23.7</c:v>
                </c:pt>
                <c:pt idx="1">
                  <c:v>SKY24.5</c:v>
                </c:pt>
                <c:pt idx="2">
                  <c:v>SKY25.0</c:v>
                </c:pt>
                <c:pt idx="3">
                  <c:v>SKY34.5</c:v>
                </c:pt>
                <c:pt idx="4">
                  <c:v>SKY35.0</c:v>
                </c:pt>
                <c:pt idx="5">
                  <c:v>SKY40.5</c:v>
                </c:pt>
                <c:pt idx="6">
                  <c:v>SNOQ10.5</c:v>
                </c:pt>
                <c:pt idx="7">
                  <c:v>SNOQ23.0</c:v>
                </c:pt>
                <c:pt idx="8">
                  <c:v>SNOQ23.5</c:v>
                </c:pt>
                <c:pt idx="9">
                  <c:v>SNOQ40.7</c:v>
                </c:pt>
                <c:pt idx="10">
                  <c:v>SNOQ47.8</c:v>
                </c:pt>
              </c:strCache>
            </c:strRef>
          </c:cat>
          <c:val>
            <c:numRef>
              <c:f>'All Data Comparison'!$R$20:$R$30</c:f>
              <c:numCache>
                <c:formatCode>0.00</c:formatCode>
                <c:ptCount val="11"/>
                <c:pt idx="0">
                  <c:v>5.645025323009337</c:v>
                </c:pt>
                <c:pt idx="1">
                  <c:v>3.3410223979921549</c:v>
                </c:pt>
                <c:pt idx="2">
                  <c:v>4.6994010682160825</c:v>
                </c:pt>
                <c:pt idx="3">
                  <c:v>7.130360376285565</c:v>
                </c:pt>
                <c:pt idx="5">
                  <c:v>6.3061263245521744</c:v>
                </c:pt>
                <c:pt idx="6">
                  <c:v>1.5015051008156455</c:v>
                </c:pt>
                <c:pt idx="7">
                  <c:v>6.2500562467602574</c:v>
                </c:pt>
                <c:pt idx="9">
                  <c:v>7.2150783523089776</c:v>
                </c:pt>
                <c:pt idx="10">
                  <c:v>2.7946607819231657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32-4090-9393-E321EFF31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68776736"/>
        <c:axId val="468775424"/>
      </c:barChart>
      <c:catAx>
        <c:axId val="46877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75424"/>
        <c:crosses val="autoZero"/>
        <c:auto val="1"/>
        <c:lblAlgn val="ctr"/>
        <c:lblOffset val="100"/>
        <c:noMultiLvlLbl val="0"/>
      </c:catAx>
      <c:valAx>
        <c:axId val="46877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Total PBDE Conc. (pg/L)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767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'All Data Comparison'!$B$2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Data Comparison'!$A$3:$A$19</c:f>
              <c:strCache>
                <c:ptCount val="17"/>
                <c:pt idx="0">
                  <c:v>Snoh02.9</c:v>
                </c:pt>
                <c:pt idx="1">
                  <c:v>Snoh03.9</c:v>
                </c:pt>
                <c:pt idx="2">
                  <c:v>Snoh5.0</c:v>
                </c:pt>
                <c:pt idx="3">
                  <c:v>Snoh7.0</c:v>
                </c:pt>
                <c:pt idx="4">
                  <c:v>Snoh12.0</c:v>
                </c:pt>
                <c:pt idx="5">
                  <c:v>Snoh13.0</c:v>
                </c:pt>
                <c:pt idx="6">
                  <c:v>ES0.0</c:v>
                </c:pt>
                <c:pt idx="7">
                  <c:v>ES4.3</c:v>
                </c:pt>
                <c:pt idx="8">
                  <c:v>ES06.2</c:v>
                </c:pt>
                <c:pt idx="9">
                  <c:v>SS0.0</c:v>
                </c:pt>
                <c:pt idx="10">
                  <c:v>SS01.7</c:v>
                </c:pt>
                <c:pt idx="11">
                  <c:v>Snoh20.0</c:v>
                </c:pt>
                <c:pt idx="12">
                  <c:v>Sky24.5</c:v>
                </c:pt>
                <c:pt idx="13">
                  <c:v>Sky40.5</c:v>
                </c:pt>
                <c:pt idx="14">
                  <c:v>Snoq10.5</c:v>
                </c:pt>
                <c:pt idx="15">
                  <c:v>Snoq23.0</c:v>
                </c:pt>
                <c:pt idx="16">
                  <c:v>Snoq40.7 </c:v>
                </c:pt>
              </c:strCache>
            </c:strRef>
          </c:cat>
          <c:val>
            <c:numRef>
              <c:f>'All Data Comparison'!$B$3:$B$19</c:f>
              <c:numCache>
                <c:formatCode>0.000</c:formatCode>
                <c:ptCount val="17"/>
                <c:pt idx="0">
                  <c:v>0.32345085112516775</c:v>
                </c:pt>
                <c:pt idx="1">
                  <c:v>0.29379632700336689</c:v>
                </c:pt>
                <c:pt idx="2">
                  <c:v>0.12048165132598559</c:v>
                </c:pt>
                <c:pt idx="3">
                  <c:v>0.16772330529974688</c:v>
                </c:pt>
                <c:pt idx="4">
                  <c:v>0.13946549958658561</c:v>
                </c:pt>
                <c:pt idx="5">
                  <c:v>7.2224357484488882E-2</c:v>
                </c:pt>
                <c:pt idx="6">
                  <c:v>0.1464561383763183</c:v>
                </c:pt>
                <c:pt idx="7">
                  <c:v>0.14098718514284125</c:v>
                </c:pt>
                <c:pt idx="8">
                  <c:v>0.12709906970465665</c:v>
                </c:pt>
                <c:pt idx="9">
                  <c:v>0.13559429304026357</c:v>
                </c:pt>
                <c:pt idx="10">
                  <c:v>0.17669308979769505</c:v>
                </c:pt>
                <c:pt idx="11">
                  <c:v>4.1248035685084922E-2</c:v>
                </c:pt>
                <c:pt idx="12">
                  <c:v>0.94358208976362501</c:v>
                </c:pt>
                <c:pt idx="13">
                  <c:v>7.0283033912740319E-3</c:v>
                </c:pt>
                <c:pt idx="14">
                  <c:v>0.20115211233406088</c:v>
                </c:pt>
                <c:pt idx="15">
                  <c:v>0.44958864494244821</c:v>
                </c:pt>
                <c:pt idx="16">
                  <c:v>1.8585678325534833E-2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2-483A-A97E-7CD34B89F5FF}"/>
            </c:ext>
          </c:extLst>
        </c:ser>
        <c:ser>
          <c:idx val="1"/>
          <c:order val="1"/>
          <c:tx>
            <c:strRef>
              <c:f>'All Data Comparison'!$C$2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 Data Comparison'!$A$3:$A$19</c:f>
              <c:strCache>
                <c:ptCount val="17"/>
                <c:pt idx="0">
                  <c:v>Snoh02.9</c:v>
                </c:pt>
                <c:pt idx="1">
                  <c:v>Snoh03.9</c:v>
                </c:pt>
                <c:pt idx="2">
                  <c:v>Snoh5.0</c:v>
                </c:pt>
                <c:pt idx="3">
                  <c:v>Snoh7.0</c:v>
                </c:pt>
                <c:pt idx="4">
                  <c:v>Snoh12.0</c:v>
                </c:pt>
                <c:pt idx="5">
                  <c:v>Snoh13.0</c:v>
                </c:pt>
                <c:pt idx="6">
                  <c:v>ES0.0</c:v>
                </c:pt>
                <c:pt idx="7">
                  <c:v>ES4.3</c:v>
                </c:pt>
                <c:pt idx="8">
                  <c:v>ES06.2</c:v>
                </c:pt>
                <c:pt idx="9">
                  <c:v>SS0.0</c:v>
                </c:pt>
                <c:pt idx="10">
                  <c:v>SS01.7</c:v>
                </c:pt>
                <c:pt idx="11">
                  <c:v>Snoh20.0</c:v>
                </c:pt>
                <c:pt idx="12">
                  <c:v>Sky24.5</c:v>
                </c:pt>
                <c:pt idx="13">
                  <c:v>Sky40.5</c:v>
                </c:pt>
                <c:pt idx="14">
                  <c:v>Snoq10.5</c:v>
                </c:pt>
                <c:pt idx="15">
                  <c:v>Snoq23.0</c:v>
                </c:pt>
                <c:pt idx="16">
                  <c:v>Snoq40.7 </c:v>
                </c:pt>
              </c:strCache>
            </c:strRef>
          </c:cat>
          <c:val>
            <c:numRef>
              <c:f>'All Data Comparison'!$C$3:$C$19</c:f>
              <c:numCache>
                <c:formatCode>0.000</c:formatCode>
                <c:ptCount val="17"/>
                <c:pt idx="0">
                  <c:v>1.9315667210504353</c:v>
                </c:pt>
                <c:pt idx="1">
                  <c:v>1.3605402496666152</c:v>
                </c:pt>
                <c:pt idx="2">
                  <c:v>0.56497718189547141</c:v>
                </c:pt>
                <c:pt idx="3">
                  <c:v>0.63868274094935762</c:v>
                </c:pt>
                <c:pt idx="4">
                  <c:v>0.66127751907043097</c:v>
                </c:pt>
                <c:pt idx="5">
                  <c:v>0.33133609422138838</c:v>
                </c:pt>
                <c:pt idx="6">
                  <c:v>0.52459753565901057</c:v>
                </c:pt>
                <c:pt idx="7">
                  <c:v>0.6486154090111087</c:v>
                </c:pt>
                <c:pt idx="8">
                  <c:v>0.63387682294400949</c:v>
                </c:pt>
                <c:pt idx="9">
                  <c:v>0.83891462624652324</c:v>
                </c:pt>
                <c:pt idx="10">
                  <c:v>0.64509493587906175</c:v>
                </c:pt>
                <c:pt idx="11">
                  <c:v>0.27723528351303905</c:v>
                </c:pt>
                <c:pt idx="12">
                  <c:v>11.616957490301624</c:v>
                </c:pt>
                <c:pt idx="13">
                  <c:v>8.0685755298583378E-2</c:v>
                </c:pt>
                <c:pt idx="14">
                  <c:v>0.2389770599295758</c:v>
                </c:pt>
                <c:pt idx="15">
                  <c:v>0.42275634050621846</c:v>
                </c:pt>
                <c:pt idx="16">
                  <c:v>9.7111141227145745E-2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2-483A-A97E-7CD34B89F5FF}"/>
            </c:ext>
          </c:extLst>
        </c:ser>
        <c:ser>
          <c:idx val="2"/>
          <c:order val="2"/>
          <c:tx>
            <c:strRef>
              <c:f>'All Data Comparison'!$D$2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 Data Comparison'!$A$3:$A$19</c:f>
              <c:strCache>
                <c:ptCount val="17"/>
                <c:pt idx="0">
                  <c:v>Snoh02.9</c:v>
                </c:pt>
                <c:pt idx="1">
                  <c:v>Snoh03.9</c:v>
                </c:pt>
                <c:pt idx="2">
                  <c:v>Snoh5.0</c:v>
                </c:pt>
                <c:pt idx="3">
                  <c:v>Snoh7.0</c:v>
                </c:pt>
                <c:pt idx="4">
                  <c:v>Snoh12.0</c:v>
                </c:pt>
                <c:pt idx="5">
                  <c:v>Snoh13.0</c:v>
                </c:pt>
                <c:pt idx="6">
                  <c:v>ES0.0</c:v>
                </c:pt>
                <c:pt idx="7">
                  <c:v>ES4.3</c:v>
                </c:pt>
                <c:pt idx="8">
                  <c:v>ES06.2</c:v>
                </c:pt>
                <c:pt idx="9">
                  <c:v>SS0.0</c:v>
                </c:pt>
                <c:pt idx="10">
                  <c:v>SS01.7</c:v>
                </c:pt>
                <c:pt idx="11">
                  <c:v>Snoh20.0</c:v>
                </c:pt>
                <c:pt idx="12">
                  <c:v>Sky24.5</c:v>
                </c:pt>
                <c:pt idx="13">
                  <c:v>Sky40.5</c:v>
                </c:pt>
                <c:pt idx="14">
                  <c:v>Snoq10.5</c:v>
                </c:pt>
                <c:pt idx="15">
                  <c:v>Snoq23.0</c:v>
                </c:pt>
                <c:pt idx="16">
                  <c:v>Snoq40.7 </c:v>
                </c:pt>
              </c:strCache>
            </c:strRef>
          </c:cat>
          <c:val>
            <c:numRef>
              <c:f>'All Data Comparison'!$D$3:$D$19</c:f>
              <c:numCache>
                <c:formatCode>0.000</c:formatCode>
                <c:ptCount val="17"/>
                <c:pt idx="0">
                  <c:v>18.603325481543042</c:v>
                </c:pt>
                <c:pt idx="1">
                  <c:v>15.808269865255953</c:v>
                </c:pt>
                <c:pt idx="2">
                  <c:v>6.4461151093186286</c:v>
                </c:pt>
                <c:pt idx="3">
                  <c:v>7.7801000632316279</c:v>
                </c:pt>
                <c:pt idx="4">
                  <c:v>9.3794026597943958</c:v>
                </c:pt>
                <c:pt idx="5">
                  <c:v>4.1898428582692597</c:v>
                </c:pt>
                <c:pt idx="6">
                  <c:v>3.2460235073611647</c:v>
                </c:pt>
                <c:pt idx="7">
                  <c:v>5.2311329277398153</c:v>
                </c:pt>
                <c:pt idx="8">
                  <c:v>6.3146559019108048</c:v>
                </c:pt>
                <c:pt idx="9">
                  <c:v>5.4572058253658255</c:v>
                </c:pt>
                <c:pt idx="10">
                  <c:v>5.2564424882198155</c:v>
                </c:pt>
                <c:pt idx="11">
                  <c:v>3.2336920517550172</c:v>
                </c:pt>
                <c:pt idx="12">
                  <c:v>58.81722288582322</c:v>
                </c:pt>
                <c:pt idx="13">
                  <c:v>0.43585073234567606</c:v>
                </c:pt>
                <c:pt idx="14">
                  <c:v>2.5632825443921767</c:v>
                </c:pt>
                <c:pt idx="15">
                  <c:v>9.5037566856613971</c:v>
                </c:pt>
                <c:pt idx="16">
                  <c:v>0.94987542267300584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D2-483A-A97E-7CD34B89F5FF}"/>
            </c:ext>
          </c:extLst>
        </c:ser>
        <c:ser>
          <c:idx val="3"/>
          <c:order val="3"/>
          <c:tx>
            <c:strRef>
              <c:f>'All Data Comparison'!$E$2</c:f>
              <c:strCache>
                <c:ptCount val="1"/>
                <c:pt idx="0">
                  <c:v>Penta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 Data Comparison'!$A$3:$A$19</c:f>
              <c:strCache>
                <c:ptCount val="17"/>
                <c:pt idx="0">
                  <c:v>Snoh02.9</c:v>
                </c:pt>
                <c:pt idx="1">
                  <c:v>Snoh03.9</c:v>
                </c:pt>
                <c:pt idx="2">
                  <c:v>Snoh5.0</c:v>
                </c:pt>
                <c:pt idx="3">
                  <c:v>Snoh7.0</c:v>
                </c:pt>
                <c:pt idx="4">
                  <c:v>Snoh12.0</c:v>
                </c:pt>
                <c:pt idx="5">
                  <c:v>Snoh13.0</c:v>
                </c:pt>
                <c:pt idx="6">
                  <c:v>ES0.0</c:v>
                </c:pt>
                <c:pt idx="7">
                  <c:v>ES4.3</c:v>
                </c:pt>
                <c:pt idx="8">
                  <c:v>ES06.2</c:v>
                </c:pt>
                <c:pt idx="9">
                  <c:v>SS0.0</c:v>
                </c:pt>
                <c:pt idx="10">
                  <c:v>SS01.7</c:v>
                </c:pt>
                <c:pt idx="11">
                  <c:v>Snoh20.0</c:v>
                </c:pt>
                <c:pt idx="12">
                  <c:v>Sky24.5</c:v>
                </c:pt>
                <c:pt idx="13">
                  <c:v>Sky40.5</c:v>
                </c:pt>
                <c:pt idx="14">
                  <c:v>Snoq10.5</c:v>
                </c:pt>
                <c:pt idx="15">
                  <c:v>Snoq23.0</c:v>
                </c:pt>
                <c:pt idx="16">
                  <c:v>Snoq40.7 </c:v>
                </c:pt>
              </c:strCache>
            </c:strRef>
          </c:cat>
          <c:val>
            <c:numRef>
              <c:f>'All Data Comparison'!$E$3:$E$19</c:f>
              <c:numCache>
                <c:formatCode>0.000</c:formatCode>
                <c:ptCount val="17"/>
                <c:pt idx="0">
                  <c:v>14.370724801292042</c:v>
                </c:pt>
                <c:pt idx="1">
                  <c:v>14.337541554398401</c:v>
                </c:pt>
                <c:pt idx="2">
                  <c:v>6.1357548911946651</c:v>
                </c:pt>
                <c:pt idx="3">
                  <c:v>5.7421216647641282</c:v>
                </c:pt>
                <c:pt idx="4">
                  <c:v>9.1328256741083926</c:v>
                </c:pt>
                <c:pt idx="5">
                  <c:v>4.141867195453286</c:v>
                </c:pt>
                <c:pt idx="6">
                  <c:v>0.8013645991373104</c:v>
                </c:pt>
                <c:pt idx="7">
                  <c:v>3.3544064774838067</c:v>
                </c:pt>
                <c:pt idx="8">
                  <c:v>4.800194119898765</c:v>
                </c:pt>
                <c:pt idx="9">
                  <c:v>3.0457128822263879</c:v>
                </c:pt>
                <c:pt idx="10">
                  <c:v>2.9562854678792529</c:v>
                </c:pt>
                <c:pt idx="11">
                  <c:v>2.9324763699571665</c:v>
                </c:pt>
                <c:pt idx="12">
                  <c:v>33.590929031597994</c:v>
                </c:pt>
                <c:pt idx="13">
                  <c:v>9.6385656180453375E-2</c:v>
                </c:pt>
                <c:pt idx="14">
                  <c:v>1.9230020087882964</c:v>
                </c:pt>
                <c:pt idx="15">
                  <c:v>11.269553572977937</c:v>
                </c:pt>
                <c:pt idx="16">
                  <c:v>0.96685318382229168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D2-483A-A97E-7CD34B89F5FF}"/>
            </c:ext>
          </c:extLst>
        </c:ser>
        <c:ser>
          <c:idx val="4"/>
          <c:order val="4"/>
          <c:tx>
            <c:strRef>
              <c:f>'All Data Comparison'!$F$2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 Data Comparison'!$A$3:$A$19</c:f>
              <c:strCache>
                <c:ptCount val="17"/>
                <c:pt idx="0">
                  <c:v>Snoh02.9</c:v>
                </c:pt>
                <c:pt idx="1">
                  <c:v>Snoh03.9</c:v>
                </c:pt>
                <c:pt idx="2">
                  <c:v>Snoh5.0</c:v>
                </c:pt>
                <c:pt idx="3">
                  <c:v>Snoh7.0</c:v>
                </c:pt>
                <c:pt idx="4">
                  <c:v>Snoh12.0</c:v>
                </c:pt>
                <c:pt idx="5">
                  <c:v>Snoh13.0</c:v>
                </c:pt>
                <c:pt idx="6">
                  <c:v>ES0.0</c:v>
                </c:pt>
                <c:pt idx="7">
                  <c:v>ES4.3</c:v>
                </c:pt>
                <c:pt idx="8">
                  <c:v>ES06.2</c:v>
                </c:pt>
                <c:pt idx="9">
                  <c:v>SS0.0</c:v>
                </c:pt>
                <c:pt idx="10">
                  <c:v>SS01.7</c:v>
                </c:pt>
                <c:pt idx="11">
                  <c:v>Snoh20.0</c:v>
                </c:pt>
                <c:pt idx="12">
                  <c:v>Sky24.5</c:v>
                </c:pt>
                <c:pt idx="13">
                  <c:v>Sky40.5</c:v>
                </c:pt>
                <c:pt idx="14">
                  <c:v>Snoq10.5</c:v>
                </c:pt>
                <c:pt idx="15">
                  <c:v>Snoq23.0</c:v>
                </c:pt>
                <c:pt idx="16">
                  <c:v>Snoq40.7 </c:v>
                </c:pt>
              </c:strCache>
            </c:strRef>
          </c:cat>
          <c:val>
            <c:numRef>
              <c:f>'All Data Comparison'!$F$3:$F$19</c:f>
              <c:numCache>
                <c:formatCode>0.000</c:formatCode>
                <c:ptCount val="17"/>
                <c:pt idx="0">
                  <c:v>2.0810118478714008</c:v>
                </c:pt>
                <c:pt idx="1">
                  <c:v>2.2773861597261398</c:v>
                </c:pt>
                <c:pt idx="2">
                  <c:v>1.0526615042834062</c:v>
                </c:pt>
                <c:pt idx="3">
                  <c:v>0.95388105822361047</c:v>
                </c:pt>
                <c:pt idx="4">
                  <c:v>2.1520824629692323</c:v>
                </c:pt>
                <c:pt idx="5">
                  <c:v>0.61133940027369704</c:v>
                </c:pt>
                <c:pt idx="6">
                  <c:v>0.10185755497475507</c:v>
                </c:pt>
                <c:pt idx="7">
                  <c:v>0.3599345818803793</c:v>
                </c:pt>
                <c:pt idx="8">
                  <c:v>0.84643319920414961</c:v>
                </c:pt>
                <c:pt idx="9">
                  <c:v>0.38297483115427916</c:v>
                </c:pt>
                <c:pt idx="10">
                  <c:v>0.60051607481163816</c:v>
                </c:pt>
                <c:pt idx="11">
                  <c:v>0.39458826511203327</c:v>
                </c:pt>
                <c:pt idx="12">
                  <c:v>3.2127544711375147</c:v>
                </c:pt>
                <c:pt idx="13">
                  <c:v>7.9548788038736995E-2</c:v>
                </c:pt>
                <c:pt idx="14">
                  <c:v>0.28453956398032054</c:v>
                </c:pt>
                <c:pt idx="15">
                  <c:v>2.3674818746130759</c:v>
                </c:pt>
                <c:pt idx="16">
                  <c:v>0.25009822811805626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D2-483A-A97E-7CD34B89F5FF}"/>
            </c:ext>
          </c:extLst>
        </c:ser>
        <c:ser>
          <c:idx val="5"/>
          <c:order val="5"/>
          <c:tx>
            <c:strRef>
              <c:f>'All Data Comparison'!$G$2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'All Data Comparison'!$A$3:$A$19</c:f>
              <c:strCache>
                <c:ptCount val="17"/>
                <c:pt idx="0">
                  <c:v>Snoh02.9</c:v>
                </c:pt>
                <c:pt idx="1">
                  <c:v>Snoh03.9</c:v>
                </c:pt>
                <c:pt idx="2">
                  <c:v>Snoh5.0</c:v>
                </c:pt>
                <c:pt idx="3">
                  <c:v>Snoh7.0</c:v>
                </c:pt>
                <c:pt idx="4">
                  <c:v>Snoh12.0</c:v>
                </c:pt>
                <c:pt idx="5">
                  <c:v>Snoh13.0</c:v>
                </c:pt>
                <c:pt idx="6">
                  <c:v>ES0.0</c:v>
                </c:pt>
                <c:pt idx="7">
                  <c:v>ES4.3</c:v>
                </c:pt>
                <c:pt idx="8">
                  <c:v>ES06.2</c:v>
                </c:pt>
                <c:pt idx="9">
                  <c:v>SS0.0</c:v>
                </c:pt>
                <c:pt idx="10">
                  <c:v>SS01.7</c:v>
                </c:pt>
                <c:pt idx="11">
                  <c:v>Snoh20.0</c:v>
                </c:pt>
                <c:pt idx="12">
                  <c:v>Sky24.5</c:v>
                </c:pt>
                <c:pt idx="13">
                  <c:v>Sky40.5</c:v>
                </c:pt>
                <c:pt idx="14">
                  <c:v>Snoq10.5</c:v>
                </c:pt>
                <c:pt idx="15">
                  <c:v>Snoq23.0</c:v>
                </c:pt>
                <c:pt idx="16">
                  <c:v>Snoq40.7 </c:v>
                </c:pt>
              </c:strCache>
            </c:strRef>
          </c:cat>
          <c:val>
            <c:numRef>
              <c:f>'All Data Comparison'!$G$3:$G$19</c:f>
              <c:numCache>
                <c:formatCode>0.000</c:formatCode>
                <c:ptCount val="17"/>
                <c:pt idx="0">
                  <c:v>0</c:v>
                </c:pt>
                <c:pt idx="1">
                  <c:v>0.67302988429565647</c:v>
                </c:pt>
                <c:pt idx="2">
                  <c:v>0.17414018661253228</c:v>
                </c:pt>
                <c:pt idx="3">
                  <c:v>0.27515068269471843</c:v>
                </c:pt>
                <c:pt idx="4">
                  <c:v>1.271247528922661</c:v>
                </c:pt>
                <c:pt idx="5">
                  <c:v>0.41133658449024774</c:v>
                </c:pt>
                <c:pt idx="6">
                  <c:v>0.16082490360864626</c:v>
                </c:pt>
                <c:pt idx="7">
                  <c:v>0.21615837591882223</c:v>
                </c:pt>
                <c:pt idx="8">
                  <c:v>0.26307708626082238</c:v>
                </c:pt>
                <c:pt idx="9">
                  <c:v>0.22419138248416035</c:v>
                </c:pt>
                <c:pt idx="10">
                  <c:v>0.17068315627794017</c:v>
                </c:pt>
                <c:pt idx="11">
                  <c:v>0</c:v>
                </c:pt>
                <c:pt idx="12">
                  <c:v>7.5995894539491932E-2</c:v>
                </c:pt>
                <c:pt idx="13">
                  <c:v>6.4104771321369089E-2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D2-483A-A97E-7CD34B89F5FF}"/>
            </c:ext>
          </c:extLst>
        </c:ser>
        <c:ser>
          <c:idx val="6"/>
          <c:order val="6"/>
          <c:tx>
            <c:strRef>
              <c:f>'All Data Comparison'!$H$2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 Data Comparison'!$A$3:$A$19</c:f>
              <c:strCache>
                <c:ptCount val="17"/>
                <c:pt idx="0">
                  <c:v>Snoh02.9</c:v>
                </c:pt>
                <c:pt idx="1">
                  <c:v>Snoh03.9</c:v>
                </c:pt>
                <c:pt idx="2">
                  <c:v>Snoh5.0</c:v>
                </c:pt>
                <c:pt idx="3">
                  <c:v>Snoh7.0</c:v>
                </c:pt>
                <c:pt idx="4">
                  <c:v>Snoh12.0</c:v>
                </c:pt>
                <c:pt idx="5">
                  <c:v>Snoh13.0</c:v>
                </c:pt>
                <c:pt idx="6">
                  <c:v>ES0.0</c:v>
                </c:pt>
                <c:pt idx="7">
                  <c:v>ES4.3</c:v>
                </c:pt>
                <c:pt idx="8">
                  <c:v>ES06.2</c:v>
                </c:pt>
                <c:pt idx="9">
                  <c:v>SS0.0</c:v>
                </c:pt>
                <c:pt idx="10">
                  <c:v>SS01.7</c:v>
                </c:pt>
                <c:pt idx="11">
                  <c:v>Snoh20.0</c:v>
                </c:pt>
                <c:pt idx="12">
                  <c:v>Sky24.5</c:v>
                </c:pt>
                <c:pt idx="13">
                  <c:v>Sky40.5</c:v>
                </c:pt>
                <c:pt idx="14">
                  <c:v>Snoq10.5</c:v>
                </c:pt>
                <c:pt idx="15">
                  <c:v>Snoq23.0</c:v>
                </c:pt>
                <c:pt idx="16">
                  <c:v>Snoq40.7 </c:v>
                </c:pt>
              </c:strCache>
            </c:strRef>
          </c:cat>
          <c:val>
            <c:numRef>
              <c:f>'All Data Comparison'!$H$3:$H$19</c:f>
              <c:numCache>
                <c:formatCode>0.000</c:formatCode>
                <c:ptCount val="17"/>
                <c:pt idx="0">
                  <c:v>0.146786243805027</c:v>
                </c:pt>
                <c:pt idx="1">
                  <c:v>0.70484150475695317</c:v>
                </c:pt>
                <c:pt idx="2">
                  <c:v>0.15666634111795616</c:v>
                </c:pt>
                <c:pt idx="3">
                  <c:v>0</c:v>
                </c:pt>
                <c:pt idx="4">
                  <c:v>0</c:v>
                </c:pt>
                <c:pt idx="5">
                  <c:v>0.75737399568632535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D2-483A-A97E-7CD34B89F5FF}"/>
            </c:ext>
          </c:extLst>
        </c:ser>
        <c:ser>
          <c:idx val="7"/>
          <c:order val="7"/>
          <c:tx>
            <c:strRef>
              <c:f>'All Data Comparison'!$I$2</c:f>
              <c:strCache>
                <c:ptCount val="1"/>
                <c:pt idx="0">
                  <c:v>Nona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 Data Comparison'!$A$3:$A$19</c:f>
              <c:strCache>
                <c:ptCount val="17"/>
                <c:pt idx="0">
                  <c:v>Snoh02.9</c:v>
                </c:pt>
                <c:pt idx="1">
                  <c:v>Snoh03.9</c:v>
                </c:pt>
                <c:pt idx="2">
                  <c:v>Snoh5.0</c:v>
                </c:pt>
                <c:pt idx="3">
                  <c:v>Snoh7.0</c:v>
                </c:pt>
                <c:pt idx="4">
                  <c:v>Snoh12.0</c:v>
                </c:pt>
                <c:pt idx="5">
                  <c:v>Snoh13.0</c:v>
                </c:pt>
                <c:pt idx="6">
                  <c:v>ES0.0</c:v>
                </c:pt>
                <c:pt idx="7">
                  <c:v>ES4.3</c:v>
                </c:pt>
                <c:pt idx="8">
                  <c:v>ES06.2</c:v>
                </c:pt>
                <c:pt idx="9">
                  <c:v>SS0.0</c:v>
                </c:pt>
                <c:pt idx="10">
                  <c:v>SS01.7</c:v>
                </c:pt>
                <c:pt idx="11">
                  <c:v>Snoh20.0</c:v>
                </c:pt>
                <c:pt idx="12">
                  <c:v>Sky24.5</c:v>
                </c:pt>
                <c:pt idx="13">
                  <c:v>Sky40.5</c:v>
                </c:pt>
                <c:pt idx="14">
                  <c:v>Snoq10.5</c:v>
                </c:pt>
                <c:pt idx="15">
                  <c:v>Snoq23.0</c:v>
                </c:pt>
                <c:pt idx="16">
                  <c:v>Snoq40.7 </c:v>
                </c:pt>
              </c:strCache>
            </c:strRef>
          </c:cat>
          <c:val>
            <c:numRef>
              <c:f>'All Data Comparison'!$I$3:$I$19</c:f>
              <c:numCache>
                <c:formatCode>0.000</c:formatCode>
                <c:ptCount val="17"/>
                <c:pt idx="0">
                  <c:v>0</c:v>
                </c:pt>
                <c:pt idx="1">
                  <c:v>4.3461833981697966</c:v>
                </c:pt>
                <c:pt idx="2">
                  <c:v>0</c:v>
                </c:pt>
                <c:pt idx="3">
                  <c:v>3.9294575872882174</c:v>
                </c:pt>
                <c:pt idx="4">
                  <c:v>2.9414012072817721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1.7834764234439717</c:v>
                </c:pt>
                <c:pt idx="9">
                  <c:v>0</c:v>
                </c:pt>
                <c:pt idx="10">
                  <c:v>0.850865290925652</c:v>
                </c:pt>
                <c:pt idx="11">
                  <c:v>1.0465823314516483</c:v>
                </c:pt>
                <c:pt idx="12">
                  <c:v>13.60182472619779</c:v>
                </c:pt>
                <c:pt idx="13">
                  <c:v>4.5170130915150484</c:v>
                </c:pt>
                <c:pt idx="14">
                  <c:v>1.751714721601612</c:v>
                </c:pt>
                <c:pt idx="15">
                  <c:v>38.848140614760126</c:v>
                </c:pt>
                <c:pt idx="16">
                  <c:v>1.7803969808471058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D2-483A-A97E-7CD34B89F5FF}"/>
            </c:ext>
          </c:extLst>
        </c:ser>
        <c:ser>
          <c:idx val="8"/>
          <c:order val="8"/>
          <c:tx>
            <c:strRef>
              <c:f>'All Data Comparison'!$J$2</c:f>
              <c:strCache>
                <c:ptCount val="1"/>
                <c:pt idx="0">
                  <c:v>Deca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 Data Comparison'!$A$3:$A$19</c:f>
              <c:strCache>
                <c:ptCount val="17"/>
                <c:pt idx="0">
                  <c:v>Snoh02.9</c:v>
                </c:pt>
                <c:pt idx="1">
                  <c:v>Snoh03.9</c:v>
                </c:pt>
                <c:pt idx="2">
                  <c:v>Snoh5.0</c:v>
                </c:pt>
                <c:pt idx="3">
                  <c:v>Snoh7.0</c:v>
                </c:pt>
                <c:pt idx="4">
                  <c:v>Snoh12.0</c:v>
                </c:pt>
                <c:pt idx="5">
                  <c:v>Snoh13.0</c:v>
                </c:pt>
                <c:pt idx="6">
                  <c:v>ES0.0</c:v>
                </c:pt>
                <c:pt idx="7">
                  <c:v>ES4.3</c:v>
                </c:pt>
                <c:pt idx="8">
                  <c:v>ES06.2</c:v>
                </c:pt>
                <c:pt idx="9">
                  <c:v>SS0.0</c:v>
                </c:pt>
                <c:pt idx="10">
                  <c:v>SS01.7</c:v>
                </c:pt>
                <c:pt idx="11">
                  <c:v>Snoh20.0</c:v>
                </c:pt>
                <c:pt idx="12">
                  <c:v>Sky24.5</c:v>
                </c:pt>
                <c:pt idx="13">
                  <c:v>Sky40.5</c:v>
                </c:pt>
                <c:pt idx="14">
                  <c:v>Snoq10.5</c:v>
                </c:pt>
                <c:pt idx="15">
                  <c:v>Snoq23.0</c:v>
                </c:pt>
                <c:pt idx="16">
                  <c:v>Snoq40.7 </c:v>
                </c:pt>
              </c:strCache>
            </c:strRef>
          </c:cat>
          <c:val>
            <c:numRef>
              <c:f>'All Data Comparison'!$J$3:$J$19</c:f>
              <c:numCache>
                <c:formatCode>0.000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D2-483A-A97E-7CD34B89F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4719056"/>
        <c:axId val="504719384"/>
      </c:barChart>
      <c:catAx>
        <c:axId val="504719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719384"/>
        <c:crosses val="autoZero"/>
        <c:auto val="1"/>
        <c:lblAlgn val="ctr"/>
        <c:lblOffset val="100"/>
        <c:noMultiLvlLbl val="0"/>
      </c:catAx>
      <c:valAx>
        <c:axId val="50471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7190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Charts!$C$31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Charts!$B$32:$B$40</c:f>
              <c:strCache>
                <c:ptCount val="9"/>
                <c:pt idx="0">
                  <c:v>SNOH01.8</c:v>
                </c:pt>
                <c:pt idx="1">
                  <c:v>SNOH02.9</c:v>
                </c:pt>
                <c:pt idx="2">
                  <c:v>SNOH20.0</c:v>
                </c:pt>
                <c:pt idx="3">
                  <c:v>SKY24.5</c:v>
                </c:pt>
                <c:pt idx="4">
                  <c:v>SKY34.5</c:v>
                </c:pt>
                <c:pt idx="5">
                  <c:v>SKY40.5</c:v>
                </c:pt>
                <c:pt idx="6">
                  <c:v>SNOQ23.0</c:v>
                </c:pt>
                <c:pt idx="7">
                  <c:v>SNOQ40.7</c:v>
                </c:pt>
                <c:pt idx="8">
                  <c:v>SNOQ47.8</c:v>
                </c:pt>
              </c:strCache>
            </c:strRef>
          </c:cat>
          <c:val>
            <c:numRef>
              <c:f>Charts!$C$32:$C$40</c:f>
              <c:numCache>
                <c:formatCode>General</c:formatCode>
                <c:ptCount val="9"/>
                <c:pt idx="0">
                  <c:v>2.6950000000000003</c:v>
                </c:pt>
                <c:pt idx="1">
                  <c:v>1.9449999999999998</c:v>
                </c:pt>
                <c:pt idx="2">
                  <c:v>0.41139999999999999</c:v>
                </c:pt>
                <c:pt idx="3">
                  <c:v>0.24249999999999999</c:v>
                </c:pt>
                <c:pt idx="4">
                  <c:v>0.379</c:v>
                </c:pt>
                <c:pt idx="5">
                  <c:v>0.2752</c:v>
                </c:pt>
                <c:pt idx="6">
                  <c:v>0.38600000000000001</c:v>
                </c:pt>
                <c:pt idx="7">
                  <c:v>0.32719999999999999</c:v>
                </c:pt>
                <c:pt idx="8">
                  <c:v>0.24249999999999999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7-4BB1-B945-C452C0FA7CCC}"/>
            </c:ext>
          </c:extLst>
        </c:ser>
        <c:ser>
          <c:idx val="1"/>
          <c:order val="1"/>
          <c:tx>
            <c:strRef>
              <c:f>Charts!$D$31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Charts!$B$32:$B$40</c:f>
              <c:strCache>
                <c:ptCount val="9"/>
                <c:pt idx="0">
                  <c:v>SNOH01.8</c:v>
                </c:pt>
                <c:pt idx="1">
                  <c:v>SNOH02.9</c:v>
                </c:pt>
                <c:pt idx="2">
                  <c:v>SNOH20.0</c:v>
                </c:pt>
                <c:pt idx="3">
                  <c:v>SKY24.5</c:v>
                </c:pt>
                <c:pt idx="4">
                  <c:v>SKY34.5</c:v>
                </c:pt>
                <c:pt idx="5">
                  <c:v>SKY40.5</c:v>
                </c:pt>
                <c:pt idx="6">
                  <c:v>SNOQ23.0</c:v>
                </c:pt>
                <c:pt idx="7">
                  <c:v>SNOQ40.7</c:v>
                </c:pt>
                <c:pt idx="8">
                  <c:v>SNOQ47.8</c:v>
                </c:pt>
              </c:strCache>
            </c:strRef>
          </c:cat>
          <c:val>
            <c:numRef>
              <c:f>Charts!$D$32:$D$40</c:f>
              <c:numCache>
                <c:formatCode>General</c:formatCode>
                <c:ptCount val="9"/>
                <c:pt idx="0">
                  <c:v>7.8341000000000003</c:v>
                </c:pt>
                <c:pt idx="1">
                  <c:v>5.6740000000000004</c:v>
                </c:pt>
                <c:pt idx="2">
                  <c:v>2.4183000000000003</c:v>
                </c:pt>
                <c:pt idx="3">
                  <c:v>2.5499000000000001</c:v>
                </c:pt>
                <c:pt idx="4">
                  <c:v>2.3355000000000006</c:v>
                </c:pt>
                <c:pt idx="5">
                  <c:v>0.73720000000000008</c:v>
                </c:pt>
                <c:pt idx="6">
                  <c:v>0.66</c:v>
                </c:pt>
                <c:pt idx="7">
                  <c:v>1.0698999999999999</c:v>
                </c:pt>
                <c:pt idx="8">
                  <c:v>2.5499000000000001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7-4BB1-B945-C452C0FA7CCC}"/>
            </c:ext>
          </c:extLst>
        </c:ser>
        <c:ser>
          <c:idx val="2"/>
          <c:order val="2"/>
          <c:tx>
            <c:strRef>
              <c:f>Charts!$E$31</c:f>
              <c:strCache>
                <c:ptCount val="1"/>
                <c:pt idx="0">
                  <c:v>Tetra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Charts!$B$32:$B$40</c:f>
              <c:strCache>
                <c:ptCount val="9"/>
                <c:pt idx="0">
                  <c:v>SNOH01.8</c:v>
                </c:pt>
                <c:pt idx="1">
                  <c:v>SNOH02.9</c:v>
                </c:pt>
                <c:pt idx="2">
                  <c:v>SNOH20.0</c:v>
                </c:pt>
                <c:pt idx="3">
                  <c:v>SKY24.5</c:v>
                </c:pt>
                <c:pt idx="4">
                  <c:v>SKY34.5</c:v>
                </c:pt>
                <c:pt idx="5">
                  <c:v>SKY40.5</c:v>
                </c:pt>
                <c:pt idx="6">
                  <c:v>SNOQ23.0</c:v>
                </c:pt>
                <c:pt idx="7">
                  <c:v>SNOQ40.7</c:v>
                </c:pt>
                <c:pt idx="8">
                  <c:v>SNOQ47.8</c:v>
                </c:pt>
              </c:strCache>
            </c:strRef>
          </c:cat>
          <c:val>
            <c:numRef>
              <c:f>Charts!$E$32:$E$40</c:f>
              <c:numCache>
                <c:formatCode>General</c:formatCode>
                <c:ptCount val="9"/>
                <c:pt idx="0">
                  <c:v>144.60199999999998</c:v>
                </c:pt>
                <c:pt idx="1">
                  <c:v>109.10800000000002</c:v>
                </c:pt>
                <c:pt idx="2">
                  <c:v>35.164000000000001</c:v>
                </c:pt>
                <c:pt idx="3">
                  <c:v>37.786000000000001</c:v>
                </c:pt>
                <c:pt idx="4">
                  <c:v>28.087999999999997</c:v>
                </c:pt>
                <c:pt idx="5">
                  <c:v>13.648600000000002</c:v>
                </c:pt>
                <c:pt idx="6">
                  <c:v>9.0840000000000014</c:v>
                </c:pt>
                <c:pt idx="7">
                  <c:v>17.512299999999996</c:v>
                </c:pt>
                <c:pt idx="8">
                  <c:v>37.786000000000001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07-4BB1-B945-C452C0FA7CCC}"/>
            </c:ext>
          </c:extLst>
        </c:ser>
        <c:ser>
          <c:idx val="3"/>
          <c:order val="3"/>
          <c:tx>
            <c:strRef>
              <c:f>Charts!$F$31</c:f>
              <c:strCache>
                <c:ptCount val="1"/>
                <c:pt idx="0">
                  <c:v>Penta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Charts!$B$32:$B$40</c:f>
              <c:strCache>
                <c:ptCount val="9"/>
                <c:pt idx="0">
                  <c:v>SNOH01.8</c:v>
                </c:pt>
                <c:pt idx="1">
                  <c:v>SNOH02.9</c:v>
                </c:pt>
                <c:pt idx="2">
                  <c:v>SNOH20.0</c:v>
                </c:pt>
                <c:pt idx="3">
                  <c:v>SKY24.5</c:v>
                </c:pt>
                <c:pt idx="4">
                  <c:v>SKY34.5</c:v>
                </c:pt>
                <c:pt idx="5">
                  <c:v>SKY40.5</c:v>
                </c:pt>
                <c:pt idx="6">
                  <c:v>SNOQ23.0</c:v>
                </c:pt>
                <c:pt idx="7">
                  <c:v>SNOQ40.7</c:v>
                </c:pt>
                <c:pt idx="8">
                  <c:v>SNOQ47.8</c:v>
                </c:pt>
              </c:strCache>
            </c:strRef>
          </c:cat>
          <c:val>
            <c:numRef>
              <c:f>Charts!$F$32:$F$40</c:f>
              <c:numCache>
                <c:formatCode>General</c:formatCode>
                <c:ptCount val="9"/>
                <c:pt idx="0">
                  <c:v>194.196</c:v>
                </c:pt>
                <c:pt idx="1">
                  <c:v>114.416</c:v>
                </c:pt>
                <c:pt idx="2">
                  <c:v>43.7605</c:v>
                </c:pt>
                <c:pt idx="3">
                  <c:v>54.650549999999996</c:v>
                </c:pt>
                <c:pt idx="4">
                  <c:v>32.644099999999995</c:v>
                </c:pt>
                <c:pt idx="5">
                  <c:v>22.787100000000002</c:v>
                </c:pt>
                <c:pt idx="6">
                  <c:v>9.7123999999999988</c:v>
                </c:pt>
                <c:pt idx="7">
                  <c:v>26.369799999999998</c:v>
                </c:pt>
                <c:pt idx="8">
                  <c:v>54.650549999999996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07-4BB1-B945-C452C0FA7CCC}"/>
            </c:ext>
          </c:extLst>
        </c:ser>
        <c:ser>
          <c:idx val="4"/>
          <c:order val="4"/>
          <c:tx>
            <c:strRef>
              <c:f>Charts!$G$31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Charts!$B$32:$B$40</c:f>
              <c:strCache>
                <c:ptCount val="9"/>
                <c:pt idx="0">
                  <c:v>SNOH01.8</c:v>
                </c:pt>
                <c:pt idx="1">
                  <c:v>SNOH02.9</c:v>
                </c:pt>
                <c:pt idx="2">
                  <c:v>SNOH20.0</c:v>
                </c:pt>
                <c:pt idx="3">
                  <c:v>SKY24.5</c:v>
                </c:pt>
                <c:pt idx="4">
                  <c:v>SKY34.5</c:v>
                </c:pt>
                <c:pt idx="5">
                  <c:v>SKY40.5</c:v>
                </c:pt>
                <c:pt idx="6">
                  <c:v>SNOQ23.0</c:v>
                </c:pt>
                <c:pt idx="7">
                  <c:v>SNOQ40.7</c:v>
                </c:pt>
                <c:pt idx="8">
                  <c:v>SNOQ47.8</c:v>
                </c:pt>
              </c:strCache>
            </c:strRef>
          </c:cat>
          <c:val>
            <c:numRef>
              <c:f>Charts!$G$32:$G$40</c:f>
              <c:numCache>
                <c:formatCode>General</c:formatCode>
                <c:ptCount val="9"/>
                <c:pt idx="0">
                  <c:v>34.517000000000003</c:v>
                </c:pt>
                <c:pt idx="1">
                  <c:v>18.161999999999999</c:v>
                </c:pt>
                <c:pt idx="2">
                  <c:v>8.6620000000000008</c:v>
                </c:pt>
                <c:pt idx="3">
                  <c:v>8.4495000000000005</c:v>
                </c:pt>
                <c:pt idx="4">
                  <c:v>6.9859999999999998</c:v>
                </c:pt>
                <c:pt idx="5">
                  <c:v>4.7149999999999999</c:v>
                </c:pt>
                <c:pt idx="6">
                  <c:v>2.3226</c:v>
                </c:pt>
                <c:pt idx="7">
                  <c:v>6.6859999999999999</c:v>
                </c:pt>
                <c:pt idx="8">
                  <c:v>8.4495000000000005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7-4BB1-B945-C452C0FA7CCC}"/>
            </c:ext>
          </c:extLst>
        </c:ser>
        <c:ser>
          <c:idx val="5"/>
          <c:order val="5"/>
          <c:tx>
            <c:strRef>
              <c:f>Charts!$H$31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Charts!$B$32:$B$40</c:f>
              <c:strCache>
                <c:ptCount val="9"/>
                <c:pt idx="0">
                  <c:v>SNOH01.8</c:v>
                </c:pt>
                <c:pt idx="1">
                  <c:v>SNOH02.9</c:v>
                </c:pt>
                <c:pt idx="2">
                  <c:v>SNOH20.0</c:v>
                </c:pt>
                <c:pt idx="3">
                  <c:v>SKY24.5</c:v>
                </c:pt>
                <c:pt idx="4">
                  <c:v>SKY34.5</c:v>
                </c:pt>
                <c:pt idx="5">
                  <c:v>SKY40.5</c:v>
                </c:pt>
                <c:pt idx="6">
                  <c:v>SNOQ23.0</c:v>
                </c:pt>
                <c:pt idx="7">
                  <c:v>SNOQ40.7</c:v>
                </c:pt>
                <c:pt idx="8">
                  <c:v>SNOQ47.8</c:v>
                </c:pt>
              </c:strCache>
            </c:strRef>
          </c:cat>
          <c:val>
            <c:numRef>
              <c:f>Charts!$H$32:$H$40</c:f>
              <c:numCache>
                <c:formatCode>General</c:formatCode>
                <c:ptCount val="9"/>
                <c:pt idx="0">
                  <c:v>2.794</c:v>
                </c:pt>
                <c:pt idx="1">
                  <c:v>1.89</c:v>
                </c:pt>
                <c:pt idx="2">
                  <c:v>4.6688999999999998</c:v>
                </c:pt>
                <c:pt idx="3">
                  <c:v>0.96844999999999992</c:v>
                </c:pt>
                <c:pt idx="4">
                  <c:v>1.8289999999999997</c:v>
                </c:pt>
                <c:pt idx="5">
                  <c:v>0.56259999999999999</c:v>
                </c:pt>
                <c:pt idx="6">
                  <c:v>0.63</c:v>
                </c:pt>
                <c:pt idx="7">
                  <c:v>0.81859999999999999</c:v>
                </c:pt>
                <c:pt idx="8">
                  <c:v>0.96844999999999992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07-4BB1-B945-C452C0FA7CCC}"/>
            </c:ext>
          </c:extLst>
        </c:ser>
        <c:ser>
          <c:idx val="6"/>
          <c:order val="6"/>
          <c:tx>
            <c:strRef>
              <c:f>Charts!$I$31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Charts!$B$32:$B$40</c:f>
              <c:strCache>
                <c:ptCount val="9"/>
                <c:pt idx="0">
                  <c:v>SNOH01.8</c:v>
                </c:pt>
                <c:pt idx="1">
                  <c:v>SNOH02.9</c:v>
                </c:pt>
                <c:pt idx="2">
                  <c:v>SNOH20.0</c:v>
                </c:pt>
                <c:pt idx="3">
                  <c:v>SKY24.5</c:v>
                </c:pt>
                <c:pt idx="4">
                  <c:v>SKY34.5</c:v>
                </c:pt>
                <c:pt idx="5">
                  <c:v>SKY40.5</c:v>
                </c:pt>
                <c:pt idx="6">
                  <c:v>SNOQ23.0</c:v>
                </c:pt>
                <c:pt idx="7">
                  <c:v>SNOQ40.7</c:v>
                </c:pt>
                <c:pt idx="8">
                  <c:v>SNOQ47.8</c:v>
                </c:pt>
              </c:strCache>
            </c:strRef>
          </c:cat>
          <c:val>
            <c:numRef>
              <c:f>Charts!$I$32:$I$40</c:f>
              <c:numCache>
                <c:formatCode>General</c:formatCode>
                <c:ptCount val="9"/>
                <c:pt idx="0">
                  <c:v>6.83</c:v>
                </c:pt>
                <c:pt idx="1">
                  <c:v>3.32</c:v>
                </c:pt>
                <c:pt idx="2">
                  <c:v>3.48</c:v>
                </c:pt>
                <c:pt idx="3">
                  <c:v>2.0549999999999997</c:v>
                </c:pt>
                <c:pt idx="4">
                  <c:v>4.5</c:v>
                </c:pt>
                <c:pt idx="5">
                  <c:v>1.2</c:v>
                </c:pt>
                <c:pt idx="6">
                  <c:v>0.83099999999999996</c:v>
                </c:pt>
                <c:pt idx="7">
                  <c:v>2.87</c:v>
                </c:pt>
                <c:pt idx="8">
                  <c:v>2.0549999999999997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07-4BB1-B945-C452C0FA7CCC}"/>
            </c:ext>
          </c:extLst>
        </c:ser>
        <c:ser>
          <c:idx val="7"/>
          <c:order val="7"/>
          <c:tx>
            <c:strRef>
              <c:f>Charts!$J$31</c:f>
              <c:strCache>
                <c:ptCount val="1"/>
                <c:pt idx="0">
                  <c:v>Nona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Charts!$B$32:$B$40</c:f>
              <c:strCache>
                <c:ptCount val="9"/>
                <c:pt idx="0">
                  <c:v>SNOH01.8</c:v>
                </c:pt>
                <c:pt idx="1">
                  <c:v>SNOH02.9</c:v>
                </c:pt>
                <c:pt idx="2">
                  <c:v>SNOH20.0</c:v>
                </c:pt>
                <c:pt idx="3">
                  <c:v>SKY24.5</c:v>
                </c:pt>
                <c:pt idx="4">
                  <c:v>SKY34.5</c:v>
                </c:pt>
                <c:pt idx="5">
                  <c:v>SKY40.5</c:v>
                </c:pt>
                <c:pt idx="6">
                  <c:v>SNOQ23.0</c:v>
                </c:pt>
                <c:pt idx="7">
                  <c:v>SNOQ40.7</c:v>
                </c:pt>
                <c:pt idx="8">
                  <c:v>SNOQ47.8</c:v>
                </c:pt>
              </c:strCache>
            </c:strRef>
          </c:cat>
          <c:val>
            <c:numRef>
              <c:f>Charts!$J$32:$J$40</c:f>
              <c:numCache>
                <c:formatCode>General</c:formatCode>
                <c:ptCount val="9"/>
                <c:pt idx="0">
                  <c:v>188.2</c:v>
                </c:pt>
                <c:pt idx="1">
                  <c:v>82.1</c:v>
                </c:pt>
                <c:pt idx="2">
                  <c:v>64.8</c:v>
                </c:pt>
                <c:pt idx="3">
                  <c:v>33</c:v>
                </c:pt>
                <c:pt idx="4">
                  <c:v>132.1</c:v>
                </c:pt>
                <c:pt idx="5">
                  <c:v>25.82</c:v>
                </c:pt>
                <c:pt idx="6">
                  <c:v>17.36</c:v>
                </c:pt>
                <c:pt idx="7">
                  <c:v>58</c:v>
                </c:pt>
                <c:pt idx="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07-4BB1-B945-C452C0FA7CCC}"/>
            </c:ext>
          </c:extLst>
        </c:ser>
        <c:ser>
          <c:idx val="8"/>
          <c:order val="8"/>
          <c:tx>
            <c:strRef>
              <c:f>Charts!$K$31</c:f>
              <c:strCache>
                <c:ptCount val="1"/>
                <c:pt idx="0">
                  <c:v>Deca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Charts!$B$32:$B$40</c:f>
              <c:strCache>
                <c:ptCount val="9"/>
                <c:pt idx="0">
                  <c:v>SNOH01.8</c:v>
                </c:pt>
                <c:pt idx="1">
                  <c:v>SNOH02.9</c:v>
                </c:pt>
                <c:pt idx="2">
                  <c:v>SNOH20.0</c:v>
                </c:pt>
                <c:pt idx="3">
                  <c:v>SKY24.5</c:v>
                </c:pt>
                <c:pt idx="4">
                  <c:v>SKY34.5</c:v>
                </c:pt>
                <c:pt idx="5">
                  <c:v>SKY40.5</c:v>
                </c:pt>
                <c:pt idx="6">
                  <c:v>SNOQ23.0</c:v>
                </c:pt>
                <c:pt idx="7">
                  <c:v>SNOQ40.7</c:v>
                </c:pt>
                <c:pt idx="8">
                  <c:v>SNOQ47.8</c:v>
                </c:pt>
              </c:strCache>
            </c:strRef>
          </c:cat>
          <c:val>
            <c:numRef>
              <c:f>Charts!$K$32:$K$40</c:f>
              <c:numCache>
                <c:formatCode>General</c:formatCode>
                <c:ptCount val="9"/>
                <c:pt idx="0">
                  <c:v>810</c:v>
                </c:pt>
                <c:pt idx="1">
                  <c:v>371</c:v>
                </c:pt>
                <c:pt idx="2">
                  <c:v>163</c:v>
                </c:pt>
                <c:pt idx="3">
                  <c:v>74.150000000000006</c:v>
                </c:pt>
                <c:pt idx="4">
                  <c:v>442</c:v>
                </c:pt>
                <c:pt idx="5">
                  <c:v>84.4</c:v>
                </c:pt>
                <c:pt idx="6">
                  <c:v>52</c:v>
                </c:pt>
                <c:pt idx="7">
                  <c:v>272</c:v>
                </c:pt>
                <c:pt idx="8">
                  <c:v>74.150000000000006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07-4BB1-B945-C452C0FA7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3586120"/>
        <c:axId val="1273588088"/>
      </c:barChart>
      <c:catAx>
        <c:axId val="1273586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588088"/>
        <c:crosses val="autoZero"/>
        <c:auto val="1"/>
        <c:lblAlgn val="ctr"/>
        <c:lblOffset val="100"/>
        <c:noMultiLvlLbl val="0"/>
      </c:catAx>
      <c:valAx>
        <c:axId val="127358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Biofilm PBDE conc. (pg/g)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5861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04646044293356E-2"/>
          <c:y val="8.4051885215105357E-2"/>
          <c:w val="0.90422814523360873"/>
          <c:h val="0.61726131867354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Sheet4!$C$25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Sheet4!$A$26:$A$37</c:f>
              <c:strCache>
                <c:ptCount val="12"/>
                <c:pt idx="0">
                  <c:v>SNOH01.8 (2019)</c:v>
                </c:pt>
                <c:pt idx="1">
                  <c:v>SNOH02.9 (2019)</c:v>
                </c:pt>
                <c:pt idx="2">
                  <c:v>SNOH03.9 (2019)</c:v>
                </c:pt>
                <c:pt idx="3">
                  <c:v>SNOH12.0 (2019)</c:v>
                </c:pt>
                <c:pt idx="4">
                  <c:v>SNOH13.0 (2019)</c:v>
                </c:pt>
                <c:pt idx="5">
                  <c:v>ES0.0 (2019)</c:v>
                </c:pt>
                <c:pt idx="6">
                  <c:v>ES04.3 (2019)</c:v>
                </c:pt>
                <c:pt idx="7">
                  <c:v>SS0.0 (2019)</c:v>
                </c:pt>
                <c:pt idx="8">
                  <c:v>SS01.7 (2019)</c:v>
                </c:pt>
                <c:pt idx="9">
                  <c:v>Union M.1 (2021)</c:v>
                </c:pt>
                <c:pt idx="10">
                  <c:v>Union M. 2 (2021)</c:v>
                </c:pt>
                <c:pt idx="11">
                  <c:v>Ditch 1 (2021)</c:v>
                </c:pt>
              </c:strCache>
            </c:strRef>
          </c:cat>
          <c:val>
            <c:numRef>
              <c:f>Sheet4!$C$26:$C$37</c:f>
              <c:numCache>
                <c:formatCode>General</c:formatCode>
                <c:ptCount val="12"/>
                <c:pt idx="0">
                  <c:v>4.71</c:v>
                </c:pt>
                <c:pt idx="1">
                  <c:v>1.46</c:v>
                </c:pt>
                <c:pt idx="2">
                  <c:v>6.23</c:v>
                </c:pt>
                <c:pt idx="3">
                  <c:v>1.26</c:v>
                </c:pt>
                <c:pt idx="4">
                  <c:v>4.08</c:v>
                </c:pt>
                <c:pt idx="5">
                  <c:v>5.3819999999999997</c:v>
                </c:pt>
                <c:pt idx="6">
                  <c:v>6.5600000000000005</c:v>
                </c:pt>
                <c:pt idx="7">
                  <c:v>5.9509999999999987</c:v>
                </c:pt>
                <c:pt idx="8">
                  <c:v>6.8979999999999997</c:v>
                </c:pt>
                <c:pt idx="9">
                  <c:v>3.2949999999999999</c:v>
                </c:pt>
                <c:pt idx="10">
                  <c:v>0.92300000000000004</c:v>
                </c:pt>
                <c:pt idx="11">
                  <c:v>5.9879999999999995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4-4AA3-9B2C-06EDFD26CF3A}"/>
            </c:ext>
          </c:extLst>
        </c:ser>
        <c:ser>
          <c:idx val="1"/>
          <c:order val="1"/>
          <c:tx>
            <c:strRef>
              <c:f>Sheet4!$D$25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Sheet4!$A$26:$A$37</c:f>
              <c:strCache>
                <c:ptCount val="12"/>
                <c:pt idx="0">
                  <c:v>SNOH01.8 (2019)</c:v>
                </c:pt>
                <c:pt idx="1">
                  <c:v>SNOH02.9 (2019)</c:v>
                </c:pt>
                <c:pt idx="2">
                  <c:v>SNOH03.9 (2019)</c:v>
                </c:pt>
                <c:pt idx="3">
                  <c:v>SNOH12.0 (2019)</c:v>
                </c:pt>
                <c:pt idx="4">
                  <c:v>SNOH13.0 (2019)</c:v>
                </c:pt>
                <c:pt idx="5">
                  <c:v>ES0.0 (2019)</c:v>
                </c:pt>
                <c:pt idx="6">
                  <c:v>ES04.3 (2019)</c:v>
                </c:pt>
                <c:pt idx="7">
                  <c:v>SS0.0 (2019)</c:v>
                </c:pt>
                <c:pt idx="8">
                  <c:v>SS01.7 (2019)</c:v>
                </c:pt>
                <c:pt idx="9">
                  <c:v>Union M.1 (2021)</c:v>
                </c:pt>
                <c:pt idx="10">
                  <c:v>Union M. 2 (2021)</c:v>
                </c:pt>
                <c:pt idx="11">
                  <c:v>Ditch 1 (2021)</c:v>
                </c:pt>
              </c:strCache>
            </c:strRef>
          </c:cat>
          <c:val>
            <c:numRef>
              <c:f>Sheet4!$D$26:$D$37</c:f>
              <c:numCache>
                <c:formatCode>General</c:formatCode>
                <c:ptCount val="12"/>
                <c:pt idx="0">
                  <c:v>11.129999999999999</c:v>
                </c:pt>
                <c:pt idx="1">
                  <c:v>4.9399999999999995</c:v>
                </c:pt>
                <c:pt idx="2">
                  <c:v>16.059999999999999</c:v>
                </c:pt>
                <c:pt idx="3">
                  <c:v>3.11</c:v>
                </c:pt>
                <c:pt idx="4">
                  <c:v>7.99</c:v>
                </c:pt>
                <c:pt idx="5">
                  <c:v>9.7899999999999991</c:v>
                </c:pt>
                <c:pt idx="6">
                  <c:v>16.619999999999997</c:v>
                </c:pt>
                <c:pt idx="7">
                  <c:v>15.18</c:v>
                </c:pt>
                <c:pt idx="8">
                  <c:v>15.71</c:v>
                </c:pt>
                <c:pt idx="9">
                  <c:v>11.23</c:v>
                </c:pt>
                <c:pt idx="10">
                  <c:v>8.39</c:v>
                </c:pt>
                <c:pt idx="11">
                  <c:v>16.003999999999998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4-4AA3-9B2C-06EDFD26CF3A}"/>
            </c:ext>
          </c:extLst>
        </c:ser>
        <c:ser>
          <c:idx val="2"/>
          <c:order val="2"/>
          <c:tx>
            <c:strRef>
              <c:f>Sheet4!$E$25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Sheet4!$A$26:$A$37</c:f>
              <c:strCache>
                <c:ptCount val="12"/>
                <c:pt idx="0">
                  <c:v>SNOH01.8 (2019)</c:v>
                </c:pt>
                <c:pt idx="1">
                  <c:v>SNOH02.9 (2019)</c:v>
                </c:pt>
                <c:pt idx="2">
                  <c:v>SNOH03.9 (2019)</c:v>
                </c:pt>
                <c:pt idx="3">
                  <c:v>SNOH12.0 (2019)</c:v>
                </c:pt>
                <c:pt idx="4">
                  <c:v>SNOH13.0 (2019)</c:v>
                </c:pt>
                <c:pt idx="5">
                  <c:v>ES0.0 (2019)</c:v>
                </c:pt>
                <c:pt idx="6">
                  <c:v>ES04.3 (2019)</c:v>
                </c:pt>
                <c:pt idx="7">
                  <c:v>SS0.0 (2019)</c:v>
                </c:pt>
                <c:pt idx="8">
                  <c:v>SS01.7 (2019)</c:v>
                </c:pt>
                <c:pt idx="9">
                  <c:v>Union M.1 (2021)</c:v>
                </c:pt>
                <c:pt idx="10">
                  <c:v>Union M. 2 (2021)</c:v>
                </c:pt>
                <c:pt idx="11">
                  <c:v>Ditch 1 (2021)</c:v>
                </c:pt>
              </c:strCache>
            </c:strRef>
          </c:cat>
          <c:val>
            <c:numRef>
              <c:f>Sheet4!$E$26:$E$37</c:f>
              <c:numCache>
                <c:formatCode>General</c:formatCode>
                <c:ptCount val="12"/>
                <c:pt idx="0">
                  <c:v>106.37500000000001</c:v>
                </c:pt>
                <c:pt idx="1">
                  <c:v>44.741</c:v>
                </c:pt>
                <c:pt idx="2">
                  <c:v>86.46</c:v>
                </c:pt>
                <c:pt idx="3">
                  <c:v>71.710000000000008</c:v>
                </c:pt>
                <c:pt idx="4">
                  <c:v>161.98900000000003</c:v>
                </c:pt>
                <c:pt idx="5">
                  <c:v>50.739999999999995</c:v>
                </c:pt>
                <c:pt idx="6">
                  <c:v>105.61</c:v>
                </c:pt>
                <c:pt idx="7">
                  <c:v>45.08</c:v>
                </c:pt>
                <c:pt idx="8">
                  <c:v>85.38000000000001</c:v>
                </c:pt>
                <c:pt idx="9">
                  <c:v>74.890000000000015</c:v>
                </c:pt>
                <c:pt idx="10">
                  <c:v>52.4</c:v>
                </c:pt>
                <c:pt idx="11">
                  <c:v>48.71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F4-4AA3-9B2C-06EDFD26CF3A}"/>
            </c:ext>
          </c:extLst>
        </c:ser>
        <c:ser>
          <c:idx val="3"/>
          <c:order val="3"/>
          <c:tx>
            <c:strRef>
              <c:f>Sheet4!$F$25</c:f>
              <c:strCache>
                <c:ptCount val="1"/>
                <c:pt idx="0">
                  <c:v>Penta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Sheet4!$A$26:$A$37</c:f>
              <c:strCache>
                <c:ptCount val="12"/>
                <c:pt idx="0">
                  <c:v>SNOH01.8 (2019)</c:v>
                </c:pt>
                <c:pt idx="1">
                  <c:v>SNOH02.9 (2019)</c:v>
                </c:pt>
                <c:pt idx="2">
                  <c:v>SNOH03.9 (2019)</c:v>
                </c:pt>
                <c:pt idx="3">
                  <c:v>SNOH12.0 (2019)</c:v>
                </c:pt>
                <c:pt idx="4">
                  <c:v>SNOH13.0 (2019)</c:v>
                </c:pt>
                <c:pt idx="5">
                  <c:v>ES0.0 (2019)</c:v>
                </c:pt>
                <c:pt idx="6">
                  <c:v>ES04.3 (2019)</c:v>
                </c:pt>
                <c:pt idx="7">
                  <c:v>SS0.0 (2019)</c:v>
                </c:pt>
                <c:pt idx="8">
                  <c:v>SS01.7 (2019)</c:v>
                </c:pt>
                <c:pt idx="9">
                  <c:v>Union M.1 (2021)</c:v>
                </c:pt>
                <c:pt idx="10">
                  <c:v>Union M. 2 (2021)</c:v>
                </c:pt>
                <c:pt idx="11">
                  <c:v>Ditch 1 (2021)</c:v>
                </c:pt>
              </c:strCache>
            </c:strRef>
          </c:cat>
          <c:val>
            <c:numRef>
              <c:f>Sheet4!$F$26:$F$37</c:f>
              <c:numCache>
                <c:formatCode>General</c:formatCode>
                <c:ptCount val="12"/>
                <c:pt idx="0">
                  <c:v>126.645</c:v>
                </c:pt>
                <c:pt idx="1">
                  <c:v>49.769999999999996</c:v>
                </c:pt>
                <c:pt idx="2">
                  <c:v>47.67</c:v>
                </c:pt>
                <c:pt idx="3">
                  <c:v>120.02</c:v>
                </c:pt>
                <c:pt idx="4">
                  <c:v>260.59999999999997</c:v>
                </c:pt>
                <c:pt idx="5">
                  <c:v>33.511000000000003</c:v>
                </c:pt>
                <c:pt idx="6">
                  <c:v>91.85</c:v>
                </c:pt>
                <c:pt idx="7">
                  <c:v>20.77</c:v>
                </c:pt>
                <c:pt idx="8">
                  <c:v>67.14</c:v>
                </c:pt>
                <c:pt idx="9">
                  <c:v>89.300000000000011</c:v>
                </c:pt>
                <c:pt idx="10">
                  <c:v>62.95</c:v>
                </c:pt>
                <c:pt idx="11">
                  <c:v>42.629999999999995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F4-4AA3-9B2C-06EDFD26CF3A}"/>
            </c:ext>
          </c:extLst>
        </c:ser>
        <c:ser>
          <c:idx val="4"/>
          <c:order val="4"/>
          <c:tx>
            <c:strRef>
              <c:f>Sheet4!$G$25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Sheet4!$A$26:$A$37</c:f>
              <c:strCache>
                <c:ptCount val="12"/>
                <c:pt idx="0">
                  <c:v>SNOH01.8 (2019)</c:v>
                </c:pt>
                <c:pt idx="1">
                  <c:v>SNOH02.9 (2019)</c:v>
                </c:pt>
                <c:pt idx="2">
                  <c:v>SNOH03.9 (2019)</c:v>
                </c:pt>
                <c:pt idx="3">
                  <c:v>SNOH12.0 (2019)</c:v>
                </c:pt>
                <c:pt idx="4">
                  <c:v>SNOH13.0 (2019)</c:v>
                </c:pt>
                <c:pt idx="5">
                  <c:v>ES0.0 (2019)</c:v>
                </c:pt>
                <c:pt idx="6">
                  <c:v>ES04.3 (2019)</c:v>
                </c:pt>
                <c:pt idx="7">
                  <c:v>SS0.0 (2019)</c:v>
                </c:pt>
                <c:pt idx="8">
                  <c:v>SS01.7 (2019)</c:v>
                </c:pt>
                <c:pt idx="9">
                  <c:v>Union M.1 (2021)</c:v>
                </c:pt>
                <c:pt idx="10">
                  <c:v>Union M. 2 (2021)</c:v>
                </c:pt>
                <c:pt idx="11">
                  <c:v>Ditch 1 (2021)</c:v>
                </c:pt>
              </c:strCache>
            </c:strRef>
          </c:cat>
          <c:val>
            <c:numRef>
              <c:f>Sheet4!$G$26:$G$37</c:f>
              <c:numCache>
                <c:formatCode>General</c:formatCode>
                <c:ptCount val="12"/>
                <c:pt idx="0">
                  <c:v>30.266500000000001</c:v>
                </c:pt>
                <c:pt idx="1">
                  <c:v>9.129999999999999</c:v>
                </c:pt>
                <c:pt idx="2">
                  <c:v>10.18</c:v>
                </c:pt>
                <c:pt idx="3">
                  <c:v>28.900000000000002</c:v>
                </c:pt>
                <c:pt idx="4">
                  <c:v>53.48</c:v>
                </c:pt>
                <c:pt idx="5">
                  <c:v>6.84</c:v>
                </c:pt>
                <c:pt idx="6">
                  <c:v>22.007999999999999</c:v>
                </c:pt>
                <c:pt idx="7">
                  <c:v>4.7</c:v>
                </c:pt>
                <c:pt idx="8">
                  <c:v>15.243</c:v>
                </c:pt>
                <c:pt idx="9">
                  <c:v>20.49</c:v>
                </c:pt>
                <c:pt idx="10">
                  <c:v>10.52</c:v>
                </c:pt>
                <c:pt idx="11">
                  <c:v>10.716000000000001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F4-4AA3-9B2C-06EDFD26CF3A}"/>
            </c:ext>
          </c:extLst>
        </c:ser>
        <c:ser>
          <c:idx val="5"/>
          <c:order val="5"/>
          <c:tx>
            <c:strRef>
              <c:f>Sheet4!$H$25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Sheet4!$A$26:$A$37</c:f>
              <c:strCache>
                <c:ptCount val="12"/>
                <c:pt idx="0">
                  <c:v>SNOH01.8 (2019)</c:v>
                </c:pt>
                <c:pt idx="1">
                  <c:v>SNOH02.9 (2019)</c:v>
                </c:pt>
                <c:pt idx="2">
                  <c:v>SNOH03.9 (2019)</c:v>
                </c:pt>
                <c:pt idx="3">
                  <c:v>SNOH12.0 (2019)</c:v>
                </c:pt>
                <c:pt idx="4">
                  <c:v>SNOH13.0 (2019)</c:v>
                </c:pt>
                <c:pt idx="5">
                  <c:v>ES0.0 (2019)</c:v>
                </c:pt>
                <c:pt idx="6">
                  <c:v>ES04.3 (2019)</c:v>
                </c:pt>
                <c:pt idx="7">
                  <c:v>SS0.0 (2019)</c:v>
                </c:pt>
                <c:pt idx="8">
                  <c:v>SS01.7 (2019)</c:v>
                </c:pt>
                <c:pt idx="9">
                  <c:v>Union M.1 (2021)</c:v>
                </c:pt>
                <c:pt idx="10">
                  <c:v>Union M. 2 (2021)</c:v>
                </c:pt>
                <c:pt idx="11">
                  <c:v>Ditch 1 (2021)</c:v>
                </c:pt>
              </c:strCache>
            </c:strRef>
          </c:cat>
          <c:val>
            <c:numRef>
              <c:f>Sheet4!$H$26:$H$37</c:f>
              <c:numCache>
                <c:formatCode>General</c:formatCode>
                <c:ptCount val="12"/>
                <c:pt idx="0">
                  <c:v>2.9950000000000001</c:v>
                </c:pt>
                <c:pt idx="1">
                  <c:v>0</c:v>
                </c:pt>
                <c:pt idx="2">
                  <c:v>3.71</c:v>
                </c:pt>
                <c:pt idx="3">
                  <c:v>2.71</c:v>
                </c:pt>
                <c:pt idx="4">
                  <c:v>7.9</c:v>
                </c:pt>
                <c:pt idx="5">
                  <c:v>3.04</c:v>
                </c:pt>
                <c:pt idx="6">
                  <c:v>1.92</c:v>
                </c:pt>
                <c:pt idx="7">
                  <c:v>0</c:v>
                </c:pt>
                <c:pt idx="8">
                  <c:v>1.97</c:v>
                </c:pt>
                <c:pt idx="9">
                  <c:v>2.77</c:v>
                </c:pt>
                <c:pt idx="10">
                  <c:v>3.47</c:v>
                </c:pt>
                <c:pt idx="11">
                  <c:v>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F4-4AA3-9B2C-06EDFD26CF3A}"/>
            </c:ext>
          </c:extLst>
        </c:ser>
        <c:ser>
          <c:idx val="6"/>
          <c:order val="6"/>
          <c:tx>
            <c:strRef>
              <c:f>Sheet4!$I$25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Sheet4!$A$26:$A$37</c:f>
              <c:strCache>
                <c:ptCount val="12"/>
                <c:pt idx="0">
                  <c:v>SNOH01.8 (2019)</c:v>
                </c:pt>
                <c:pt idx="1">
                  <c:v>SNOH02.9 (2019)</c:v>
                </c:pt>
                <c:pt idx="2">
                  <c:v>SNOH03.9 (2019)</c:v>
                </c:pt>
                <c:pt idx="3">
                  <c:v>SNOH12.0 (2019)</c:v>
                </c:pt>
                <c:pt idx="4">
                  <c:v>SNOH13.0 (2019)</c:v>
                </c:pt>
                <c:pt idx="5">
                  <c:v>ES0.0 (2019)</c:v>
                </c:pt>
                <c:pt idx="6">
                  <c:v>ES04.3 (2019)</c:v>
                </c:pt>
                <c:pt idx="7">
                  <c:v>SS0.0 (2019)</c:v>
                </c:pt>
                <c:pt idx="8">
                  <c:v>SS01.7 (2019)</c:v>
                </c:pt>
                <c:pt idx="9">
                  <c:v>Union M.1 (2021)</c:v>
                </c:pt>
                <c:pt idx="10">
                  <c:v>Union M. 2 (2021)</c:v>
                </c:pt>
                <c:pt idx="11">
                  <c:v>Ditch 1 (2021)</c:v>
                </c:pt>
              </c:strCache>
            </c:strRef>
          </c:cat>
          <c:val>
            <c:numRef>
              <c:f>Sheet4!$I$26:$I$37</c:f>
              <c:numCache>
                <c:formatCode>General</c:formatCode>
                <c:ptCount val="12"/>
                <c:pt idx="0">
                  <c:v>71.259999999999991</c:v>
                </c:pt>
                <c:pt idx="1">
                  <c:v>19.600000000000001</c:v>
                </c:pt>
                <c:pt idx="2">
                  <c:v>3.71</c:v>
                </c:pt>
                <c:pt idx="3">
                  <c:v>15.9</c:v>
                </c:pt>
                <c:pt idx="4">
                  <c:v>208.6</c:v>
                </c:pt>
                <c:pt idx="5">
                  <c:v>0</c:v>
                </c:pt>
                <c:pt idx="6">
                  <c:v>3.44</c:v>
                </c:pt>
                <c:pt idx="7">
                  <c:v>6.58</c:v>
                </c:pt>
                <c:pt idx="8">
                  <c:v>27.790000000000003</c:v>
                </c:pt>
                <c:pt idx="9">
                  <c:v>38.450000000000003</c:v>
                </c:pt>
                <c:pt idx="10">
                  <c:v>32.6</c:v>
                </c:pt>
                <c:pt idx="11">
                  <c:v>17.82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F4-4AA3-9B2C-06EDFD26CF3A}"/>
            </c:ext>
          </c:extLst>
        </c:ser>
        <c:ser>
          <c:idx val="7"/>
          <c:order val="7"/>
          <c:tx>
            <c:strRef>
              <c:f>Sheet4!$J$25</c:f>
              <c:strCache>
                <c:ptCount val="1"/>
                <c:pt idx="0">
                  <c:v>Nona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Sheet4!$A$26:$A$37</c:f>
              <c:strCache>
                <c:ptCount val="12"/>
                <c:pt idx="0">
                  <c:v>SNOH01.8 (2019)</c:v>
                </c:pt>
                <c:pt idx="1">
                  <c:v>SNOH02.9 (2019)</c:v>
                </c:pt>
                <c:pt idx="2">
                  <c:v>SNOH03.9 (2019)</c:v>
                </c:pt>
                <c:pt idx="3">
                  <c:v>SNOH12.0 (2019)</c:v>
                </c:pt>
                <c:pt idx="4">
                  <c:v>SNOH13.0 (2019)</c:v>
                </c:pt>
                <c:pt idx="5">
                  <c:v>ES0.0 (2019)</c:v>
                </c:pt>
                <c:pt idx="6">
                  <c:v>ES04.3 (2019)</c:v>
                </c:pt>
                <c:pt idx="7">
                  <c:v>SS0.0 (2019)</c:v>
                </c:pt>
                <c:pt idx="8">
                  <c:v>SS01.7 (2019)</c:v>
                </c:pt>
                <c:pt idx="9">
                  <c:v>Union M.1 (2021)</c:v>
                </c:pt>
                <c:pt idx="10">
                  <c:v>Union M. 2 (2021)</c:v>
                </c:pt>
                <c:pt idx="11">
                  <c:v>Ditch 1 (2021)</c:v>
                </c:pt>
              </c:strCache>
            </c:strRef>
          </c:cat>
          <c:val>
            <c:numRef>
              <c:f>Sheet4!$J$26:$J$37</c:f>
              <c:numCache>
                <c:formatCode>General</c:formatCode>
                <c:ptCount val="12"/>
                <c:pt idx="0">
                  <c:v>83.1</c:v>
                </c:pt>
                <c:pt idx="1">
                  <c:v>0</c:v>
                </c:pt>
                <c:pt idx="2">
                  <c:v>0</c:v>
                </c:pt>
                <c:pt idx="3">
                  <c:v>54.7</c:v>
                </c:pt>
                <c:pt idx="4">
                  <c:v>478</c:v>
                </c:pt>
                <c:pt idx="5">
                  <c:v>39.1</c:v>
                </c:pt>
                <c:pt idx="6">
                  <c:v>0</c:v>
                </c:pt>
                <c:pt idx="7">
                  <c:v>16.600000000000001</c:v>
                </c:pt>
                <c:pt idx="8">
                  <c:v>0</c:v>
                </c:pt>
                <c:pt idx="9">
                  <c:v>63.3</c:v>
                </c:pt>
                <c:pt idx="10">
                  <c:v>76.7</c:v>
                </c:pt>
                <c:pt idx="11">
                  <c:v>20.79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F4-4AA3-9B2C-06EDFD26CF3A}"/>
            </c:ext>
          </c:extLst>
        </c:ser>
        <c:ser>
          <c:idx val="8"/>
          <c:order val="8"/>
          <c:tx>
            <c:strRef>
              <c:f>Sheet4!$K$25</c:f>
              <c:strCache>
                <c:ptCount val="1"/>
                <c:pt idx="0">
                  <c:v>Deca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Sheet4!$A$26:$A$37</c:f>
              <c:strCache>
                <c:ptCount val="12"/>
                <c:pt idx="0">
                  <c:v>SNOH01.8 (2019)</c:v>
                </c:pt>
                <c:pt idx="1">
                  <c:v>SNOH02.9 (2019)</c:v>
                </c:pt>
                <c:pt idx="2">
                  <c:v>SNOH03.9 (2019)</c:v>
                </c:pt>
                <c:pt idx="3">
                  <c:v>SNOH12.0 (2019)</c:v>
                </c:pt>
                <c:pt idx="4">
                  <c:v>SNOH13.0 (2019)</c:v>
                </c:pt>
                <c:pt idx="5">
                  <c:v>ES0.0 (2019)</c:v>
                </c:pt>
                <c:pt idx="6">
                  <c:v>ES04.3 (2019)</c:v>
                </c:pt>
                <c:pt idx="7">
                  <c:v>SS0.0 (2019)</c:v>
                </c:pt>
                <c:pt idx="8">
                  <c:v>SS01.7 (2019)</c:v>
                </c:pt>
                <c:pt idx="9">
                  <c:v>Union M.1 (2021)</c:v>
                </c:pt>
                <c:pt idx="10">
                  <c:v>Union M. 2 (2021)</c:v>
                </c:pt>
                <c:pt idx="11">
                  <c:v>Ditch 1 (2021)</c:v>
                </c:pt>
              </c:strCache>
            </c:strRef>
          </c:cat>
          <c:val>
            <c:numRef>
              <c:f>Sheet4!$K$26:$K$37</c:f>
              <c:numCache>
                <c:formatCode>General</c:formatCode>
                <c:ptCount val="12"/>
                <c:pt idx="0">
                  <c:v>1000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2630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469</c:v>
                </c:pt>
                <c:pt idx="10">
                  <c:v>441</c:v>
                </c:pt>
                <c:pt idx="11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F4-4AA3-9B2C-06EDFD26C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0055680"/>
        <c:axId val="640057976"/>
      </c:barChart>
      <c:catAx>
        <c:axId val="640055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57976"/>
        <c:crosses val="autoZero"/>
        <c:auto val="1"/>
        <c:lblAlgn val="ctr"/>
        <c:lblOffset val="100"/>
        <c:noMultiLvlLbl val="0"/>
      </c:catAx>
      <c:valAx>
        <c:axId val="64005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PBDE Sediment Conc. (pg/g)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556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PBDE Concentrations in Suspended Sediments in Snohomish Mainstem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Sheet4!$C$40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Sheet4!$A$42:$A$45</c:f>
              <c:strCache>
                <c:ptCount val="4"/>
                <c:pt idx="0">
                  <c:v>SNOH01.8</c:v>
                </c:pt>
                <c:pt idx="1">
                  <c:v>SNOH02.9</c:v>
                </c:pt>
                <c:pt idx="2">
                  <c:v>SNOH03.9 </c:v>
                </c:pt>
                <c:pt idx="3">
                  <c:v>SNOH07.0</c:v>
                </c:pt>
              </c:strCache>
            </c:strRef>
          </c:cat>
          <c:val>
            <c:numRef>
              <c:f>Sheet4!$C$42:$C$45</c:f>
              <c:numCache>
                <c:formatCode>General</c:formatCode>
                <c:ptCount val="4"/>
                <c:pt idx="0">
                  <c:v>2.3079999999999998</c:v>
                </c:pt>
                <c:pt idx="1">
                  <c:v>1.9219999999999999</c:v>
                </c:pt>
                <c:pt idx="2">
                  <c:v>2.0105</c:v>
                </c:pt>
                <c:pt idx="3">
                  <c:v>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F-4BA9-9764-E5B56B0FA0B3}"/>
            </c:ext>
          </c:extLst>
        </c:ser>
        <c:ser>
          <c:idx val="1"/>
          <c:order val="1"/>
          <c:tx>
            <c:strRef>
              <c:f>Sheet4!$D$40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Sheet4!$A$42:$A$45</c:f>
              <c:strCache>
                <c:ptCount val="4"/>
                <c:pt idx="0">
                  <c:v>SNOH01.8</c:v>
                </c:pt>
                <c:pt idx="1">
                  <c:v>SNOH02.9</c:v>
                </c:pt>
                <c:pt idx="2">
                  <c:v>SNOH03.9 </c:v>
                </c:pt>
                <c:pt idx="3">
                  <c:v>SNOH07.0</c:v>
                </c:pt>
              </c:strCache>
            </c:strRef>
          </c:cat>
          <c:val>
            <c:numRef>
              <c:f>Sheet4!$D$42:$D$45</c:f>
              <c:numCache>
                <c:formatCode>General</c:formatCode>
                <c:ptCount val="4"/>
                <c:pt idx="0">
                  <c:v>10.540000000000001</c:v>
                </c:pt>
                <c:pt idx="1">
                  <c:v>8.4829999999999988</c:v>
                </c:pt>
                <c:pt idx="2">
                  <c:v>14.444500000000001</c:v>
                </c:pt>
                <c:pt idx="3">
                  <c:v>7.57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AF-4BA9-9764-E5B56B0FA0B3}"/>
            </c:ext>
          </c:extLst>
        </c:ser>
        <c:ser>
          <c:idx val="2"/>
          <c:order val="2"/>
          <c:tx>
            <c:strRef>
              <c:f>Sheet4!$E$40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Sheet4!$A$42:$A$45</c:f>
              <c:strCache>
                <c:ptCount val="4"/>
                <c:pt idx="0">
                  <c:v>SNOH01.8</c:v>
                </c:pt>
                <c:pt idx="1">
                  <c:v>SNOH02.9</c:v>
                </c:pt>
                <c:pt idx="2">
                  <c:v>SNOH03.9 </c:v>
                </c:pt>
                <c:pt idx="3">
                  <c:v>SNOH07.0</c:v>
                </c:pt>
              </c:strCache>
            </c:strRef>
          </c:cat>
          <c:val>
            <c:numRef>
              <c:f>Sheet4!$E$42:$E$45</c:f>
              <c:numCache>
                <c:formatCode>General</c:formatCode>
                <c:ptCount val="4"/>
                <c:pt idx="0">
                  <c:v>127.283</c:v>
                </c:pt>
                <c:pt idx="1">
                  <c:v>112.65</c:v>
                </c:pt>
                <c:pt idx="2">
                  <c:v>176.173</c:v>
                </c:pt>
                <c:pt idx="3">
                  <c:v>107.905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AF-4BA9-9764-E5B56B0FA0B3}"/>
            </c:ext>
          </c:extLst>
        </c:ser>
        <c:ser>
          <c:idx val="3"/>
          <c:order val="3"/>
          <c:tx>
            <c:strRef>
              <c:f>Sheet4!$F$40</c:f>
              <c:strCache>
                <c:ptCount val="1"/>
                <c:pt idx="0">
                  <c:v>Penta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Sheet4!$A$42:$A$45</c:f>
              <c:strCache>
                <c:ptCount val="4"/>
                <c:pt idx="0">
                  <c:v>SNOH01.8</c:v>
                </c:pt>
                <c:pt idx="1">
                  <c:v>SNOH02.9</c:v>
                </c:pt>
                <c:pt idx="2">
                  <c:v>SNOH03.9 </c:v>
                </c:pt>
                <c:pt idx="3">
                  <c:v>SNOH07.0</c:v>
                </c:pt>
              </c:strCache>
            </c:strRef>
          </c:cat>
          <c:val>
            <c:numRef>
              <c:f>Sheet4!$F$42:$F$45</c:f>
              <c:numCache>
                <c:formatCode>General</c:formatCode>
                <c:ptCount val="4"/>
                <c:pt idx="0">
                  <c:v>176.05900000000003</c:v>
                </c:pt>
                <c:pt idx="1">
                  <c:v>161.13800000000001</c:v>
                </c:pt>
                <c:pt idx="2">
                  <c:v>238.47000000000003</c:v>
                </c:pt>
                <c:pt idx="3">
                  <c:v>156.43600000000001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AF-4BA9-9764-E5B56B0FA0B3}"/>
            </c:ext>
          </c:extLst>
        </c:ser>
        <c:ser>
          <c:idx val="4"/>
          <c:order val="4"/>
          <c:tx>
            <c:strRef>
              <c:f>Sheet4!$G$40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Sheet4!$A$42:$A$45</c:f>
              <c:strCache>
                <c:ptCount val="4"/>
                <c:pt idx="0">
                  <c:v>SNOH01.8</c:v>
                </c:pt>
                <c:pt idx="1">
                  <c:v>SNOH02.9</c:v>
                </c:pt>
                <c:pt idx="2">
                  <c:v>SNOH03.9 </c:v>
                </c:pt>
                <c:pt idx="3">
                  <c:v>SNOH07.0</c:v>
                </c:pt>
              </c:strCache>
            </c:strRef>
          </c:cat>
          <c:val>
            <c:numRef>
              <c:f>Sheet4!$G$42:$G$45</c:f>
              <c:numCache>
                <c:formatCode>General</c:formatCode>
                <c:ptCount val="4"/>
                <c:pt idx="0">
                  <c:v>37.980999999999995</c:v>
                </c:pt>
                <c:pt idx="1">
                  <c:v>32.5</c:v>
                </c:pt>
                <c:pt idx="2">
                  <c:v>48.204999999999998</c:v>
                </c:pt>
                <c:pt idx="3">
                  <c:v>31.61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AF-4BA9-9764-E5B56B0FA0B3}"/>
            </c:ext>
          </c:extLst>
        </c:ser>
        <c:ser>
          <c:idx val="5"/>
          <c:order val="5"/>
          <c:tx>
            <c:strRef>
              <c:f>Sheet4!$H$40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Sheet4!$A$42:$A$45</c:f>
              <c:strCache>
                <c:ptCount val="4"/>
                <c:pt idx="0">
                  <c:v>SNOH01.8</c:v>
                </c:pt>
                <c:pt idx="1">
                  <c:v>SNOH02.9</c:v>
                </c:pt>
                <c:pt idx="2">
                  <c:v>SNOH03.9 </c:v>
                </c:pt>
                <c:pt idx="3">
                  <c:v>SNOH07.0</c:v>
                </c:pt>
              </c:strCache>
            </c:strRef>
          </c:cat>
          <c:val>
            <c:numRef>
              <c:f>Sheet4!$H$42:$H$45</c:f>
              <c:numCache>
                <c:formatCode>General</c:formatCode>
                <c:ptCount val="4"/>
                <c:pt idx="0">
                  <c:v>5.31</c:v>
                </c:pt>
                <c:pt idx="1">
                  <c:v>4.58</c:v>
                </c:pt>
                <c:pt idx="2">
                  <c:v>3.778</c:v>
                </c:pt>
                <c:pt idx="3">
                  <c:v>5.73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AF-4BA9-9764-E5B56B0FA0B3}"/>
            </c:ext>
          </c:extLst>
        </c:ser>
        <c:ser>
          <c:idx val="6"/>
          <c:order val="6"/>
          <c:tx>
            <c:strRef>
              <c:f>Sheet4!$I$40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Sheet4!$A$42:$A$45</c:f>
              <c:strCache>
                <c:ptCount val="4"/>
                <c:pt idx="0">
                  <c:v>SNOH01.8</c:v>
                </c:pt>
                <c:pt idx="1">
                  <c:v>SNOH02.9</c:v>
                </c:pt>
                <c:pt idx="2">
                  <c:v>SNOH03.9 </c:v>
                </c:pt>
                <c:pt idx="3">
                  <c:v>SNOH07.0</c:v>
                </c:pt>
              </c:strCache>
            </c:strRef>
          </c:cat>
          <c:val>
            <c:numRef>
              <c:f>Sheet4!$I$42:$I$45</c:f>
              <c:numCache>
                <c:formatCode>General</c:formatCode>
                <c:ptCount val="4"/>
                <c:pt idx="0">
                  <c:v>107.7</c:v>
                </c:pt>
                <c:pt idx="1">
                  <c:v>85</c:v>
                </c:pt>
                <c:pt idx="2">
                  <c:v>75.8</c:v>
                </c:pt>
                <c:pt idx="3">
                  <c:v>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AF-4BA9-9764-E5B56B0FA0B3}"/>
            </c:ext>
          </c:extLst>
        </c:ser>
        <c:ser>
          <c:idx val="7"/>
          <c:order val="7"/>
          <c:tx>
            <c:strRef>
              <c:f>Sheet4!$J$40</c:f>
              <c:strCache>
                <c:ptCount val="1"/>
                <c:pt idx="0">
                  <c:v>Nona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Sheet4!$A$42:$A$45</c:f>
              <c:strCache>
                <c:ptCount val="4"/>
                <c:pt idx="0">
                  <c:v>SNOH01.8</c:v>
                </c:pt>
                <c:pt idx="1">
                  <c:v>SNOH02.9</c:v>
                </c:pt>
                <c:pt idx="2">
                  <c:v>SNOH03.9 </c:v>
                </c:pt>
                <c:pt idx="3">
                  <c:v>SNOH07.0</c:v>
                </c:pt>
              </c:strCache>
            </c:strRef>
          </c:cat>
          <c:val>
            <c:numRef>
              <c:f>Sheet4!$J$42:$J$45</c:f>
              <c:numCache>
                <c:formatCode>General</c:formatCode>
                <c:ptCount val="4"/>
                <c:pt idx="0">
                  <c:v>192.3</c:v>
                </c:pt>
                <c:pt idx="1">
                  <c:v>146.4</c:v>
                </c:pt>
                <c:pt idx="2">
                  <c:v>113.25</c:v>
                </c:pt>
                <c:pt idx="3">
                  <c:v>125.10000000000001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AF-4BA9-9764-E5B56B0FA0B3}"/>
            </c:ext>
          </c:extLst>
        </c:ser>
        <c:ser>
          <c:idx val="8"/>
          <c:order val="8"/>
          <c:tx>
            <c:strRef>
              <c:f>Sheet4!$K$40</c:f>
              <c:strCache>
                <c:ptCount val="1"/>
                <c:pt idx="0">
                  <c:v>Deca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Sheet4!$A$42:$A$45</c:f>
              <c:strCache>
                <c:ptCount val="4"/>
                <c:pt idx="0">
                  <c:v>SNOH01.8</c:v>
                </c:pt>
                <c:pt idx="1">
                  <c:v>SNOH02.9</c:v>
                </c:pt>
                <c:pt idx="2">
                  <c:v>SNOH03.9 </c:v>
                </c:pt>
                <c:pt idx="3">
                  <c:v>SNOH07.0</c:v>
                </c:pt>
              </c:strCache>
            </c:strRef>
          </c:cat>
          <c:val>
            <c:numRef>
              <c:f>Sheet4!$K$42:$K$45</c:f>
              <c:numCache>
                <c:formatCode>General</c:formatCode>
                <c:ptCount val="4"/>
                <c:pt idx="0">
                  <c:v>1210</c:v>
                </c:pt>
                <c:pt idx="1">
                  <c:v>771</c:v>
                </c:pt>
                <c:pt idx="2">
                  <c:v>1073</c:v>
                </c:pt>
                <c:pt idx="3">
                  <c:v>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AF-4BA9-9764-E5B56B0FA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7428832"/>
        <c:axId val="647430472"/>
      </c:barChart>
      <c:catAx>
        <c:axId val="64742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430472"/>
        <c:crosses val="autoZero"/>
        <c:auto val="1"/>
        <c:lblAlgn val="ctr"/>
        <c:lblOffset val="100"/>
        <c:noMultiLvlLbl val="0"/>
      </c:catAx>
      <c:valAx>
        <c:axId val="64743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PBDE Sediment Conc. (pg/L)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4288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Charts!$F$83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Charts!$B$84:$B$88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Charts!$F$84:$F$88</c:f>
              <c:numCache>
                <c:formatCode>General</c:formatCode>
                <c:ptCount val="5"/>
                <c:pt idx="0">
                  <c:v>13.63</c:v>
                </c:pt>
                <c:pt idx="1">
                  <c:v>4.9980000000000002</c:v>
                </c:pt>
                <c:pt idx="2">
                  <c:v>2.2599999999999998</c:v>
                </c:pt>
                <c:pt idx="4">
                  <c:v>6.8339999999999996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9-4FBF-AB40-981834BAD6C4}"/>
            </c:ext>
          </c:extLst>
        </c:ser>
        <c:ser>
          <c:idx val="1"/>
          <c:order val="1"/>
          <c:tx>
            <c:strRef>
              <c:f>Charts!$G$83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Charts!$B$84:$B$88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Charts!$G$84:$G$88</c:f>
              <c:numCache>
                <c:formatCode>General</c:formatCode>
                <c:ptCount val="5"/>
                <c:pt idx="0">
                  <c:v>126.58000000000001</c:v>
                </c:pt>
                <c:pt idx="1">
                  <c:v>73.5</c:v>
                </c:pt>
                <c:pt idx="2">
                  <c:v>35.108000000000004</c:v>
                </c:pt>
                <c:pt idx="4">
                  <c:v>26.669999999999998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29-4FBF-AB40-981834BAD6C4}"/>
            </c:ext>
          </c:extLst>
        </c:ser>
        <c:ser>
          <c:idx val="2"/>
          <c:order val="2"/>
          <c:tx>
            <c:strRef>
              <c:f>Charts!$H$83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Charts!$B$84:$B$88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Charts!$H$84:$H$88</c:f>
              <c:numCache>
                <c:formatCode>General</c:formatCode>
                <c:ptCount val="5"/>
                <c:pt idx="0">
                  <c:v>3257.5299999999997</c:v>
                </c:pt>
                <c:pt idx="1">
                  <c:v>1973.95</c:v>
                </c:pt>
                <c:pt idx="2">
                  <c:v>793.86</c:v>
                </c:pt>
                <c:pt idx="4">
                  <c:v>635.69999999999993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29-4FBF-AB40-981834BAD6C4}"/>
            </c:ext>
          </c:extLst>
        </c:ser>
        <c:ser>
          <c:idx val="3"/>
          <c:order val="3"/>
          <c:tx>
            <c:strRef>
              <c:f>Charts!$I$83</c:f>
              <c:strCache>
                <c:ptCount val="1"/>
                <c:pt idx="0">
                  <c:v>Penta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Charts!$B$84:$B$88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Charts!$I$84:$I$88</c:f>
              <c:numCache>
                <c:formatCode>General</c:formatCode>
                <c:ptCount val="5"/>
                <c:pt idx="0">
                  <c:v>5251.6</c:v>
                </c:pt>
                <c:pt idx="1">
                  <c:v>3505.5</c:v>
                </c:pt>
                <c:pt idx="2">
                  <c:v>1435.5500000000002</c:v>
                </c:pt>
                <c:pt idx="4">
                  <c:v>719.52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29-4FBF-AB40-981834BAD6C4}"/>
            </c:ext>
          </c:extLst>
        </c:ser>
        <c:ser>
          <c:idx val="4"/>
          <c:order val="4"/>
          <c:tx>
            <c:strRef>
              <c:f>Charts!$J$83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Charts!$B$84:$B$88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Charts!$J$84:$J$88</c:f>
              <c:numCache>
                <c:formatCode>General</c:formatCode>
                <c:ptCount val="5"/>
                <c:pt idx="0">
                  <c:v>934.43</c:v>
                </c:pt>
                <c:pt idx="1">
                  <c:v>631.29000000000008</c:v>
                </c:pt>
                <c:pt idx="2">
                  <c:v>229.79999999999998</c:v>
                </c:pt>
                <c:pt idx="4">
                  <c:v>87.579999999999984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29-4FBF-AB40-981834BAD6C4}"/>
            </c:ext>
          </c:extLst>
        </c:ser>
        <c:ser>
          <c:idx val="5"/>
          <c:order val="5"/>
          <c:tx>
            <c:strRef>
              <c:f>Charts!$K$83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Charts!$B$84:$B$88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Charts!$K$84:$K$88</c:f>
              <c:numCache>
                <c:formatCode>General</c:formatCode>
                <c:ptCount val="5"/>
                <c:pt idx="0">
                  <c:v>15.2</c:v>
                </c:pt>
                <c:pt idx="1">
                  <c:v>13.6</c:v>
                </c:pt>
                <c:pt idx="2">
                  <c:v>0</c:v>
                </c:pt>
                <c:pt idx="4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29-4FBF-AB40-981834BAD6C4}"/>
            </c:ext>
          </c:extLst>
        </c:ser>
        <c:ser>
          <c:idx val="6"/>
          <c:order val="6"/>
          <c:tx>
            <c:strRef>
              <c:f>Charts!$L$83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Charts!$B$84:$B$88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Charts!$L$84:$L$88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29-4FBF-AB40-981834BAD6C4}"/>
            </c:ext>
          </c:extLst>
        </c:ser>
        <c:ser>
          <c:idx val="7"/>
          <c:order val="7"/>
          <c:tx>
            <c:strRef>
              <c:f>Charts!$M$83</c:f>
              <c:strCache>
                <c:ptCount val="1"/>
                <c:pt idx="0">
                  <c:v>Nona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Charts!$B$84:$B$88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Charts!$M$84:$M$88</c:f>
              <c:numCache>
                <c:formatCode>General</c:formatCode>
                <c:ptCount val="5"/>
                <c:pt idx="0">
                  <c:v>8.1</c:v>
                </c:pt>
                <c:pt idx="1">
                  <c:v>27.2</c:v>
                </c:pt>
                <c:pt idx="2">
                  <c:v>8.33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629-4FBF-AB40-981834BAD6C4}"/>
            </c:ext>
          </c:extLst>
        </c:ser>
        <c:ser>
          <c:idx val="8"/>
          <c:order val="8"/>
          <c:tx>
            <c:strRef>
              <c:f>Charts!$N$83</c:f>
              <c:strCache>
                <c:ptCount val="1"/>
                <c:pt idx="0">
                  <c:v>Deca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Charts!$B$84:$B$88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Charts!$N$84:$N$88</c:f>
              <c:numCache>
                <c:formatCode>General</c:formatCode>
                <c:ptCount val="5"/>
                <c:pt idx="0">
                  <c:v>80.400000000000006</c:v>
                </c:pt>
                <c:pt idx="1">
                  <c:v>250</c:v>
                </c:pt>
                <c:pt idx="2">
                  <c:v>67.3</c:v>
                </c:pt>
                <c:pt idx="4">
                  <c:v>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29-4FBF-AB40-981834BAD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4191608"/>
        <c:axId val="824189968"/>
      </c:barChart>
      <c:catAx>
        <c:axId val="824191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24189968"/>
        <c:crosses val="autoZero"/>
        <c:auto val="1"/>
        <c:lblAlgn val="ctr"/>
        <c:lblOffset val="100"/>
        <c:noMultiLvlLbl val="0"/>
      </c:catAx>
      <c:valAx>
        <c:axId val="824189968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PBDE Conc. (pg/g)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1916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Charts!$F$89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Charts!$B$90:$B$94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Charts!$F$90:$F$94</c:f>
              <c:numCache>
                <c:formatCode>General</c:formatCode>
                <c:ptCount val="5"/>
                <c:pt idx="3">
                  <c:v>1.3580000000000001</c:v>
                </c:pt>
                <c:pt idx="4">
                  <c:v>6.3409999999999993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5-40E1-A952-28C9C7EA68A7}"/>
            </c:ext>
          </c:extLst>
        </c:ser>
        <c:ser>
          <c:idx val="1"/>
          <c:order val="1"/>
          <c:tx>
            <c:strRef>
              <c:f>Charts!$G$89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Charts!$B$90:$B$94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Charts!$G$90:$G$94</c:f>
              <c:numCache>
                <c:formatCode>General</c:formatCode>
                <c:ptCount val="5"/>
                <c:pt idx="3">
                  <c:v>16.079000000000001</c:v>
                </c:pt>
                <c:pt idx="4">
                  <c:v>27.066999999999997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E5-40E1-A952-28C9C7EA68A7}"/>
            </c:ext>
          </c:extLst>
        </c:ser>
        <c:ser>
          <c:idx val="2"/>
          <c:order val="2"/>
          <c:tx>
            <c:strRef>
              <c:f>Charts!$H$89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Charts!$B$90:$B$94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Charts!$H$90:$H$94</c:f>
              <c:numCache>
                <c:formatCode>General</c:formatCode>
                <c:ptCount val="5"/>
                <c:pt idx="3">
                  <c:v>648.52500000000009</c:v>
                </c:pt>
                <c:pt idx="4">
                  <c:v>679.29899999999998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E5-40E1-A952-28C9C7EA68A7}"/>
            </c:ext>
          </c:extLst>
        </c:ser>
        <c:ser>
          <c:idx val="3"/>
          <c:order val="3"/>
          <c:tx>
            <c:strRef>
              <c:f>Charts!$I$89</c:f>
              <c:strCache>
                <c:ptCount val="1"/>
                <c:pt idx="0">
                  <c:v>Penta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Charts!$B$90:$B$94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Charts!$I$90:$I$94</c:f>
              <c:numCache>
                <c:formatCode>General</c:formatCode>
                <c:ptCount val="5"/>
                <c:pt idx="3">
                  <c:v>891.245</c:v>
                </c:pt>
                <c:pt idx="4">
                  <c:v>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E5-40E1-A952-28C9C7EA68A7}"/>
            </c:ext>
          </c:extLst>
        </c:ser>
        <c:ser>
          <c:idx val="4"/>
          <c:order val="4"/>
          <c:tx>
            <c:strRef>
              <c:f>Charts!$J$89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Charts!$B$90:$B$94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Charts!$J$90:$J$94</c:f>
              <c:numCache>
                <c:formatCode>General</c:formatCode>
                <c:ptCount val="5"/>
                <c:pt idx="3">
                  <c:v>154.43</c:v>
                </c:pt>
                <c:pt idx="4">
                  <c:v>98.990000000000009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E5-40E1-A952-28C9C7EA68A7}"/>
            </c:ext>
          </c:extLst>
        </c:ser>
        <c:ser>
          <c:idx val="5"/>
          <c:order val="5"/>
          <c:tx>
            <c:strRef>
              <c:f>Charts!$K$89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Charts!$B$90:$B$94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Charts!$K$90:$K$94</c:f>
              <c:numCache>
                <c:formatCode>General</c:formatCode>
                <c:ptCount val="5"/>
                <c:pt idx="3">
                  <c:v>1.7555000000000001</c:v>
                </c:pt>
                <c:pt idx="4">
                  <c:v>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E5-40E1-A952-28C9C7EA68A7}"/>
            </c:ext>
          </c:extLst>
        </c:ser>
        <c:ser>
          <c:idx val="6"/>
          <c:order val="6"/>
          <c:tx>
            <c:strRef>
              <c:f>Charts!$L$89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Charts!$B$90:$B$94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Charts!$L$90:$L$94</c:f>
              <c:numCache>
                <c:formatCode>General</c:formatCode>
                <c:ptCount val="5"/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E5-40E1-A952-28C9C7EA68A7}"/>
            </c:ext>
          </c:extLst>
        </c:ser>
        <c:ser>
          <c:idx val="7"/>
          <c:order val="7"/>
          <c:tx>
            <c:strRef>
              <c:f>Charts!$M$89</c:f>
              <c:strCache>
                <c:ptCount val="1"/>
                <c:pt idx="0">
                  <c:v>Nona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Charts!$B$90:$B$94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Charts!$M$90:$M$94</c:f>
              <c:numCache>
                <c:formatCode>General</c:formatCode>
                <c:ptCount val="5"/>
                <c:pt idx="3">
                  <c:v>9.625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FE5-40E1-A952-28C9C7EA68A7}"/>
            </c:ext>
          </c:extLst>
        </c:ser>
        <c:ser>
          <c:idx val="8"/>
          <c:order val="8"/>
          <c:tx>
            <c:strRef>
              <c:f>Charts!$N$89</c:f>
              <c:strCache>
                <c:ptCount val="1"/>
                <c:pt idx="0">
                  <c:v>Deca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Charts!$B$90:$B$94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Charts!$N$90:$N$94</c:f>
              <c:numCache>
                <c:formatCode>General</c:formatCode>
                <c:ptCount val="5"/>
                <c:pt idx="3">
                  <c:v>47.8</c:v>
                </c:pt>
                <c:pt idx="4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E5-40E1-A952-28C9C7EA6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2554872"/>
        <c:axId val="622555200"/>
      </c:barChart>
      <c:catAx>
        <c:axId val="6225548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22555200"/>
        <c:crosses val="autoZero"/>
        <c:auto val="1"/>
        <c:lblAlgn val="ctr"/>
        <c:lblOffset val="100"/>
        <c:noMultiLvlLbl val="0"/>
      </c:catAx>
      <c:valAx>
        <c:axId val="622555200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PBDE Conc. (pg/g)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554872"/>
        <c:crosses val="autoZero"/>
        <c:crossBetween val="between"/>
        <c:majorUnit val="20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Charts!$F$95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Charts!$B$96:$B$100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Charts!$F$96:$F$100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A-49BD-BF67-B2EF29E1ABB7}"/>
            </c:ext>
          </c:extLst>
        </c:ser>
        <c:ser>
          <c:idx val="1"/>
          <c:order val="1"/>
          <c:tx>
            <c:strRef>
              <c:f>Charts!$G$95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Charts!$B$96:$B$100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Charts!$G$96:$G$100</c:f>
              <c:numCache>
                <c:formatCode>General</c:formatCode>
                <c:ptCount val="5"/>
                <c:pt idx="0">
                  <c:v>13.62</c:v>
                </c:pt>
                <c:pt idx="1">
                  <c:v>6.29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A-49BD-BF67-B2EF29E1ABB7}"/>
            </c:ext>
          </c:extLst>
        </c:ser>
        <c:ser>
          <c:idx val="2"/>
          <c:order val="2"/>
          <c:tx>
            <c:strRef>
              <c:f>Charts!$H$95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Charts!$B$96:$B$100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Charts!$H$96:$H$100</c:f>
              <c:numCache>
                <c:formatCode>General</c:formatCode>
                <c:ptCount val="5"/>
                <c:pt idx="0">
                  <c:v>226.49</c:v>
                </c:pt>
                <c:pt idx="1">
                  <c:v>157.97</c:v>
                </c:pt>
                <c:pt idx="3">
                  <c:v>142.57999999999998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EA-49BD-BF67-B2EF29E1ABB7}"/>
            </c:ext>
          </c:extLst>
        </c:ser>
        <c:ser>
          <c:idx val="3"/>
          <c:order val="3"/>
          <c:tx>
            <c:strRef>
              <c:f>Charts!$I$95</c:f>
              <c:strCache>
                <c:ptCount val="1"/>
                <c:pt idx="0">
                  <c:v>Penta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Charts!$B$96:$B$100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Charts!$I$96:$I$100</c:f>
              <c:numCache>
                <c:formatCode>General</c:formatCode>
                <c:ptCount val="5"/>
                <c:pt idx="0">
                  <c:v>217.4</c:v>
                </c:pt>
                <c:pt idx="1">
                  <c:v>189.5</c:v>
                </c:pt>
                <c:pt idx="3">
                  <c:v>120.94999999999999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EA-49BD-BF67-B2EF29E1ABB7}"/>
            </c:ext>
          </c:extLst>
        </c:ser>
        <c:ser>
          <c:idx val="4"/>
          <c:order val="4"/>
          <c:tx>
            <c:strRef>
              <c:f>Charts!$J$95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Charts!$B$96:$B$100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Charts!$J$96:$J$100</c:f>
              <c:numCache>
                <c:formatCode>General</c:formatCode>
                <c:ptCount val="5"/>
                <c:pt idx="0">
                  <c:v>25.4</c:v>
                </c:pt>
                <c:pt idx="1">
                  <c:v>0</c:v>
                </c:pt>
                <c:pt idx="3">
                  <c:v>22.617999999999999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EA-49BD-BF67-B2EF29E1ABB7}"/>
            </c:ext>
          </c:extLst>
        </c:ser>
        <c:ser>
          <c:idx val="5"/>
          <c:order val="5"/>
          <c:tx>
            <c:strRef>
              <c:f>Charts!$K$95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Charts!$B$96:$B$100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Charts!$K$96:$K$100</c:f>
              <c:numCache>
                <c:formatCode>General</c:formatCode>
                <c:ptCount val="5"/>
                <c:pt idx="0">
                  <c:v>1.58</c:v>
                </c:pt>
                <c:pt idx="1">
                  <c:v>1.48</c:v>
                </c:pt>
                <c:pt idx="3">
                  <c:v>0.78300000000000003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EA-49BD-BF67-B2EF29E1ABB7}"/>
            </c:ext>
          </c:extLst>
        </c:ser>
        <c:ser>
          <c:idx val="6"/>
          <c:order val="6"/>
          <c:tx>
            <c:strRef>
              <c:f>Charts!$L$95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Charts!$B$96:$B$100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Charts!$L$96:$L$100</c:f>
              <c:numCache>
                <c:formatCode>General</c:formatCode>
                <c:ptCount val="5"/>
                <c:pt idx="0">
                  <c:v>60</c:v>
                </c:pt>
                <c:pt idx="1">
                  <c:v>4.95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EA-49BD-BF67-B2EF29E1ABB7}"/>
            </c:ext>
          </c:extLst>
        </c:ser>
        <c:ser>
          <c:idx val="7"/>
          <c:order val="7"/>
          <c:tx>
            <c:strRef>
              <c:f>Charts!$M$95</c:f>
              <c:strCache>
                <c:ptCount val="1"/>
                <c:pt idx="0">
                  <c:v>Nona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Charts!$B$96:$B$100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Charts!$M$96:$M$100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3">
                  <c:v>9.07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EA-49BD-BF67-B2EF29E1ABB7}"/>
            </c:ext>
          </c:extLst>
        </c:ser>
        <c:ser>
          <c:idx val="8"/>
          <c:order val="8"/>
          <c:tx>
            <c:strRef>
              <c:f>Charts!$N$95</c:f>
              <c:strCache>
                <c:ptCount val="1"/>
                <c:pt idx="0">
                  <c:v>Deca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Charts!$B$96:$B$100</c:f>
              <c:strCache>
                <c:ptCount val="5"/>
                <c:pt idx="0">
                  <c:v>(4/27/21)</c:v>
                </c:pt>
                <c:pt idx="1">
                  <c:v>(5/12/21)</c:v>
                </c:pt>
                <c:pt idx="2">
                  <c:v>(6/25/21)</c:v>
                </c:pt>
                <c:pt idx="3">
                  <c:v>(8/17/21)</c:v>
                </c:pt>
                <c:pt idx="4">
                  <c:v>(9/19/19)</c:v>
                </c:pt>
              </c:strCache>
            </c:strRef>
          </c:cat>
          <c:val>
            <c:numRef>
              <c:f>Charts!$N$96:$N$100</c:f>
              <c:numCache>
                <c:formatCode>General</c:formatCode>
                <c:ptCount val="5"/>
                <c:pt idx="0">
                  <c:v>0</c:v>
                </c:pt>
                <c:pt idx="1">
                  <c:v>214</c:v>
                </c:pt>
                <c:pt idx="3">
                  <c:v>90.8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EA-49BD-BF67-B2EF29E1A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3508968"/>
        <c:axId val="953514544"/>
      </c:barChart>
      <c:catAx>
        <c:axId val="953508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514544"/>
        <c:crosses val="autoZero"/>
        <c:auto val="1"/>
        <c:lblAlgn val="ctr"/>
        <c:lblOffset val="100"/>
        <c:noMultiLvlLbl val="0"/>
      </c:catAx>
      <c:valAx>
        <c:axId val="953514544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PBDE Conc. (pg/g)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3508968"/>
        <c:crosses val="autoZero"/>
        <c:crossBetween val="between"/>
        <c:majorUnit val="20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0.11465</cdr:x>
      <cdr:y>0</cdr:y>
    </cdr:from>
    <cdr:to>
      <cdr:x>0.92747</cdr:x>
      <cdr:y>0.06973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03601" y="-237140"/>
          <a:ext cx="995130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chemeClr val="tx1"/>
              </a:solidFill>
            </a:rPr>
            <a:t>2019-2021 Total PBDE Water Concentration in </a:t>
          </a:r>
          <a:r>
            <a:rPr lang="en-US" sz="2400" u="sng" dirty="0" smtClean="0">
              <a:solidFill>
                <a:schemeClr val="tx1"/>
              </a:solidFill>
            </a:rPr>
            <a:t>Snohomish River &amp; Estuary</a:t>
          </a:r>
          <a:endParaRPr lang="en-US" sz="2400" u="sng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71F5-6FDB-45CF-8B51-7150C9623C2F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868D1-8D74-44CF-B636-71010629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4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90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are waiting on new data from fish</a:t>
            </a:r>
            <a:r>
              <a:rPr lang="en-US" baseline="0" dirty="0" smtClean="0"/>
              <a:t> obtained from the </a:t>
            </a:r>
            <a:r>
              <a:rPr lang="en-US" dirty="0" smtClean="0"/>
              <a:t>Tulalip Tribe so that we have some nearly simultaneous/synoptic results for comparison.</a:t>
            </a:r>
          </a:p>
          <a:p>
            <a:pPr lvl="1"/>
            <a:r>
              <a:rPr lang="en-US" dirty="0" smtClean="0"/>
              <a:t>Collected fish from estuary, sloughs and river near Monroe, for WDFW study</a:t>
            </a:r>
          </a:p>
          <a:p>
            <a:pPr lvl="1"/>
            <a:r>
              <a:rPr lang="en-US" dirty="0" smtClean="0"/>
              <a:t>Results pending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2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Please Explain what each of the sampling methods represents (fix</a:t>
            </a:r>
            <a:r>
              <a:rPr lang="en-US" baseline="0" dirty="0" smtClean="0"/>
              <a:t> notes below for accuracy!)</a:t>
            </a:r>
            <a:r>
              <a:rPr lang="en-US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Passive</a:t>
            </a:r>
            <a:r>
              <a:rPr lang="en-US" baseline="0" dirty="0" smtClean="0"/>
              <a:t> Sampling – deployed for 30 days; due to low concentrations in water, need to represent a longer time frame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Biofilms – solids, material available for bugs to eat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Sediments – bedded sediments are where bugs/critters live and take up pollutants; suspended solids represent material moving in the water column that is not soluble (and often where our hydrophobic or higher molecular weight PBTs are found)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Invertebrates – the food that the juveniles are eating; trying to figure out if PBDEs are taken up by gills (Water) or by prey (invertebrates), as this would point to different solutions/actions necessary to control the pollutant.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29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that </a:t>
            </a:r>
            <a:r>
              <a:rPr lang="en-US" dirty="0" err="1" smtClean="0"/>
              <a:t>deca</a:t>
            </a:r>
            <a:r>
              <a:rPr lang="en-US" dirty="0" smtClean="0"/>
              <a:t>-BDE is generally</a:t>
            </a:r>
            <a:r>
              <a:rPr lang="en-US" baseline="0" dirty="0" smtClean="0"/>
              <a:t> not found in water.</a:t>
            </a:r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0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0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Biofilms were collected throughout</a:t>
            </a:r>
            <a:r>
              <a:rPr lang="en-US" baseline="0" dirty="0" smtClean="0"/>
              <a:t> the Snohomish, </a:t>
            </a:r>
            <a:r>
              <a:rPr lang="en-US" baseline="0" dirty="0" err="1" smtClean="0"/>
              <a:t>Skykomish</a:t>
            </a:r>
            <a:r>
              <a:rPr lang="en-US" baseline="0" dirty="0" smtClean="0"/>
              <a:t>, and Snoqualmie Rivers. </a:t>
            </a:r>
          </a:p>
          <a:p>
            <a:r>
              <a:rPr lang="en-US" baseline="0" dirty="0" smtClean="0"/>
              <a:t>Heat map shows concentrations of total PBDEs in Biofilms and Bar chart shows concentrations and proportions of PBDE homologs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Highest concentrations located in main stem of estuary, Dagmar &amp; </a:t>
            </a:r>
            <a:r>
              <a:rPr lang="en-US" baseline="0" dirty="0" err="1" smtClean="0"/>
              <a:t>Langus</a:t>
            </a:r>
            <a:r>
              <a:rPr lang="en-US" baseline="0" dirty="0" smtClean="0"/>
              <a:t> rowing dock.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Elevated concentration at the city of Sultan and Snoqualmie sites.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BDE-209 is dominate congener in Biofilms, represents 35 to 70% of the total PBDE concentration.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Nona, </a:t>
            </a:r>
            <a:r>
              <a:rPr lang="en-US" baseline="0" dirty="0" err="1" smtClean="0"/>
              <a:t>Penta</a:t>
            </a:r>
            <a:r>
              <a:rPr lang="en-US" baseline="0" dirty="0" smtClean="0"/>
              <a:t>, and Tetra-BDE homologs were other major homolog measure similar to water and sediment samples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495A1-5315-46C3-8DB9-4AF386CFFD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22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RM: In the Puget Sound area, we tend to consider</a:t>
            </a:r>
            <a:r>
              <a:rPr lang="en-US" baseline="0" dirty="0" smtClean="0"/>
              <a:t> bottom sediment contamination representative of historical releases, and generally managed under state and federal cleanup laws – MTCA/SMS and/or Superfund.  We also tend to think of bottom sediment as generally staying in place in areas of net deposition.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3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RM: We tend to think</a:t>
            </a:r>
            <a:r>
              <a:rPr lang="en-US" baseline="0" dirty="0" smtClean="0"/>
              <a:t> of suspended sediments as the solids that are discharged, but they are also from erosive forces (like high flows) and, in the estuary, from the mixing/churning caused by routine salt-wedge movement due to tidal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3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473" y="4266454"/>
            <a:ext cx="9447621" cy="94057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474" y="5299105"/>
            <a:ext cx="9447620" cy="574830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74BA-3DF4-47C3-8BF2-CDD945C99436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4" y="4600477"/>
            <a:ext cx="1218690" cy="14147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3048000" cy="2148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750537" y="303268"/>
            <a:ext cx="1856370" cy="65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73" b="3109"/>
          <a:stretch/>
        </p:blipFill>
        <p:spPr>
          <a:xfrm>
            <a:off x="0" y="214859"/>
            <a:ext cx="12192000" cy="3733316"/>
          </a:xfrm>
          <a:prstGeom prst="rect">
            <a:avLst/>
          </a:prstGeom>
        </p:spPr>
      </p:pic>
      <p:pic>
        <p:nvPicPr>
          <p:cNvPr id="9" name="Picture 8" descr="A beach shoreline with driftwood in the foreground and misty mountains in the background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400"/>
            <a:ext cx="12192000" cy="37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33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07058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6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4445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4445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E93C-B1B4-4447-9DBF-01D09BAB1C66}" type="datetime1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4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854E-D880-4BBF-B6D2-EC693906FAE5}" type="datetime1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5576" y="1535953"/>
            <a:ext cx="10903519" cy="75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15950" y="2500313"/>
            <a:ext cx="10902950" cy="3744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6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854E-D880-4BBF-B6D2-EC693906FAE5}" type="datetime1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5576" y="1535953"/>
            <a:ext cx="10903519" cy="75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15950" y="2292350"/>
            <a:ext cx="10902950" cy="3925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4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854E-D880-4BBF-B6D2-EC693906FAE5}" type="datetime1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5576" y="1535953"/>
            <a:ext cx="10903519" cy="75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609600" y="2292350"/>
            <a:ext cx="10909300" cy="3978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7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350" y="214313"/>
            <a:ext cx="6089650" cy="66436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1270" y="1482165"/>
            <a:ext cx="5072529" cy="199193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1270" y="3566179"/>
            <a:ext cx="5072530" cy="1734949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74BA-3DF4-47C3-8BF2-CDD945C99436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3048000" cy="2148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750537" y="303268"/>
            <a:ext cx="1856370" cy="65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2055813" y="2546623"/>
            <a:ext cx="1982787" cy="19796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Move this box to change both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3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207963"/>
            <a:ext cx="12192000" cy="66500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6CA5-F65B-4B8E-AD15-BB02E8258AE5}" type="datetime1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54" y="1672139"/>
            <a:ext cx="5209204" cy="3226930"/>
          </a:xfrm>
          <a:solidFill>
            <a:schemeClr val="bg1">
              <a:lumMod val="95000"/>
              <a:alpha val="52000"/>
            </a:schemeClr>
          </a:solidFill>
        </p:spPr>
        <p:txBody>
          <a:bodyPr anchor="t"/>
          <a:lstStyle>
            <a:lvl1pPr algn="ctr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98609" y="3786037"/>
            <a:ext cx="2908094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3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75EC-F54E-4F8F-AF2F-6CFB4C5389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5A4-00AF-4543-8B18-1B2A3383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30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75EC-F54E-4F8F-AF2F-6CFB4C53891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5A4-00AF-4543-8B18-1B2A3383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473" y="4266454"/>
            <a:ext cx="9447621" cy="94057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474" y="5299105"/>
            <a:ext cx="9447620" cy="574830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74BA-3DF4-47C3-8BF2-CDD945C99436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3048000" cy="2148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750537" y="303268"/>
            <a:ext cx="1856370" cy="65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4" y="4600477"/>
            <a:ext cx="1218690" cy="141476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14859"/>
            <a:ext cx="12192000" cy="35691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5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and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ripples in water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"/>
          <a:stretch/>
        </p:blipFill>
        <p:spPr>
          <a:xfrm>
            <a:off x="-5611" y="-22439"/>
            <a:ext cx="12203953" cy="3214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14" y="918995"/>
            <a:ext cx="11685051" cy="1836158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6CA5-F65B-4B8E-AD15-BB02E8258AE5}" type="datetime1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5576" y="3371850"/>
            <a:ext cx="10903519" cy="2805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4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090-A7E0-4419-BCB1-A71EB36F85AE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04" y="394246"/>
            <a:ext cx="1702191" cy="4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6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854E-D880-4BBF-B6D2-EC693906FAE5}" type="datetime1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5576" y="1775012"/>
            <a:ext cx="10903519" cy="44019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4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404224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4689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D1F8-A36D-498A-9300-4D61564B1F0D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2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00089" y="0"/>
            <a:ext cx="4591912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77" y="394246"/>
            <a:ext cx="6846663" cy="114170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6846664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D1F8-A36D-498A-9300-4D61564B1F0D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215964"/>
            <a:ext cx="3048001" cy="6642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8054" y="881085"/>
            <a:ext cx="8195930" cy="5095827"/>
          </a:xfrm>
        </p:spPr>
        <p:txBody>
          <a:bodyPr anchor="ctr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D1F8-A36D-498A-9300-4D61564B1F0D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76" y="689247"/>
            <a:ext cx="2422209" cy="547950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91756"/>
            <a:ext cx="7736484" cy="805270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606CA5-F65B-4B8E-AD15-BB02E8258AE5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275850-B71D-490D-965C-ED6AE55318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2463" y="3297025"/>
            <a:ext cx="9575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4180830"/>
            <a:ext cx="1030806" cy="711845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554913" y="0"/>
            <a:ext cx="463708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576" y="394246"/>
            <a:ext cx="10903519" cy="1141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76" y="1775012"/>
            <a:ext cx="10903519" cy="4401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48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53606CA5-F65B-4B8E-AD15-BB02E8258AE5}" type="datetime1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58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F275850-B71D-490D-965C-ED6AE55318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48000" cy="2148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8000" y="0"/>
            <a:ext cx="3048000" cy="214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3048000" cy="214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44000" y="0"/>
            <a:ext cx="3048000" cy="2148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50" r:id="rId4"/>
    <p:sldLayoutId id="2147483654" r:id="rId5"/>
    <p:sldLayoutId id="2147483652" r:id="rId6"/>
    <p:sldLayoutId id="2147483659" r:id="rId7"/>
    <p:sldLayoutId id="2147483660" r:id="rId8"/>
    <p:sldLayoutId id="2147483656" r:id="rId9"/>
    <p:sldLayoutId id="2147483653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67" r:id="rId16"/>
    <p:sldLayoutId id="214748366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474" y="3784039"/>
            <a:ext cx="7886902" cy="177741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Assessing Sources of Polybrominated Diphenyl </a:t>
            </a:r>
            <a:r>
              <a:rPr lang="en-US" sz="3200" dirty="0" smtClean="0"/>
              <a:t>Ether </a:t>
            </a:r>
            <a:r>
              <a:rPr lang="en-US" sz="3200" dirty="0"/>
              <a:t>(</a:t>
            </a:r>
            <a:r>
              <a:rPr lang="en-US" sz="3200" dirty="0" smtClean="0"/>
              <a:t>PBDE) </a:t>
            </a:r>
            <a:r>
              <a:rPr lang="en-US" sz="3200" dirty="0"/>
              <a:t>Flame Retardants Impacting Juvenile Chinook Salmon in the Snohomish River Watershed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90" y="5535055"/>
            <a:ext cx="9447620" cy="93374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Alex Gipe</a:t>
            </a:r>
            <a:r>
              <a:rPr lang="en-US" baseline="30000" dirty="0" smtClean="0"/>
              <a:t>1</a:t>
            </a:r>
            <a:r>
              <a:rPr lang="en-US" dirty="0" smtClean="0"/>
              <a:t>, Dr. Will Hobbs</a:t>
            </a:r>
            <a:r>
              <a:rPr lang="en-US" baseline="30000" dirty="0" smtClean="0"/>
              <a:t>1</a:t>
            </a:r>
            <a:r>
              <a:rPr lang="en-US" dirty="0" smtClean="0"/>
              <a:t>, Sandra O’Neill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2" b="23902"/>
          <a:stretch/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2675" y="6001927"/>
            <a:ext cx="726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 smtClean="0"/>
              <a:t>1 </a:t>
            </a:r>
            <a:r>
              <a:rPr lang="en-US" sz="1400" dirty="0" smtClean="0"/>
              <a:t>Washington State Dept. of Ecology</a:t>
            </a:r>
          </a:p>
          <a:p>
            <a:pPr algn="ctr"/>
            <a:r>
              <a:rPr lang="en-US" sz="1400" baseline="30000" dirty="0" smtClean="0"/>
              <a:t>2 </a:t>
            </a:r>
            <a:r>
              <a:rPr lang="en-US" sz="1400" dirty="0" smtClean="0"/>
              <a:t>Washington State Dept. of Fish and Wildlife</a:t>
            </a:r>
            <a:endParaRPr lang="en-US" sz="1400" baseline="30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86" y="4473948"/>
            <a:ext cx="1305108" cy="15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97" y="115744"/>
            <a:ext cx="10515600" cy="788266"/>
          </a:xfrm>
        </p:spPr>
        <p:txBody>
          <a:bodyPr/>
          <a:lstStyle/>
          <a:p>
            <a:r>
              <a:rPr lang="en-US" dirty="0" smtClean="0"/>
              <a:t>PBDEs in Bottom </a:t>
            </a:r>
            <a:r>
              <a:rPr lang="en-US" dirty="0" smtClean="0"/>
              <a:t>Sediments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821" y="901858"/>
            <a:ext cx="69261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Concentration Range from 115 to 3800 </a:t>
            </a:r>
            <a:r>
              <a:rPr lang="en-US" sz="2000" dirty="0" err="1" smtClean="0"/>
              <a:t>pg</a:t>
            </a:r>
            <a:r>
              <a:rPr lang="en-US" sz="2000" dirty="0" smtClean="0"/>
              <a:t>/g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Highest concentrations at </a:t>
            </a:r>
            <a:r>
              <a:rPr lang="en-US" sz="2000" dirty="0" smtClean="0"/>
              <a:t>SNOH01.8 &amp; 13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Union slough elevated compared to other </a:t>
            </a:r>
            <a:r>
              <a:rPr lang="en-US" sz="2000" dirty="0" smtClean="0"/>
              <a:t>sloughs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Dominated by BDE-209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511406"/>
              </p:ext>
            </p:extLst>
          </p:nvPr>
        </p:nvGraphicFramePr>
        <p:xfrm>
          <a:off x="1" y="2191265"/>
          <a:ext cx="7809470" cy="466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849" y="240648"/>
            <a:ext cx="4242486" cy="6525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506" y="4290884"/>
            <a:ext cx="1266825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8057506" y="4290884"/>
            <a:ext cx="1266825" cy="260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Total PBDE (</a:t>
            </a:r>
            <a:r>
              <a:rPr lang="en-US" sz="1100" dirty="0" err="1" smtClean="0"/>
              <a:t>pg</a:t>
            </a:r>
            <a:r>
              <a:rPr lang="en-US" sz="1100" dirty="0" smtClean="0"/>
              <a:t>/g)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8905748" y="1910621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SNOH01.8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5747" y="2121819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DITCH 1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0118" y="2533074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SNOH02.9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2541" y="2976686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SNOH03.9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82212" y="5844971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SNOH12.0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94102" y="6305549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SNOH13.0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24331" y="2416652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Union M. 1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95306" y="2733129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Union M. 2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04445" y="488200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ES0.0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05720" y="2089461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ES4.3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41016" y="1474055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SS1.7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37976" y="902778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SS0.0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0"/>
            <a:ext cx="10515600" cy="1098645"/>
          </a:xfrm>
        </p:spPr>
        <p:txBody>
          <a:bodyPr/>
          <a:lstStyle/>
          <a:p>
            <a:r>
              <a:rPr lang="en-US" dirty="0" smtClean="0"/>
              <a:t>PBDEs in Suspended </a:t>
            </a:r>
            <a:r>
              <a:rPr lang="en-US" dirty="0" smtClean="0"/>
              <a:t>Sediments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038010" y="1825625"/>
            <a:ext cx="4057008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Similar concentrations from RM1.8 up to RM7</a:t>
            </a:r>
          </a:p>
          <a:p>
            <a:r>
              <a:rPr lang="en-US" dirty="0" smtClean="0"/>
              <a:t>BDE-209 dominate</a:t>
            </a:r>
          </a:p>
          <a:p>
            <a:r>
              <a:rPr lang="en-US" dirty="0" smtClean="0"/>
              <a:t>Demonstrates suspended particulates contain high concentrations of PBDEs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267111"/>
              </p:ext>
            </p:extLst>
          </p:nvPr>
        </p:nvGraphicFramePr>
        <p:xfrm>
          <a:off x="0" y="1098644"/>
          <a:ext cx="8038010" cy="575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21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70332"/>
            <a:ext cx="10515600" cy="1046166"/>
          </a:xfrm>
        </p:spPr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594" y="2675873"/>
            <a:ext cx="3374405" cy="418212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Higher concentrations found in main stem vs. </a:t>
            </a:r>
            <a:r>
              <a:rPr lang="en-US" sz="2400" dirty="0" err="1" smtClean="0"/>
              <a:t>Ebey</a:t>
            </a:r>
            <a:r>
              <a:rPr lang="en-US" sz="2400" dirty="0" smtClean="0"/>
              <a:t> </a:t>
            </a:r>
            <a:r>
              <a:rPr lang="en-US" sz="2400" dirty="0" smtClean="0"/>
              <a:t>slough</a:t>
            </a:r>
          </a:p>
          <a:p>
            <a:r>
              <a:rPr lang="en-US" sz="2400" dirty="0" smtClean="0"/>
              <a:t>Dominated by Tetra &amp; </a:t>
            </a:r>
            <a:r>
              <a:rPr lang="en-US" sz="2400" dirty="0" err="1" smtClean="0"/>
              <a:t>Penta</a:t>
            </a:r>
            <a:r>
              <a:rPr lang="en-US" sz="2400" dirty="0" smtClean="0"/>
              <a:t> BDEs (47 &amp; 99)</a:t>
            </a:r>
            <a:endParaRPr lang="en-US" sz="2400" dirty="0" smtClean="0"/>
          </a:p>
          <a:p>
            <a:r>
              <a:rPr lang="en-US" sz="2400" dirty="0" smtClean="0"/>
              <a:t>Main stem </a:t>
            </a:r>
            <a:r>
              <a:rPr lang="en-US" sz="2400" dirty="0" smtClean="0"/>
              <a:t>inverts. </a:t>
            </a:r>
            <a:r>
              <a:rPr lang="en-US" sz="2400" dirty="0" smtClean="0"/>
              <a:t>concentration trended lower </a:t>
            </a:r>
            <a:r>
              <a:rPr lang="en-US" sz="2400" dirty="0" smtClean="0"/>
              <a:t>over </a:t>
            </a:r>
            <a:r>
              <a:rPr lang="en-US" sz="2400" dirty="0" smtClean="0"/>
              <a:t>sampling </a:t>
            </a:r>
            <a:r>
              <a:rPr lang="en-US" sz="2400" dirty="0" smtClean="0"/>
              <a:t>events</a:t>
            </a:r>
            <a:endParaRPr lang="en-US" sz="2400" dirty="0" smtClean="0"/>
          </a:p>
          <a:p>
            <a:r>
              <a:rPr lang="en-US" sz="2400" dirty="0" smtClean="0"/>
              <a:t>Similar concentrations in Aug/Sept 2019 &amp; 2021 samples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78" y="139066"/>
            <a:ext cx="3121152" cy="2340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23168" y="2110598"/>
            <a:ext cx="29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bg1"/>
                </a:solidFill>
              </a:rPr>
              <a:t>Corophium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spinicorne</a:t>
            </a:r>
            <a:endParaRPr lang="en-US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893646"/>
              </p:ext>
            </p:extLst>
          </p:nvPr>
        </p:nvGraphicFramePr>
        <p:xfrm>
          <a:off x="0" y="2845952"/>
          <a:ext cx="8229600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43560"/>
              </p:ext>
            </p:extLst>
          </p:nvPr>
        </p:nvGraphicFramePr>
        <p:xfrm>
          <a:off x="-13280" y="828616"/>
          <a:ext cx="8230688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446971"/>
              </p:ext>
            </p:extLst>
          </p:nvPr>
        </p:nvGraphicFramePr>
        <p:xfrm>
          <a:off x="0" y="4846320"/>
          <a:ext cx="8229600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6187" y="1004610"/>
            <a:ext cx="1627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4/27/21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5654" y="1004609"/>
            <a:ext cx="1627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5/12/21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3168" y="1004701"/>
            <a:ext cx="1627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6/25/21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03381" y="999399"/>
            <a:ext cx="1627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8/17/21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65477" y="1004610"/>
            <a:ext cx="1627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9/19/19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9725" y="2451719"/>
            <a:ext cx="84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Data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66495" y="2451716"/>
            <a:ext cx="84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Data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73265" y="2451717"/>
            <a:ext cx="84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Data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31950" y="4461665"/>
            <a:ext cx="84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Data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46802" y="6479001"/>
            <a:ext cx="84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Data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52451" y="6471159"/>
            <a:ext cx="84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Data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63519" y="699840"/>
            <a:ext cx="2905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Snohomish </a:t>
            </a:r>
            <a:r>
              <a:rPr lang="en-US" sz="1400" dirty="0" smtClean="0"/>
              <a:t>Estuary Site 1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014166" y="2727133"/>
            <a:ext cx="2905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Snohomish </a:t>
            </a:r>
            <a:r>
              <a:rPr lang="en-US" sz="1400" dirty="0" smtClean="0"/>
              <a:t>Estuary </a:t>
            </a:r>
            <a:r>
              <a:rPr lang="en-US" sz="1400" dirty="0"/>
              <a:t>S</a:t>
            </a:r>
            <a:r>
              <a:rPr lang="en-US" sz="1400" dirty="0" smtClean="0"/>
              <a:t>ite 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86684" y="4703743"/>
            <a:ext cx="2905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Ebey</a:t>
            </a:r>
            <a:r>
              <a:rPr lang="en-US" sz="1400" dirty="0" smtClean="0"/>
              <a:t> </a:t>
            </a:r>
            <a:r>
              <a:rPr lang="en-US" sz="1400" dirty="0" smtClean="0"/>
              <a:t>Slough Mouth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0586" y="2808838"/>
            <a:ext cx="780821" cy="2085908"/>
          </a:xfrm>
          <a:prstGeom prst="rect">
            <a:avLst/>
          </a:prstGeom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5531950" y="5011520"/>
            <a:ext cx="959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Qwuloolt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16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38" y="400522"/>
            <a:ext cx="10903519" cy="583768"/>
          </a:xfrm>
        </p:spPr>
        <p:txBody>
          <a:bodyPr>
            <a:noAutofit/>
          </a:bodyPr>
          <a:lstStyle/>
          <a:p>
            <a:r>
              <a:rPr lang="en-US" sz="3600" dirty="0" smtClean="0"/>
              <a:t>PBDEs Across the Environment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2069032"/>
            <a:ext cx="11945996" cy="39289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504" y="2057451"/>
            <a:ext cx="12049933" cy="3952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504" y="6021189"/>
            <a:ext cx="205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ppt</a:t>
            </a:r>
            <a:r>
              <a:rPr lang="en-US" sz="1000" dirty="0" smtClean="0"/>
              <a:t> = parts per trillion</a:t>
            </a:r>
          </a:p>
          <a:p>
            <a:r>
              <a:rPr lang="en-US" sz="1000" dirty="0" smtClean="0"/>
              <a:t>*Preliminary Data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392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76" y="394247"/>
            <a:ext cx="10903519" cy="94687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10436"/>
            <a:ext cx="11297817" cy="47903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PBDE concentrations in the lower main stem are consistently elevated</a:t>
            </a:r>
          </a:p>
          <a:p>
            <a:r>
              <a:rPr lang="en-US" dirty="0" smtClean="0"/>
              <a:t>Sloughs throughout estuary do not show elevated PBDE concentrations</a:t>
            </a:r>
            <a:endParaRPr lang="en-US" dirty="0"/>
          </a:p>
          <a:p>
            <a:r>
              <a:rPr lang="en-US" dirty="0" smtClean="0"/>
              <a:t>PBDE concentrations directly downstream of Monroe and Sultan WWTP outfalls are elevated during low flow events</a:t>
            </a:r>
          </a:p>
          <a:p>
            <a:r>
              <a:rPr lang="en-US" dirty="0" smtClean="0"/>
              <a:t>Invertebrates collected in the main stem have higher concentrations than those collected in </a:t>
            </a:r>
            <a:r>
              <a:rPr lang="en-US" dirty="0" err="1" smtClean="0"/>
              <a:t>Ebey</a:t>
            </a:r>
            <a:r>
              <a:rPr lang="en-US" dirty="0" smtClean="0"/>
              <a:t> slough</a:t>
            </a:r>
          </a:p>
          <a:p>
            <a:r>
              <a:rPr lang="en-US" dirty="0" smtClean="0"/>
              <a:t>PBDEs accumulate in sediments, biofilms, and biota</a:t>
            </a:r>
          </a:p>
          <a:p>
            <a:r>
              <a:rPr lang="en-US" dirty="0" smtClean="0"/>
              <a:t>Invertebrates, fish tissue, and water: mostly BDE-47 &amp; 99</a:t>
            </a:r>
          </a:p>
          <a:p>
            <a:pPr lvl="1"/>
            <a:r>
              <a:rPr lang="en-US" dirty="0" smtClean="0"/>
              <a:t>Mostly BDE-209 in sediments</a:t>
            </a:r>
          </a:p>
          <a:p>
            <a:r>
              <a:rPr lang="en-US" dirty="0" smtClean="0"/>
              <a:t>WWTP outfalls are a direct input of PBDEs into the Snohomish Watershed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17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Steps (2022)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Follow up high </a:t>
            </a:r>
            <a:r>
              <a:rPr lang="en-US" dirty="0" smtClean="0"/>
              <a:t>flow </a:t>
            </a:r>
            <a:r>
              <a:rPr lang="en-US" dirty="0" smtClean="0"/>
              <a:t>sampling (spring)</a:t>
            </a:r>
            <a:endParaRPr lang="en-US" dirty="0" smtClean="0"/>
          </a:p>
          <a:p>
            <a:pPr lvl="1"/>
            <a:r>
              <a:rPr lang="en-US" dirty="0" smtClean="0"/>
              <a:t>Concentrated around </a:t>
            </a:r>
            <a:r>
              <a:rPr lang="en-US" dirty="0" smtClean="0"/>
              <a:t>Snohomish </a:t>
            </a:r>
            <a:r>
              <a:rPr lang="en-US" dirty="0" err="1" smtClean="0"/>
              <a:t>mainstem</a:t>
            </a:r>
            <a:endParaRPr lang="en-US" dirty="0" smtClean="0"/>
          </a:p>
          <a:p>
            <a:pPr lvl="1"/>
            <a:r>
              <a:rPr lang="en-US" dirty="0" smtClean="0"/>
              <a:t>Passive samplers and suspend sediments</a:t>
            </a:r>
          </a:p>
          <a:p>
            <a:r>
              <a:rPr lang="en-US" dirty="0" smtClean="0"/>
              <a:t>Invertebrate time series study</a:t>
            </a:r>
          </a:p>
          <a:p>
            <a:pPr lvl="1"/>
            <a:r>
              <a:rPr lang="en-US" dirty="0" smtClean="0"/>
              <a:t>February through August/September</a:t>
            </a:r>
            <a:endParaRPr lang="en-US" dirty="0"/>
          </a:p>
          <a:p>
            <a:pPr lvl="1"/>
            <a:r>
              <a:rPr lang="en-US" dirty="0" smtClean="0"/>
              <a:t>Monthly sampling at RM 2.9</a:t>
            </a:r>
          </a:p>
          <a:p>
            <a:pPr lvl="2"/>
            <a:r>
              <a:rPr lang="en-US" dirty="0" smtClean="0"/>
              <a:t>Comparative samples collected at RM 7.0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aired with suspended sediment sampling</a:t>
            </a:r>
          </a:p>
          <a:p>
            <a:r>
              <a:rPr lang="en-US" dirty="0" smtClean="0"/>
              <a:t>2022 low flow sampling</a:t>
            </a:r>
          </a:p>
          <a:p>
            <a:pPr lvl="1"/>
            <a:r>
              <a:rPr lang="en-US" dirty="0" smtClean="0"/>
              <a:t>Targeting period with no WWTP discharge to lower </a:t>
            </a:r>
            <a:r>
              <a:rPr lang="en-US" dirty="0" err="1" smtClean="0"/>
              <a:t>mainstem</a:t>
            </a:r>
            <a:endParaRPr lang="en-US" dirty="0" smtClean="0"/>
          </a:p>
          <a:p>
            <a:r>
              <a:rPr lang="en-US" dirty="0" smtClean="0"/>
              <a:t>Publish Results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46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Alex Gipe, WA Dept. of Ecology</a:t>
            </a:r>
          </a:p>
          <a:p>
            <a:pPr lvl="1"/>
            <a:r>
              <a:rPr lang="en-US" dirty="0" smtClean="0"/>
              <a:t>agip461@ECY.WA.GOV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0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32" y="-152755"/>
            <a:ext cx="10903519" cy="1141707"/>
          </a:xfrm>
        </p:spPr>
        <p:txBody>
          <a:bodyPr/>
          <a:lstStyle/>
          <a:p>
            <a:r>
              <a:rPr lang="en-US" dirty="0" smtClean="0"/>
              <a:t>Toxics in Juvenile Chinook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77" y="1775012"/>
            <a:ext cx="5451758" cy="46752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Partnership between WA Dept. of Ecology &amp; Dept. of Fish &amp; Wildlife</a:t>
            </a:r>
          </a:p>
          <a:p>
            <a:pPr marL="0" indent="0">
              <a:buNone/>
            </a:pPr>
            <a:r>
              <a:rPr lang="en-US" sz="3600" u="sng" dirty="0" smtClean="0"/>
              <a:t>Goal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ssess </a:t>
            </a:r>
            <a:r>
              <a:rPr lang="en-US" dirty="0"/>
              <a:t>and prioritize potential sources of toxics that may be impacting the health of </a:t>
            </a:r>
            <a:r>
              <a:rPr lang="en-US" dirty="0" smtClean="0"/>
              <a:t>out migrating </a:t>
            </a:r>
            <a:r>
              <a:rPr lang="en-US" dirty="0"/>
              <a:t>juvenile </a:t>
            </a:r>
            <a:r>
              <a:rPr lang="en-US" dirty="0" smtClean="0"/>
              <a:t>Chinook</a:t>
            </a:r>
            <a:endParaRPr lang="en-US" dirty="0"/>
          </a:p>
          <a:p>
            <a:pPr marL="0" indent="0">
              <a:buNone/>
            </a:pPr>
            <a:r>
              <a:rPr lang="en-US" sz="3600" u="sng" dirty="0" smtClean="0"/>
              <a:t>Objectives: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Assess the spatial distribution of toxics in migratory </a:t>
            </a:r>
            <a:r>
              <a:rPr lang="en-US" dirty="0" smtClean="0"/>
              <a:t>rivers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Assess the vectors, or </a:t>
            </a:r>
            <a:r>
              <a:rPr lang="en-US" dirty="0" smtClean="0"/>
              <a:t>pathways of toxics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81" y="1631541"/>
            <a:ext cx="6096528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6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3</a:t>
            </a:fld>
            <a:endParaRPr lang="en-US"/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0" y="-91028"/>
            <a:ext cx="10903519" cy="1141707"/>
          </a:xfrm>
        </p:spPr>
        <p:txBody>
          <a:bodyPr/>
          <a:lstStyle/>
          <a:p>
            <a:r>
              <a:rPr lang="en-US" dirty="0" smtClean="0"/>
              <a:t>Toxics in Snohomish </a:t>
            </a:r>
            <a:r>
              <a:rPr lang="en-US" dirty="0" smtClean="0"/>
              <a:t>Watershed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7731218" y="551935"/>
            <a:ext cx="4361166" cy="6169539"/>
            <a:chOff x="7752808" y="35279"/>
            <a:chExt cx="4397904" cy="602631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3" r="8679"/>
            <a:stretch/>
          </p:blipFill>
          <p:spPr>
            <a:xfrm>
              <a:off x="7752808" y="35279"/>
              <a:ext cx="4397904" cy="602631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0704266" y="4358282"/>
              <a:ext cx="1002906" cy="5367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Outside</a:t>
              </a:r>
            </a:p>
            <a:p>
              <a:pPr algn="ctr">
                <a:defRPr/>
              </a:pPr>
              <a:r>
                <a:rPr lang="en-US" sz="1600" dirty="0" err="1">
                  <a:solidFill>
                    <a:prstClr val="black"/>
                  </a:solidFill>
                  <a:latin typeface="Calibri" panose="020F0502020204030204"/>
                </a:rPr>
                <a:t>Mainstem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318041" y="1880107"/>
              <a:ext cx="692625" cy="536763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Upper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Delta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50092" y="1129706"/>
              <a:ext cx="686898" cy="536763"/>
            </a:xfrm>
            <a:prstGeom prst="rect">
              <a:avLst/>
            </a:prstGeom>
            <a:solidFill>
              <a:srgbClr val="0070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Lower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Delta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392088" y="140425"/>
              <a:ext cx="1002906" cy="536763"/>
            </a:xfrm>
            <a:prstGeom prst="rect">
              <a:avLst/>
            </a:prstGeom>
            <a:solidFill>
              <a:srgbClr val="C500FF"/>
            </a:solidFill>
            <a:ln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Outside</a:t>
              </a:r>
            </a:p>
            <a:p>
              <a:pPr algn="ctr">
                <a:defRPr/>
              </a:pPr>
              <a:r>
                <a:rPr lang="en-US" sz="1600" dirty="0" err="1">
                  <a:solidFill>
                    <a:prstClr val="black"/>
                  </a:solidFill>
                  <a:latin typeface="Calibri" panose="020F0502020204030204"/>
                </a:rPr>
                <a:t>Mainstem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36" y="3728026"/>
            <a:ext cx="4172815" cy="299344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90605" y="5677319"/>
            <a:ext cx="5055342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latin typeface="Calibri" panose="020F0502020204030204"/>
              </a:rPr>
              <a:t>Only WILD fish </a:t>
            </a:r>
            <a:r>
              <a:rPr lang="en-US" sz="2800" dirty="0" smtClean="0">
                <a:latin typeface="Calibri" panose="020F0502020204030204"/>
              </a:rPr>
              <a:t>in the Lower Delta exceeded </a:t>
            </a:r>
            <a:r>
              <a:rPr lang="en-US" sz="2800" dirty="0">
                <a:latin typeface="Calibri" panose="020F0502020204030204"/>
              </a:rPr>
              <a:t>critical tissue </a:t>
            </a:r>
            <a:r>
              <a:rPr lang="en-US" sz="2800" dirty="0" smtClean="0">
                <a:latin typeface="Calibri" panose="020F0502020204030204"/>
              </a:rPr>
              <a:t>level</a:t>
            </a:r>
            <a:endParaRPr lang="en-US" sz="2800" dirty="0"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1166" y="6662570"/>
            <a:ext cx="2882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Carey et al. 2019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8213870" y="244157"/>
            <a:ext cx="35437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Juvenile Chinook PBDE Tissue Concentration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" y="1095580"/>
            <a:ext cx="5639156" cy="4156864"/>
          </a:xfr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042984" y="3105664"/>
            <a:ext cx="428368" cy="1392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53" y="865656"/>
            <a:ext cx="8429906" cy="59923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35"/>
          <p:cNvSpPr>
            <a:spLocks noGrp="1"/>
          </p:cNvSpPr>
          <p:nvPr>
            <p:ph type="title"/>
          </p:nvPr>
        </p:nvSpPr>
        <p:spPr>
          <a:xfrm>
            <a:off x="233017" y="-177189"/>
            <a:ext cx="10903519" cy="1141707"/>
          </a:xfrm>
        </p:spPr>
        <p:txBody>
          <a:bodyPr/>
          <a:lstStyle/>
          <a:p>
            <a:r>
              <a:rPr lang="en-US" dirty="0" smtClean="0"/>
              <a:t>Snohomish Watershed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8759" y="1095632"/>
            <a:ext cx="36632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Made up of Snohomish, Snoqualmie, Skykomish Rivers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Runs from Cascades to Possession Sound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H</a:t>
            </a:r>
            <a:r>
              <a:rPr lang="en-US" sz="2400" dirty="0" smtClean="0"/>
              <a:t>osts populations of threatened Chinook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Extensive restoration of tidal marshlands in Snohomish estuary to restore habitat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45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40" y="4378753"/>
            <a:ext cx="1392488" cy="1856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6317" y="4602798"/>
            <a:ext cx="1856649" cy="1392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88"/>
          <a:stretch/>
        </p:blipFill>
        <p:spPr>
          <a:xfrm>
            <a:off x="117979" y="4386791"/>
            <a:ext cx="1478367" cy="1840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r="4737"/>
          <a:stretch/>
        </p:blipFill>
        <p:spPr>
          <a:xfrm>
            <a:off x="4707684" y="4366453"/>
            <a:ext cx="2203312" cy="1881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314406" y="4218971"/>
            <a:ext cx="436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Sampling Methods</a:t>
            </a:r>
            <a:endParaRPr lang="en-US" sz="28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67817"/>
            <a:ext cx="182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Passive Sampler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88498" y="3975150"/>
            <a:ext cx="182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Biofilms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902" y="3974619"/>
            <a:ext cx="182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Sediments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83558" y="3947853"/>
            <a:ext cx="182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Invertebrates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423" y="249331"/>
            <a:ext cx="5143500" cy="6572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7979" y="-137165"/>
            <a:ext cx="10903519" cy="1141707"/>
          </a:xfrm>
        </p:spPr>
        <p:txBody>
          <a:bodyPr/>
          <a:lstStyle/>
          <a:p>
            <a:r>
              <a:rPr lang="en-US" dirty="0" smtClean="0"/>
              <a:t>PBDE Source assessment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90670" y="1020429"/>
            <a:ext cx="6706737" cy="3158834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Sampled Snohomish, Skykomish, Snoqualmie </a:t>
            </a:r>
            <a:r>
              <a:rPr lang="en-US" dirty="0" smtClean="0"/>
              <a:t>Rivers</a:t>
            </a:r>
            <a:endParaRPr lang="en-US" dirty="0"/>
          </a:p>
          <a:p>
            <a:pPr marL="285750" indent="-285750"/>
            <a:r>
              <a:rPr lang="en-US" dirty="0"/>
              <a:t>Sampled 29 sites from </a:t>
            </a:r>
            <a:r>
              <a:rPr lang="en-US" dirty="0" smtClean="0"/>
              <a:t>2019-2021</a:t>
            </a:r>
            <a:endParaRPr lang="en-US" dirty="0"/>
          </a:p>
          <a:p>
            <a:pPr marL="285750" indent="-285750"/>
            <a:r>
              <a:rPr lang="en-US" dirty="0"/>
              <a:t>4 </a:t>
            </a:r>
            <a:r>
              <a:rPr lang="en-US" dirty="0" smtClean="0"/>
              <a:t>Sampling events</a:t>
            </a:r>
            <a:r>
              <a:rPr lang="en-US" dirty="0"/>
              <a:t>: 1 high flow, 3 low </a:t>
            </a:r>
            <a:r>
              <a:rPr lang="en-US" dirty="0" smtClean="0"/>
              <a:t>flow</a:t>
            </a:r>
          </a:p>
          <a:p>
            <a:pPr marL="285750" indent="-285750"/>
            <a:r>
              <a:rPr lang="en-US" dirty="0" smtClean="0"/>
              <a:t>Analyzed for 36 PBDE congeners</a:t>
            </a:r>
            <a:endParaRPr lang="en-US" dirty="0"/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316680" y="5821851"/>
            <a:ext cx="1289177" cy="703124"/>
            <a:chOff x="5529590" y="2021412"/>
            <a:chExt cx="1289177" cy="703124"/>
          </a:xfrm>
        </p:grpSpPr>
        <p:sp>
          <p:nvSpPr>
            <p:cNvPr id="20" name="Rectangle 19"/>
            <p:cNvSpPr/>
            <p:nvPr/>
          </p:nvSpPr>
          <p:spPr>
            <a:xfrm>
              <a:off x="5529590" y="2021412"/>
              <a:ext cx="1287513" cy="703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541174" y="2021412"/>
              <a:ext cx="1277593" cy="703124"/>
              <a:chOff x="5541174" y="2021412"/>
              <a:chExt cx="1277593" cy="70312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41174" y="2238761"/>
                <a:ext cx="276225" cy="48577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4540" y="2055241"/>
                <a:ext cx="180975" cy="20955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738470" y="2230962"/>
                <a:ext cx="10802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WWTP Outfall</a:t>
                </a:r>
                <a:endParaRPr lang="en-US" sz="11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36806" y="2456110"/>
                <a:ext cx="10802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CSO</a:t>
                </a:r>
                <a:endParaRPr lang="en-US" sz="11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36807" y="2021412"/>
                <a:ext cx="10802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Sample Site</a:t>
                </a:r>
                <a:endParaRPr lang="en-US" sz="11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92366" y="3535456"/>
            <a:ext cx="610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Sampling Methods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7681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665266"/>
              </p:ext>
            </p:extLst>
          </p:nvPr>
        </p:nvGraphicFramePr>
        <p:xfrm>
          <a:off x="0" y="237140"/>
          <a:ext cx="12242909" cy="662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85A4-00AF-4543-8B18-1B2A33834667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0303" y="635952"/>
            <a:ext cx="124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Lower </a:t>
            </a:r>
            <a:r>
              <a:rPr lang="en-US" dirty="0" err="1" smtClean="0"/>
              <a:t>Mainstem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1946" y="2620632"/>
            <a:ext cx="21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</a:t>
            </a:r>
            <a:r>
              <a:rPr lang="en-US" dirty="0" err="1" smtClean="0"/>
              <a:t>Mainstem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6076008" y="1883966"/>
            <a:ext cx="328256" cy="3742883"/>
          </a:xfrm>
          <a:prstGeom prst="leftBrace">
            <a:avLst>
              <a:gd name="adj1" fmla="val 24999"/>
              <a:gd name="adj2" fmla="val 541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76404" y="3254357"/>
            <a:ext cx="183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Sloughs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5400000">
            <a:off x="2983257" y="2109064"/>
            <a:ext cx="328256" cy="2090057"/>
          </a:xfrm>
          <a:prstGeom prst="leftBrace">
            <a:avLst>
              <a:gd name="adj1" fmla="val 24999"/>
              <a:gd name="adj2" fmla="val 541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1243838" y="756870"/>
            <a:ext cx="328256" cy="1255326"/>
          </a:xfrm>
          <a:prstGeom prst="leftBrace">
            <a:avLst>
              <a:gd name="adj1" fmla="val 24999"/>
              <a:gd name="adj2" fmla="val 541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460" y="763675"/>
            <a:ext cx="3607162" cy="5879738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1" name="Group 10"/>
          <p:cNvGrpSpPr/>
          <p:nvPr/>
        </p:nvGrpSpPr>
        <p:grpSpPr>
          <a:xfrm>
            <a:off x="10786993" y="5871577"/>
            <a:ext cx="1289177" cy="703124"/>
            <a:chOff x="5529590" y="2021412"/>
            <a:chExt cx="1289177" cy="703124"/>
          </a:xfrm>
        </p:grpSpPr>
        <p:sp>
          <p:nvSpPr>
            <p:cNvPr id="12" name="Rectangle 11"/>
            <p:cNvSpPr/>
            <p:nvPr/>
          </p:nvSpPr>
          <p:spPr>
            <a:xfrm>
              <a:off x="5529590" y="2021412"/>
              <a:ext cx="1287513" cy="703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541174" y="2021412"/>
              <a:ext cx="1277593" cy="703124"/>
              <a:chOff x="5541174" y="2021412"/>
              <a:chExt cx="1277593" cy="7031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1174" y="2238761"/>
                <a:ext cx="276225" cy="48577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4540" y="2055241"/>
                <a:ext cx="180975" cy="20955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738470" y="2230962"/>
                <a:ext cx="10802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WWTP Outfall</a:t>
                </a:r>
                <a:endParaRPr lang="en-US" sz="11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736806" y="2456110"/>
                <a:ext cx="10802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CSO</a:t>
                </a:r>
                <a:endParaRPr lang="en-US" sz="11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36807" y="2021412"/>
                <a:ext cx="10802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Sample Site</a:t>
                </a:r>
                <a:endParaRPr 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5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Brace 3"/>
          <p:cNvSpPr/>
          <p:nvPr/>
        </p:nvSpPr>
        <p:spPr>
          <a:xfrm rot="5400000">
            <a:off x="9337060" y="-1217192"/>
            <a:ext cx="328256" cy="5000628"/>
          </a:xfrm>
          <a:prstGeom prst="leftBrace">
            <a:avLst>
              <a:gd name="adj1" fmla="val 24999"/>
              <a:gd name="adj2" fmla="val 541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Box 1"/>
          <p:cNvSpPr txBox="1"/>
          <p:nvPr/>
        </p:nvSpPr>
        <p:spPr>
          <a:xfrm>
            <a:off x="8220075" y="749662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Snoqualmie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0800000">
            <a:off x="8934919" y="6189661"/>
            <a:ext cx="94309" cy="2397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10997081" y="6189661"/>
            <a:ext cx="94309" cy="2397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281007"/>
              </p:ext>
            </p:extLst>
          </p:nvPr>
        </p:nvGraphicFramePr>
        <p:xfrm>
          <a:off x="1" y="722766"/>
          <a:ext cx="8199000" cy="613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1092926" y="228383"/>
            <a:ext cx="1049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2019-2021 Total PBDE Water Concentration in </a:t>
            </a:r>
            <a:r>
              <a:rPr lang="en-US" sz="2400" u="sng" dirty="0" smtClean="0">
                <a:solidFill>
                  <a:schemeClr val="tx1"/>
                </a:solidFill>
              </a:rPr>
              <a:t>Skykomish &amp; Snoqualmie Rivers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4002" y="1179939"/>
            <a:ext cx="7002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SKY34.5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47717" y="1206603"/>
            <a:ext cx="7002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SKY24.5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30919" y="3689961"/>
            <a:ext cx="7002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SNOQ23.0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900" y="690048"/>
            <a:ext cx="3992999" cy="584279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166486" y="5781165"/>
            <a:ext cx="1289177" cy="703124"/>
            <a:chOff x="5529590" y="2021412"/>
            <a:chExt cx="1289177" cy="703124"/>
          </a:xfrm>
        </p:grpSpPr>
        <p:sp>
          <p:nvSpPr>
            <p:cNvPr id="22" name="Rectangle 21"/>
            <p:cNvSpPr/>
            <p:nvPr/>
          </p:nvSpPr>
          <p:spPr>
            <a:xfrm>
              <a:off x="5529590" y="2021412"/>
              <a:ext cx="1287513" cy="703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541174" y="2021412"/>
              <a:ext cx="1277593" cy="703124"/>
              <a:chOff x="5541174" y="2021412"/>
              <a:chExt cx="1277593" cy="70312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1174" y="2238761"/>
                <a:ext cx="276225" cy="4857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4540" y="2055241"/>
                <a:ext cx="180975" cy="20955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738470" y="2230962"/>
                <a:ext cx="10802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WWTP Outfall</a:t>
                </a:r>
                <a:endParaRPr lang="en-US" sz="11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736806" y="2456110"/>
                <a:ext cx="10802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CSO</a:t>
                </a:r>
                <a:endParaRPr lang="en-US" sz="11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736807" y="2021412"/>
                <a:ext cx="10802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Sample Site</a:t>
                </a:r>
                <a:endParaRPr lang="en-US" sz="1100" dirty="0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9958118" y="1006548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SKY34.5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6050" y="1210512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SKY24.5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90824" y="3689820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SNOQ23.0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51" y="869667"/>
            <a:ext cx="10903519" cy="1141707"/>
          </a:xfrm>
        </p:spPr>
        <p:txBody>
          <a:bodyPr>
            <a:normAutofit fontScale="90000"/>
          </a:bodyPr>
          <a:lstStyle/>
          <a:p>
            <a:r>
              <a:rPr lang="en-US" dirty="0"/>
              <a:t>Fall 2019 PBDE Homolog Proportions in water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6173" y="1775012"/>
            <a:ext cx="4862922" cy="4246847"/>
          </a:xfrm>
        </p:spPr>
        <p:txBody>
          <a:bodyPr/>
          <a:lstStyle/>
          <a:p>
            <a:r>
              <a:rPr lang="en-US" dirty="0" smtClean="0"/>
              <a:t>Tetra and </a:t>
            </a:r>
            <a:r>
              <a:rPr lang="en-US" dirty="0" err="1" smtClean="0"/>
              <a:t>Penta</a:t>
            </a:r>
            <a:r>
              <a:rPr lang="en-US" dirty="0" smtClean="0"/>
              <a:t> dominate homologs</a:t>
            </a:r>
          </a:p>
          <a:p>
            <a:r>
              <a:rPr lang="en-US" dirty="0" smtClean="0"/>
              <a:t>BDE47/99 &amp; BDE99/100</a:t>
            </a:r>
          </a:p>
          <a:p>
            <a:r>
              <a:rPr lang="en-US" dirty="0" smtClean="0"/>
              <a:t>Lesser amounts of </a:t>
            </a:r>
            <a:r>
              <a:rPr lang="en-US" dirty="0" err="1" smtClean="0"/>
              <a:t>Hexa</a:t>
            </a:r>
            <a:r>
              <a:rPr lang="en-US" dirty="0" smtClean="0"/>
              <a:t>, BDE-153/154</a:t>
            </a:r>
          </a:p>
          <a:p>
            <a:pPr marL="0" indent="0">
              <a:buNone/>
            </a:pPr>
            <a:r>
              <a:rPr lang="en-US" dirty="0" smtClean="0"/>
              <a:t>All major components of industrial PBDE mixes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055411"/>
              </p:ext>
            </p:extLst>
          </p:nvPr>
        </p:nvGraphicFramePr>
        <p:xfrm>
          <a:off x="148280" y="1595625"/>
          <a:ext cx="6236043" cy="489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59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667913"/>
              </p:ext>
            </p:extLst>
          </p:nvPr>
        </p:nvGraphicFramePr>
        <p:xfrm>
          <a:off x="36239" y="2577947"/>
          <a:ext cx="6638925" cy="428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25" y="260165"/>
            <a:ext cx="4156339" cy="7569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PBDEs in Biofilms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25" y="953281"/>
            <a:ext cx="630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Collected </a:t>
            </a:r>
            <a:r>
              <a:rPr lang="en-US" sz="2000" dirty="0" smtClean="0"/>
              <a:t>during 2019 </a:t>
            </a:r>
            <a:r>
              <a:rPr lang="en-US" sz="2000" dirty="0" smtClean="0"/>
              <a:t>low flow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Highest concentrations located in </a:t>
            </a:r>
            <a:r>
              <a:rPr lang="en-US" sz="2000" dirty="0" err="1" smtClean="0"/>
              <a:t>mainstem</a:t>
            </a:r>
            <a:r>
              <a:rPr lang="en-US" sz="2000" dirty="0" smtClean="0"/>
              <a:t> of Snohomish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Elevated concentrations near city of Sultan and Snoqualmie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4B8B-05D4-4E4C-A12F-14F72A93B5AF}" type="slidenum">
              <a:rPr lang="en-US" smtClean="0"/>
              <a:t>9</a:t>
            </a:fld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3647655" y="2944274"/>
            <a:ext cx="108021" cy="1740667"/>
          </a:xfrm>
          <a:prstGeom prst="leftBrace">
            <a:avLst>
              <a:gd name="adj1" fmla="val 24999"/>
              <a:gd name="adj2" fmla="val 541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5519328" y="2991418"/>
            <a:ext cx="108022" cy="1646378"/>
          </a:xfrm>
          <a:prstGeom prst="leftBrace">
            <a:avLst>
              <a:gd name="adj1" fmla="val 24999"/>
              <a:gd name="adj2" fmla="val 541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"/>
          <p:cNvSpPr txBox="1"/>
          <p:nvPr/>
        </p:nvSpPr>
        <p:spPr>
          <a:xfrm>
            <a:off x="3118952" y="3494489"/>
            <a:ext cx="1125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Skykomish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866897" y="2709226"/>
            <a:ext cx="1314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Lower </a:t>
            </a:r>
            <a:r>
              <a:rPr lang="en-US" sz="1200" dirty="0" err="1" smtClean="0"/>
              <a:t>Mainstem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451" y="260349"/>
            <a:ext cx="5360715" cy="6461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017" y="3987799"/>
            <a:ext cx="1447800" cy="2733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48591" y="4178992"/>
            <a:ext cx="1298651" cy="260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Total PBDE (</a:t>
            </a:r>
            <a:r>
              <a:rPr lang="en-US" sz="1100" dirty="0" err="1" smtClean="0"/>
              <a:t>pg</a:t>
            </a:r>
            <a:r>
              <a:rPr lang="en-US" sz="1100" dirty="0" smtClean="0"/>
              <a:t>/g)</a:t>
            </a:r>
            <a:endParaRPr lang="en-US" sz="1100" dirty="0"/>
          </a:p>
        </p:txBody>
      </p:sp>
      <p:sp>
        <p:nvSpPr>
          <p:cNvPr id="17" name="TextBox 1"/>
          <p:cNvSpPr txBox="1"/>
          <p:nvPr/>
        </p:nvSpPr>
        <p:spPr>
          <a:xfrm>
            <a:off x="5010631" y="3483597"/>
            <a:ext cx="1125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Snoqualmie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5400000">
            <a:off x="1478804" y="2440248"/>
            <a:ext cx="90284" cy="1182238"/>
          </a:xfrm>
          <a:prstGeom prst="leftBrace">
            <a:avLst>
              <a:gd name="adj1" fmla="val 24999"/>
              <a:gd name="adj2" fmla="val 541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555645" y="638658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SNOH01.8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0887" y="929878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SNOH02.9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62035" y="2786170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SNOH20.0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37275" y="2676968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SKY24.5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02020" y="2586115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SKY34.5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86811" y="2547643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SKY40.5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00880" y="2586115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SKY34.5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92808" y="4606429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SNOQ23.0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00456" y="6017795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SNOQ40.7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27509" y="6440628"/>
            <a:ext cx="98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SNOQ47.8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ology">
      <a:dk1>
        <a:srgbClr val="333333"/>
      </a:dk1>
      <a:lt1>
        <a:sysClr val="window" lastClr="FFFFFF"/>
      </a:lt1>
      <a:dk2>
        <a:srgbClr val="44688F"/>
      </a:dk2>
      <a:lt2>
        <a:srgbClr val="FFD76D"/>
      </a:lt2>
      <a:accent1>
        <a:srgbClr val="80A8CE"/>
      </a:accent1>
      <a:accent2>
        <a:srgbClr val="7AA456"/>
      </a:accent2>
      <a:accent3>
        <a:srgbClr val="BCD637"/>
      </a:accent3>
      <a:accent4>
        <a:srgbClr val="F2A9A0"/>
      </a:accent4>
      <a:accent5>
        <a:srgbClr val="861627"/>
      </a:accent5>
      <a:accent6>
        <a:srgbClr val="135756"/>
      </a:accent6>
      <a:hlink>
        <a:srgbClr val="44688F"/>
      </a:hlink>
      <a:folHlink>
        <a:srgbClr val="F2632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61485f-4e21-4597-b39e-c4e492e0b4bc">T6K2VTSUYJPX-261987196-327</_dlc_DocId>
    <_dlc_DocIdUrl xmlns="1361485f-4e21-4597-b39e-c4e492e0b4bc">
      <Url>http://teams/sites/WQ/WQComm/_layouts/15/DocIdRedir.aspx?ID=T6K2VTSUYJPX-261987196-327</Url>
      <Description>T6K2VTSUYJPX-261987196-327</Description>
    </_dlc_DocIdUrl>
    <Category xmlns="c803a7ec-117f-43c9-8442-e35bba33bb59">Templates</Category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13DE9127B7E46B580FAC1ED702D96" ma:contentTypeVersion="5" ma:contentTypeDescription="Create a new document." ma:contentTypeScope="" ma:versionID="9411b54adc98421ca7908133cc2de906">
  <xsd:schema xmlns:xsd="http://www.w3.org/2001/XMLSchema" xmlns:xs="http://www.w3.org/2001/XMLSchema" xmlns:p="http://schemas.microsoft.com/office/2006/metadata/properties" xmlns:ns1="http://schemas.microsoft.com/sharepoint/v3" xmlns:ns2="c803a7ec-117f-43c9-8442-e35bba33bb59" xmlns:ns3="2a5cc9b9-5517-4fc7-be42-b485a95e3d8f" xmlns:ns4="1361485f-4e21-4597-b39e-c4e492e0b4bc" targetNamespace="http://schemas.microsoft.com/office/2006/metadata/properties" ma:root="true" ma:fieldsID="ccdaaf98482ac7acfd831ae77dd95811" ns1:_="" ns2:_="" ns3:_="" ns4:_="">
    <xsd:import namespace="http://schemas.microsoft.com/sharepoint/v3"/>
    <xsd:import namespace="c803a7ec-117f-43c9-8442-e35bba33bb59"/>
    <xsd:import namespace="2a5cc9b9-5517-4fc7-be42-b485a95e3d8f"/>
    <xsd:import namespace="1361485f-4e21-4597-b39e-c4e492e0b4bc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SharedWithUsers" minOccurs="0"/>
                <xsd:element ref="ns1:PublishingStartDate" minOccurs="0"/>
                <xsd:element ref="ns1:PublishingExpirationDate" minOccurs="0"/>
                <xsd:element ref="ns4:_dlc_DocId" minOccurs="0"/>
                <xsd:element ref="ns4:_dlc_DocIdUrl" minOccurs="0"/>
                <xsd:element ref="ns4:_dlc_DocIdPersistId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3a7ec-117f-43c9-8442-e35bba33bb59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Communications Materials" ma:format="Dropdown" ma:internalName="Category">
      <xsd:simpleType>
        <xsd:restriction base="dms:Choice">
          <xsd:enumeration value="Communications Materials"/>
          <xsd:enumeration value="Internal Documents"/>
          <xsd:enumeration value="Templates"/>
          <xsd:enumeration value="How To"/>
          <xsd:enumeration value="Accessibility"/>
          <xsd:enumeration value="Other"/>
          <xsd:enumeration value="Publication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cc9b9-5517-4fc7-be42-b485a95e3d8f" elementFormDefault="qualified">
    <xsd:import namespace="http://schemas.microsoft.com/office/2006/documentManagement/types"/>
    <xsd:import namespace="http://schemas.microsoft.com/office/infopath/2007/PartnerControls"/>
    <xsd:element name="SharedWithUsers" ma:index="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1485f-4e21-4597-b39e-c4e492e0b4bc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A36FAA-2071-4BE6-B9FE-D0B35104FB37}">
  <ds:schemaRefs>
    <ds:schemaRef ds:uri="http://schemas.microsoft.com/office/2006/documentManagement/types"/>
    <ds:schemaRef ds:uri="http://schemas.microsoft.com/office/infopath/2007/PartnerControls"/>
    <ds:schemaRef ds:uri="2a5cc9b9-5517-4fc7-be42-b485a95e3d8f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1361485f-4e21-4597-b39e-c4e492e0b4bc"/>
    <ds:schemaRef ds:uri="c803a7ec-117f-43c9-8442-e35bba33bb5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57BDCE-601B-40FA-9E8F-A65162048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03a7ec-117f-43c9-8442-e35bba33bb59"/>
    <ds:schemaRef ds:uri="2a5cc9b9-5517-4fc7-be42-b485a95e3d8f"/>
    <ds:schemaRef ds:uri="1361485f-4e21-4597-b39e-c4e492e0b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30FB91-B50D-48AB-8E05-062463256DB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68B8538-2C73-434F-9CC9-18386ECBE1C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8083</TotalTime>
  <Words>1098</Words>
  <Application>Microsoft Office PowerPoint</Application>
  <PresentationFormat>Widescreen</PresentationFormat>
  <Paragraphs>207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Office Theme</vt:lpstr>
      <vt:lpstr>Assessing Sources of Polybrominated Diphenyl Ether (PBDE) Flame Retardants Impacting Juvenile Chinook Salmon in the Snohomish River Watershed</vt:lpstr>
      <vt:lpstr>Toxics in Juvenile Chinook Program </vt:lpstr>
      <vt:lpstr>Toxics in Snohomish Watershed</vt:lpstr>
      <vt:lpstr>Snohomish Watershed</vt:lpstr>
      <vt:lpstr>PBDE Source assessment</vt:lpstr>
      <vt:lpstr>PowerPoint Presentation</vt:lpstr>
      <vt:lpstr>PowerPoint Presentation</vt:lpstr>
      <vt:lpstr>Fall 2019 PBDE Homolog Proportions in water </vt:lpstr>
      <vt:lpstr>PBDEs in Biofilms</vt:lpstr>
      <vt:lpstr>PBDEs in Bottom Sediments</vt:lpstr>
      <vt:lpstr>PBDEs in Suspended Sediments</vt:lpstr>
      <vt:lpstr>Invertebrates</vt:lpstr>
      <vt:lpstr>PBDEs Across the Environment</vt:lpstr>
      <vt:lpstr>Summary</vt:lpstr>
      <vt:lpstr>Next Steps (2022)</vt:lpstr>
      <vt:lpstr>Questions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creator>Johnson, Amanda (ECY)</dc:creator>
  <cp:lastModifiedBy>Gipe, Alex (ECY)</cp:lastModifiedBy>
  <cp:revision>259</cp:revision>
  <dcterms:created xsi:type="dcterms:W3CDTF">2020-12-18T18:32:02Z</dcterms:created>
  <dcterms:modified xsi:type="dcterms:W3CDTF">2022-04-20T00:39:55Z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0x01010076413DE9127B7E46B580FAC1ED702D96</vt:lpwstr>
  </property>
  <property fmtid="{D5CDD505-2E9C-101B-9397-08002B2CF9AE}" pid="3" name="_dlc_DocIdItemGuid">
    <vt:lpwstr>d42f9d5b-b90a-4dfa-8abd-95a9a058d577</vt:lpwstr>
  </property>
</Properties>
</file>