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68" r:id="rId4"/>
    <p:sldId id="257" r:id="rId5"/>
    <p:sldId id="352" r:id="rId6"/>
    <p:sldId id="258" r:id="rId7"/>
    <p:sldId id="353" r:id="rId8"/>
    <p:sldId id="354" r:id="rId9"/>
    <p:sldId id="260" r:id="rId10"/>
    <p:sldId id="355" r:id="rId11"/>
    <p:sldId id="356" r:id="rId12"/>
    <p:sldId id="263"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417" autoAdjust="0"/>
  </p:normalViewPr>
  <p:slideViewPr>
    <p:cSldViewPr snapToGrid="0">
      <p:cViewPr varScale="1">
        <p:scale>
          <a:sx n="65" d="100"/>
          <a:sy n="65" d="100"/>
        </p:scale>
        <p:origin x="63" y="5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968F1-6409-4493-AA16-AB157969ABB9}"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4644D-F3CA-4827-AD68-E2A8E028059F}" type="slidenum">
              <a:rPr lang="en-US" smtClean="0"/>
              <a:t>‹#›</a:t>
            </a:fld>
            <a:endParaRPr lang="en-US"/>
          </a:p>
        </p:txBody>
      </p:sp>
    </p:spTree>
    <p:extLst>
      <p:ext uri="{BB962C8B-B14F-4D97-AF65-F5344CB8AC3E}">
        <p14:creationId xmlns:p14="http://schemas.microsoft.com/office/powerpoint/2010/main" val="378815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one of the most difficult talks that I’ve written, in part because of my own lived experiences as well as my orientation to feel things deeply. I want to bring some intentionality to this space and say that: It is not my intention to trigger or shock anyone. My intention is, however, to speak openly, honestly, and candidly about the injustices that orca have experienced in the past and propose a new way forward grounded in justice.</a:t>
            </a:r>
          </a:p>
        </p:txBody>
      </p:sp>
      <p:sp>
        <p:nvSpPr>
          <p:cNvPr id="4" name="Slide Number Placeholder 3"/>
          <p:cNvSpPr>
            <a:spLocks noGrp="1"/>
          </p:cNvSpPr>
          <p:nvPr>
            <p:ph type="sldNum" sz="quarter" idx="5"/>
          </p:nvPr>
        </p:nvSpPr>
        <p:spPr/>
        <p:txBody>
          <a:bodyPr/>
          <a:lstStyle/>
          <a:p>
            <a:fld id="{0504644D-F3CA-4827-AD68-E2A8E028059F}" type="slidenum">
              <a:rPr lang="en-US" smtClean="0"/>
              <a:t>2</a:t>
            </a:fld>
            <a:endParaRPr lang="en-US"/>
          </a:p>
        </p:txBody>
      </p:sp>
    </p:spTree>
    <p:extLst>
      <p:ext uri="{BB962C8B-B14F-4D97-AF65-F5344CB8AC3E}">
        <p14:creationId xmlns:p14="http://schemas.microsoft.com/office/powerpoint/2010/main" val="173230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4644D-F3CA-4827-AD68-E2A8E028059F}" type="slidenum">
              <a:rPr lang="en-US" smtClean="0"/>
              <a:t>3</a:t>
            </a:fld>
            <a:endParaRPr lang="en-US"/>
          </a:p>
        </p:txBody>
      </p:sp>
    </p:spTree>
    <p:extLst>
      <p:ext uri="{BB962C8B-B14F-4D97-AF65-F5344CB8AC3E}">
        <p14:creationId xmlns:p14="http://schemas.microsoft.com/office/powerpoint/2010/main" val="266371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Ecosophy</a:t>
            </a:r>
            <a:endParaRPr lang="en-US" dirty="0"/>
          </a:p>
          <a:p>
            <a:endParaRPr lang="en-US" dirty="0"/>
          </a:p>
          <a:p>
            <a:r>
              <a:rPr lang="en-US" dirty="0" err="1"/>
              <a:t>Ecosophies</a:t>
            </a:r>
            <a:r>
              <a:rPr lang="en-US" dirty="0"/>
              <a:t> of mutualism and domination/utilitarianism </a:t>
            </a:r>
          </a:p>
          <a:p>
            <a:endParaRPr lang="en-US" dirty="0"/>
          </a:p>
          <a:p>
            <a:r>
              <a:rPr lang="en-US" dirty="0"/>
              <a:t>Laws and regulations follow the predominate culture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Lack of federal regulation around orca (and marine mammal harvest)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Connecting to a domination cultural perspective around wildlife (WVO’s)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dirty="0"/>
          </a:p>
        </p:txBody>
      </p:sp>
      <p:sp>
        <p:nvSpPr>
          <p:cNvPr id="4" name="Slide Number Placeholder 3"/>
          <p:cNvSpPr>
            <a:spLocks noGrp="1"/>
          </p:cNvSpPr>
          <p:nvPr>
            <p:ph type="sldNum" sz="quarter" idx="5"/>
          </p:nvPr>
        </p:nvSpPr>
        <p:spPr/>
        <p:txBody>
          <a:bodyPr/>
          <a:lstStyle/>
          <a:p>
            <a:fld id="{E964C6A2-160B-44D2-8A73-9F1F86C7F09F}" type="slidenum">
              <a:rPr lang="en-US" smtClean="0"/>
              <a:t>5</a:t>
            </a:fld>
            <a:endParaRPr lang="en-US"/>
          </a:p>
        </p:txBody>
      </p:sp>
    </p:spTree>
    <p:extLst>
      <p:ext uri="{BB962C8B-B14F-4D97-AF65-F5344CB8AC3E}">
        <p14:creationId xmlns:p14="http://schemas.microsoft.com/office/powerpoint/2010/main" val="219868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Bridging / Frame Aligning</a:t>
            </a:r>
          </a:p>
        </p:txBody>
      </p:sp>
      <p:sp>
        <p:nvSpPr>
          <p:cNvPr id="4" name="Slide Number Placeholder 3"/>
          <p:cNvSpPr>
            <a:spLocks noGrp="1"/>
          </p:cNvSpPr>
          <p:nvPr>
            <p:ph type="sldNum" sz="quarter" idx="5"/>
          </p:nvPr>
        </p:nvSpPr>
        <p:spPr/>
        <p:txBody>
          <a:bodyPr/>
          <a:lstStyle/>
          <a:p>
            <a:fld id="{0504644D-F3CA-4827-AD68-E2A8E028059F}" type="slidenum">
              <a:rPr lang="en-US" smtClean="0"/>
              <a:t>10</a:t>
            </a:fld>
            <a:endParaRPr lang="en-US"/>
          </a:p>
        </p:txBody>
      </p:sp>
    </p:spTree>
    <p:extLst>
      <p:ext uri="{BB962C8B-B14F-4D97-AF65-F5344CB8AC3E}">
        <p14:creationId xmlns:p14="http://schemas.microsoft.com/office/powerpoint/2010/main" val="331202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E1E1E"/>
                </a:solidFill>
                <a:effectLst/>
                <a:latin typeface="AdobeCaslonW01-Regular"/>
              </a:rPr>
              <a:t>common law courts must recognize our nonhuman animal clients as legal persons with the fundamental right to bodily liberty protected by the writ of habeas corpus and then order their release to a sanctuary where this right will be respected to the greatest extent possible.</a:t>
            </a:r>
            <a:endParaRPr lang="en-US" dirty="0"/>
          </a:p>
        </p:txBody>
      </p:sp>
      <p:sp>
        <p:nvSpPr>
          <p:cNvPr id="4" name="Slide Number Placeholder 3"/>
          <p:cNvSpPr>
            <a:spLocks noGrp="1"/>
          </p:cNvSpPr>
          <p:nvPr>
            <p:ph type="sldNum" sz="quarter" idx="5"/>
          </p:nvPr>
        </p:nvSpPr>
        <p:spPr/>
        <p:txBody>
          <a:bodyPr/>
          <a:lstStyle/>
          <a:p>
            <a:fld id="{0504644D-F3CA-4827-AD68-E2A8E028059F}" type="slidenum">
              <a:rPr lang="en-US" smtClean="0"/>
              <a:t>12</a:t>
            </a:fld>
            <a:endParaRPr lang="en-US"/>
          </a:p>
        </p:txBody>
      </p:sp>
    </p:spTree>
    <p:extLst>
      <p:ext uri="{BB962C8B-B14F-4D97-AF65-F5344CB8AC3E}">
        <p14:creationId xmlns:p14="http://schemas.microsoft.com/office/powerpoint/2010/main" val="296413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4644D-F3CA-4827-AD68-E2A8E02805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92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2663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0059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5709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4400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6952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7016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3387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456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5761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036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4/19/2022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7223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4/19/2022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98545538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480">
          <p15:clr>
            <a:srgbClr val="F26B43"/>
          </p15:clr>
        </p15:guide>
        <p15:guide id="3" pos="960">
          <p15:clr>
            <a:srgbClr val="F26B43"/>
          </p15:clr>
        </p15:guide>
        <p15:guide id="4" pos="1440">
          <p15:clr>
            <a:srgbClr val="F26B43"/>
          </p15:clr>
        </p15:guide>
        <p15:guide id="5" pos="1920">
          <p15:clr>
            <a:srgbClr val="F26B43"/>
          </p15:clr>
        </p15:guide>
        <p15:guide id="6" pos="2400">
          <p15:clr>
            <a:srgbClr val="F26B43"/>
          </p15:clr>
        </p15:guide>
        <p15:guide id="7" pos="2880">
          <p15:clr>
            <a:srgbClr val="F26B43"/>
          </p15:clr>
        </p15:guide>
        <p15:guide id="8" pos="3360">
          <p15:clr>
            <a:srgbClr val="F26B43"/>
          </p15:clr>
        </p15:guide>
        <p15:guide id="9" pos="3840">
          <p15:clr>
            <a:srgbClr val="F26B43"/>
          </p15:clr>
        </p15:guide>
        <p15:guide id="10" pos="4320">
          <p15:clr>
            <a:srgbClr val="F26B43"/>
          </p15:clr>
        </p15:guide>
        <p15:guide id="11" pos="4800">
          <p15:clr>
            <a:srgbClr val="F26B43"/>
          </p15:clr>
        </p15:guide>
        <p15:guide id="12" pos="5280">
          <p15:clr>
            <a:srgbClr val="F26B43"/>
          </p15:clr>
        </p15:guide>
        <p15:guide id="13" pos="5760">
          <p15:clr>
            <a:srgbClr val="F26B43"/>
          </p15:clr>
        </p15:guide>
        <p15:guide id="14" pos="6240">
          <p15:clr>
            <a:srgbClr val="F26B43"/>
          </p15:clr>
        </p15:guide>
        <p15:guide id="15" pos="6720">
          <p15:clr>
            <a:srgbClr val="F26B43"/>
          </p15:clr>
        </p15:guide>
        <p15:guide id="16" pos="7200">
          <p15:clr>
            <a:srgbClr val="F26B43"/>
          </p15:clr>
        </p15:guide>
        <p15:guide id="17" pos="7680">
          <p15:clr>
            <a:srgbClr val="F26B43"/>
          </p15:clr>
        </p15:guide>
        <p15:guide id="18" orient="horz">
          <p15:clr>
            <a:srgbClr val="F26B43"/>
          </p15:clr>
        </p15:guide>
        <p15:guide id="19" orient="horz" pos="480">
          <p15:clr>
            <a:srgbClr val="F26B43"/>
          </p15:clr>
        </p15:guide>
        <p15:guide id="20" orient="horz" pos="960">
          <p15:clr>
            <a:srgbClr val="F26B43"/>
          </p15:clr>
        </p15:guide>
        <p15:guide id="21" orient="horz" pos="1440">
          <p15:clr>
            <a:srgbClr val="F26B43"/>
          </p15:clr>
        </p15:guide>
        <p15:guide id="22" orient="horz" pos="1920">
          <p15:clr>
            <a:srgbClr val="F26B43"/>
          </p15:clr>
        </p15:guide>
        <p15:guide id="23" orient="horz" pos="2400">
          <p15:clr>
            <a:srgbClr val="F26B43"/>
          </p15:clr>
        </p15:guide>
        <p15:guide id="24" orient="horz" pos="2880">
          <p15:clr>
            <a:srgbClr val="F26B43"/>
          </p15:clr>
        </p15:guide>
        <p15:guide id="25" orient="horz" pos="3360">
          <p15:clr>
            <a:srgbClr val="F26B43"/>
          </p15:clr>
        </p15:guide>
        <p15:guide id="26" orient="horz" pos="3840">
          <p15:clr>
            <a:srgbClr val="F26B43"/>
          </p15:clr>
        </p15:guide>
        <p15:guide id="27" orient="horz" pos="43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sv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32" Type="http://schemas.openxmlformats.org/officeDocument/2006/relationships/image" Target="../media/image33.svg"/><Relationship Id="rId37" Type="http://schemas.openxmlformats.org/officeDocument/2006/relationships/image" Target="../media/image38.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36" Type="http://schemas.openxmlformats.org/officeDocument/2006/relationships/image" Target="../media/image37.svg"/><Relationship Id="rId10" Type="http://schemas.openxmlformats.org/officeDocument/2006/relationships/image" Target="../media/image11.sv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 Id="rId30" Type="http://schemas.openxmlformats.org/officeDocument/2006/relationships/image" Target="../media/image31.svg"/><Relationship Id="rId35"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CCED-D52F-49B2-B49A-7D73DC05963D}"/>
              </a:ext>
            </a:extLst>
          </p:cNvPr>
          <p:cNvSpPr>
            <a:spLocks noGrp="1"/>
          </p:cNvSpPr>
          <p:nvPr>
            <p:ph type="ctrTitle"/>
          </p:nvPr>
        </p:nvSpPr>
        <p:spPr>
          <a:xfrm>
            <a:off x="762000" y="304800"/>
            <a:ext cx="10668000" cy="3505200"/>
          </a:xfrm>
        </p:spPr>
        <p:txBody>
          <a:bodyPr>
            <a:normAutofit/>
          </a:bodyPr>
          <a:lstStyle/>
          <a:p>
            <a:r>
              <a:rPr lang="en-US" dirty="0"/>
              <a:t>The Time for Reparations from Washington State Is Now! As Non-Human Persons, Orcas Deserve Justice</a:t>
            </a:r>
          </a:p>
        </p:txBody>
      </p:sp>
      <p:sp>
        <p:nvSpPr>
          <p:cNvPr id="3" name="Subtitle 2">
            <a:extLst>
              <a:ext uri="{FF2B5EF4-FFF2-40B4-BE49-F238E27FC236}">
                <a16:creationId xmlns:a16="http://schemas.microsoft.com/office/drawing/2014/main" id="{130690E9-72B6-45F4-A1A2-AB1FADD8829F}"/>
              </a:ext>
            </a:extLst>
          </p:cNvPr>
          <p:cNvSpPr>
            <a:spLocks noGrp="1"/>
          </p:cNvSpPr>
          <p:nvPr>
            <p:ph type="subTitle" idx="1"/>
          </p:nvPr>
        </p:nvSpPr>
        <p:spPr>
          <a:xfrm>
            <a:off x="762000" y="4225412"/>
            <a:ext cx="10668000" cy="1524000"/>
          </a:xfrm>
        </p:spPr>
        <p:txBody>
          <a:bodyPr>
            <a:normAutofit fontScale="92500" lnSpcReduction="10000"/>
          </a:bodyPr>
          <a:lstStyle/>
          <a:p>
            <a:r>
              <a:rPr lang="en-US" dirty="0"/>
              <a:t>Dr. Alexandrea Safiq</a:t>
            </a:r>
          </a:p>
          <a:p>
            <a:r>
              <a:rPr lang="en-US" dirty="0"/>
              <a:t>Salish Sea Ecosystem Conference 2022</a:t>
            </a:r>
          </a:p>
          <a:p>
            <a:r>
              <a:rPr lang="en-US" dirty="0"/>
              <a:t>Ethics &amp; Southern Resident Killer Whale Recovery 1</a:t>
            </a:r>
          </a:p>
        </p:txBody>
      </p:sp>
    </p:spTree>
    <p:extLst>
      <p:ext uri="{BB962C8B-B14F-4D97-AF65-F5344CB8AC3E}">
        <p14:creationId xmlns:p14="http://schemas.microsoft.com/office/powerpoint/2010/main" val="1027643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99E1A537-800B-49EE-A2D8-76582599696B}"/>
              </a:ext>
            </a:extLst>
          </p:cNvPr>
          <p:cNvGrpSpPr/>
          <p:nvPr/>
        </p:nvGrpSpPr>
        <p:grpSpPr>
          <a:xfrm>
            <a:off x="739877" y="710521"/>
            <a:ext cx="10903975" cy="5298147"/>
            <a:chOff x="739877" y="710521"/>
            <a:chExt cx="10903975" cy="5298147"/>
          </a:xfrm>
        </p:grpSpPr>
        <p:sp>
          <p:nvSpPr>
            <p:cNvPr id="4" name="TextBox 3">
              <a:extLst>
                <a:ext uri="{FF2B5EF4-FFF2-40B4-BE49-F238E27FC236}">
                  <a16:creationId xmlns:a16="http://schemas.microsoft.com/office/drawing/2014/main" id="{55745D93-6011-487E-9EC9-DE96404BD094}"/>
                </a:ext>
              </a:extLst>
            </p:cNvPr>
            <p:cNvSpPr txBox="1"/>
            <p:nvPr/>
          </p:nvSpPr>
          <p:spPr>
            <a:xfrm>
              <a:off x="3451122" y="710521"/>
              <a:ext cx="4866967" cy="646331"/>
            </a:xfrm>
            <a:prstGeom prst="rect">
              <a:avLst/>
            </a:prstGeom>
            <a:noFill/>
          </p:spPr>
          <p:txBody>
            <a:bodyPr wrap="square" rtlCol="0">
              <a:spAutoFit/>
            </a:bodyPr>
            <a:lstStyle/>
            <a:p>
              <a:r>
                <a:rPr lang="en-US" sz="3600" dirty="0"/>
                <a:t>Environmental Justice</a:t>
              </a:r>
            </a:p>
          </p:txBody>
        </p:sp>
        <p:sp>
          <p:nvSpPr>
            <p:cNvPr id="5" name="TextBox 4">
              <a:extLst>
                <a:ext uri="{FF2B5EF4-FFF2-40B4-BE49-F238E27FC236}">
                  <a16:creationId xmlns:a16="http://schemas.microsoft.com/office/drawing/2014/main" id="{F9670617-F579-4591-943A-6BDA9CA6131C}"/>
                </a:ext>
              </a:extLst>
            </p:cNvPr>
            <p:cNvSpPr txBox="1"/>
            <p:nvPr/>
          </p:nvSpPr>
          <p:spPr>
            <a:xfrm>
              <a:off x="8898195" y="2601393"/>
              <a:ext cx="2745657" cy="1200329"/>
            </a:xfrm>
            <a:prstGeom prst="rect">
              <a:avLst/>
            </a:prstGeom>
            <a:noFill/>
          </p:spPr>
          <p:txBody>
            <a:bodyPr wrap="square" rtlCol="0">
              <a:spAutoFit/>
            </a:bodyPr>
            <a:lstStyle/>
            <a:p>
              <a:r>
                <a:rPr lang="en-US" sz="3600" dirty="0"/>
                <a:t>Non-Human </a:t>
              </a:r>
            </a:p>
            <a:p>
              <a:r>
                <a:rPr lang="en-US" sz="3600" dirty="0"/>
                <a:t>Rights</a:t>
              </a:r>
            </a:p>
          </p:txBody>
        </p:sp>
        <p:sp>
          <p:nvSpPr>
            <p:cNvPr id="6" name="TextBox 5">
              <a:extLst>
                <a:ext uri="{FF2B5EF4-FFF2-40B4-BE49-F238E27FC236}">
                  <a16:creationId xmlns:a16="http://schemas.microsoft.com/office/drawing/2014/main" id="{94422353-81A4-4C36-ABA1-84B8F6270D40}"/>
                </a:ext>
              </a:extLst>
            </p:cNvPr>
            <p:cNvSpPr txBox="1"/>
            <p:nvPr/>
          </p:nvSpPr>
          <p:spPr>
            <a:xfrm>
              <a:off x="739877" y="2601393"/>
              <a:ext cx="3131574" cy="646331"/>
            </a:xfrm>
            <a:prstGeom prst="rect">
              <a:avLst/>
            </a:prstGeom>
            <a:noFill/>
          </p:spPr>
          <p:txBody>
            <a:bodyPr wrap="square" rtlCol="0">
              <a:spAutoFit/>
            </a:bodyPr>
            <a:lstStyle/>
            <a:p>
              <a:r>
                <a:rPr lang="en-US" sz="3600" dirty="0"/>
                <a:t>Animal Rights</a:t>
              </a:r>
            </a:p>
          </p:txBody>
        </p:sp>
        <p:sp>
          <p:nvSpPr>
            <p:cNvPr id="7" name="TextBox 6">
              <a:extLst>
                <a:ext uri="{FF2B5EF4-FFF2-40B4-BE49-F238E27FC236}">
                  <a16:creationId xmlns:a16="http://schemas.microsoft.com/office/drawing/2014/main" id="{44D456ED-FB37-402E-B0F9-4F46F46CF8DC}"/>
                </a:ext>
              </a:extLst>
            </p:cNvPr>
            <p:cNvSpPr txBox="1"/>
            <p:nvPr/>
          </p:nvSpPr>
          <p:spPr>
            <a:xfrm>
              <a:off x="3591232" y="5362337"/>
              <a:ext cx="4866967" cy="646331"/>
            </a:xfrm>
            <a:prstGeom prst="rect">
              <a:avLst/>
            </a:prstGeom>
            <a:noFill/>
          </p:spPr>
          <p:txBody>
            <a:bodyPr wrap="square" rtlCol="0">
              <a:spAutoFit/>
            </a:bodyPr>
            <a:lstStyle/>
            <a:p>
              <a:r>
                <a:rPr lang="en-US" sz="3600" dirty="0"/>
                <a:t>Environmental Ethics</a:t>
              </a:r>
            </a:p>
          </p:txBody>
        </p:sp>
        <p:cxnSp>
          <p:nvCxnSpPr>
            <p:cNvPr id="9" name="Connector: Curved 8">
              <a:extLst>
                <a:ext uri="{FF2B5EF4-FFF2-40B4-BE49-F238E27FC236}">
                  <a16:creationId xmlns:a16="http://schemas.microsoft.com/office/drawing/2014/main" id="{960BAC0A-9E43-4EFE-9003-078740018F11}"/>
                </a:ext>
              </a:extLst>
            </p:cNvPr>
            <p:cNvCxnSpPr>
              <a:cxnSpLocks/>
              <a:stCxn id="4" idx="1"/>
              <a:endCxn id="6" idx="0"/>
            </p:cNvCxnSpPr>
            <p:nvPr/>
          </p:nvCxnSpPr>
          <p:spPr>
            <a:xfrm rot="10800000" flipV="1">
              <a:off x="2305664" y="1033687"/>
              <a:ext cx="1145458" cy="1567706"/>
            </a:xfrm>
            <a:prstGeom prst="curvedConnector2">
              <a:avLst/>
            </a:prstGeom>
            <a:ln w="1047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F1E95512-D6ED-48EB-9206-83A8C7969770}"/>
                </a:ext>
              </a:extLst>
            </p:cNvPr>
            <p:cNvCxnSpPr>
              <a:stCxn id="6" idx="2"/>
              <a:endCxn id="7" idx="1"/>
            </p:cNvCxnSpPr>
            <p:nvPr/>
          </p:nvCxnSpPr>
          <p:spPr>
            <a:xfrm rot="16200000" flipH="1">
              <a:off x="1729559" y="3823829"/>
              <a:ext cx="2437779" cy="1285568"/>
            </a:xfrm>
            <a:prstGeom prst="curvedConnector2">
              <a:avLst/>
            </a:prstGeom>
            <a:ln w="1047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04F7EA5A-8AE2-4DA1-B766-A5AEE48077A4}"/>
                </a:ext>
              </a:extLst>
            </p:cNvPr>
            <p:cNvCxnSpPr>
              <a:stCxn id="7" idx="3"/>
              <a:endCxn id="5" idx="2"/>
            </p:cNvCxnSpPr>
            <p:nvPr/>
          </p:nvCxnSpPr>
          <p:spPr>
            <a:xfrm flipV="1">
              <a:off x="8458199" y="3801722"/>
              <a:ext cx="1812825" cy="1883781"/>
            </a:xfrm>
            <a:prstGeom prst="curvedConnector2">
              <a:avLst/>
            </a:prstGeom>
            <a:ln w="1047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Connector: Curved 19">
            <a:extLst>
              <a:ext uri="{FF2B5EF4-FFF2-40B4-BE49-F238E27FC236}">
                <a16:creationId xmlns:a16="http://schemas.microsoft.com/office/drawing/2014/main" id="{B00B4593-2743-474E-89DC-0731625F3BD6}"/>
              </a:ext>
            </a:extLst>
          </p:cNvPr>
          <p:cNvCxnSpPr>
            <a:stCxn id="5" idx="0"/>
            <a:endCxn id="4" idx="3"/>
          </p:cNvCxnSpPr>
          <p:nvPr/>
        </p:nvCxnSpPr>
        <p:spPr>
          <a:xfrm rot="16200000" flipV="1">
            <a:off x="8510704" y="841072"/>
            <a:ext cx="1567706" cy="1952935"/>
          </a:xfrm>
          <a:prstGeom prst="curvedConnector2">
            <a:avLst/>
          </a:prstGeom>
          <a:ln w="1047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563BC50-1670-459C-BE93-AA68948B9731}"/>
              </a:ext>
            </a:extLst>
          </p:cNvPr>
          <p:cNvGrpSpPr/>
          <p:nvPr/>
        </p:nvGrpSpPr>
        <p:grpSpPr>
          <a:xfrm>
            <a:off x="4906295" y="2259667"/>
            <a:ext cx="2991465" cy="1883780"/>
            <a:chOff x="4983726" y="2305833"/>
            <a:chExt cx="2991465" cy="1883780"/>
          </a:xfrm>
        </p:grpSpPr>
        <p:sp>
          <p:nvSpPr>
            <p:cNvPr id="22" name="TextBox 21">
              <a:extLst>
                <a:ext uri="{FF2B5EF4-FFF2-40B4-BE49-F238E27FC236}">
                  <a16:creationId xmlns:a16="http://schemas.microsoft.com/office/drawing/2014/main" id="{53A0A387-8A89-4CD2-B97E-739F07B7DE1D}"/>
                </a:ext>
              </a:extLst>
            </p:cNvPr>
            <p:cNvSpPr txBox="1"/>
            <p:nvPr/>
          </p:nvSpPr>
          <p:spPr>
            <a:xfrm>
              <a:off x="5193890" y="2601392"/>
              <a:ext cx="2662084" cy="1200329"/>
            </a:xfrm>
            <a:prstGeom prst="rect">
              <a:avLst/>
            </a:prstGeom>
            <a:noFill/>
          </p:spPr>
          <p:txBody>
            <a:bodyPr wrap="square" rtlCol="0">
              <a:spAutoFit/>
            </a:bodyPr>
            <a:lstStyle/>
            <a:p>
              <a:r>
                <a:rPr lang="en-US" sz="3600" b="1" dirty="0"/>
                <a:t>Civil Rights Framework </a:t>
              </a:r>
            </a:p>
          </p:txBody>
        </p:sp>
        <p:sp>
          <p:nvSpPr>
            <p:cNvPr id="23" name="Rectangle 22">
              <a:extLst>
                <a:ext uri="{FF2B5EF4-FFF2-40B4-BE49-F238E27FC236}">
                  <a16:creationId xmlns:a16="http://schemas.microsoft.com/office/drawing/2014/main" id="{CEFA2F19-70A4-4688-B25B-219B3F2FBF50}"/>
                </a:ext>
              </a:extLst>
            </p:cNvPr>
            <p:cNvSpPr/>
            <p:nvPr/>
          </p:nvSpPr>
          <p:spPr>
            <a:xfrm>
              <a:off x="4983726" y="2305833"/>
              <a:ext cx="2991465" cy="1883780"/>
            </a:xfrm>
            <a:prstGeom prst="rect">
              <a:avLst/>
            </a:prstGeom>
            <a:noFill/>
            <a:ln w="6985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430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0EE1-7C8A-4159-8213-0A4E1F7D337E}"/>
              </a:ext>
            </a:extLst>
          </p:cNvPr>
          <p:cNvSpPr>
            <a:spLocks noGrp="1"/>
          </p:cNvSpPr>
          <p:nvPr>
            <p:ph type="title"/>
          </p:nvPr>
        </p:nvSpPr>
        <p:spPr>
          <a:xfrm>
            <a:off x="762000" y="267929"/>
            <a:ext cx="10668000" cy="1524000"/>
          </a:xfrm>
        </p:spPr>
        <p:txBody>
          <a:bodyPr/>
          <a:lstStyle/>
          <a:p>
            <a:pPr algn="ctr"/>
            <a:r>
              <a:rPr lang="en-US" dirty="0"/>
              <a:t>Practically Speaking, What Does Frame Aligning / Bridging Look Like?</a:t>
            </a:r>
          </a:p>
        </p:txBody>
      </p:sp>
      <p:sp>
        <p:nvSpPr>
          <p:cNvPr id="3" name="Content Placeholder 2">
            <a:extLst>
              <a:ext uri="{FF2B5EF4-FFF2-40B4-BE49-F238E27FC236}">
                <a16:creationId xmlns:a16="http://schemas.microsoft.com/office/drawing/2014/main" id="{FC475F06-C93B-4064-AD86-5FFE2A87439A}"/>
              </a:ext>
            </a:extLst>
          </p:cNvPr>
          <p:cNvSpPr>
            <a:spLocks noGrp="1"/>
          </p:cNvSpPr>
          <p:nvPr>
            <p:ph idx="1"/>
          </p:nvPr>
        </p:nvSpPr>
        <p:spPr/>
        <p:txBody>
          <a:bodyPr/>
          <a:lstStyle/>
          <a:p>
            <a:r>
              <a:rPr lang="en-US" b="1" dirty="0"/>
              <a:t>Re-writing existing laws and regulations to use language that affirms personhood for orca </a:t>
            </a:r>
          </a:p>
          <a:p>
            <a:pPr marL="0" indent="0">
              <a:buNone/>
            </a:pPr>
            <a:endParaRPr lang="en-US" b="1" dirty="0"/>
          </a:p>
          <a:p>
            <a:r>
              <a:rPr lang="en-US" b="1" dirty="0"/>
              <a:t>Proposing new laws and regulations that explicitly re-define orca as non-human persons </a:t>
            </a:r>
          </a:p>
          <a:p>
            <a:pPr marL="0" indent="0">
              <a:buNone/>
            </a:pPr>
            <a:endParaRPr lang="en-US" dirty="0"/>
          </a:p>
        </p:txBody>
      </p:sp>
    </p:spTree>
    <p:extLst>
      <p:ext uri="{BB962C8B-B14F-4D97-AF65-F5344CB8AC3E}">
        <p14:creationId xmlns:p14="http://schemas.microsoft.com/office/powerpoint/2010/main" val="324584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7DF4-BF8D-4BB0-8315-025AFF1687A6}"/>
              </a:ext>
            </a:extLst>
          </p:cNvPr>
          <p:cNvSpPr>
            <a:spLocks noGrp="1"/>
          </p:cNvSpPr>
          <p:nvPr>
            <p:ph type="title"/>
          </p:nvPr>
        </p:nvSpPr>
        <p:spPr>
          <a:xfrm>
            <a:off x="762000" y="0"/>
            <a:ext cx="10668000" cy="1524000"/>
          </a:xfrm>
        </p:spPr>
        <p:txBody>
          <a:bodyPr/>
          <a:lstStyle/>
          <a:p>
            <a:pPr algn="ctr"/>
            <a:r>
              <a:rPr lang="en-US" dirty="0"/>
              <a:t>Possible Examples of Reparations</a:t>
            </a:r>
          </a:p>
        </p:txBody>
      </p:sp>
      <p:sp>
        <p:nvSpPr>
          <p:cNvPr id="3" name="Content Placeholder 2">
            <a:extLst>
              <a:ext uri="{FF2B5EF4-FFF2-40B4-BE49-F238E27FC236}">
                <a16:creationId xmlns:a16="http://schemas.microsoft.com/office/drawing/2014/main" id="{C6703D3D-B775-4A7C-BC6D-3853AFC889B0}"/>
              </a:ext>
            </a:extLst>
          </p:cNvPr>
          <p:cNvSpPr>
            <a:spLocks noGrp="1"/>
          </p:cNvSpPr>
          <p:nvPr>
            <p:ph idx="1"/>
          </p:nvPr>
        </p:nvSpPr>
        <p:spPr>
          <a:xfrm>
            <a:off x="762000" y="1902543"/>
            <a:ext cx="10668000" cy="3818083"/>
          </a:xfrm>
        </p:spPr>
        <p:txBody>
          <a:bodyPr>
            <a:normAutofit fontScale="92500" lnSpcReduction="10000"/>
          </a:bodyPr>
          <a:lstStyle/>
          <a:p>
            <a:pPr algn="l"/>
            <a:r>
              <a:rPr lang="en-US" b="1" dirty="0">
                <a:solidFill>
                  <a:schemeClr val="tx1"/>
                </a:solidFill>
                <a:latin typeface="GT Walsheim Pro Medium"/>
              </a:rPr>
              <a:t>H</a:t>
            </a:r>
            <a:r>
              <a:rPr lang="en-US" b="1" i="0" dirty="0">
                <a:solidFill>
                  <a:schemeClr val="tx1"/>
                </a:solidFill>
                <a:effectLst/>
                <a:latin typeface="GT Walsheim Pro Medium"/>
              </a:rPr>
              <a:t>abeas corpus (The Great Writ)</a:t>
            </a:r>
          </a:p>
          <a:p>
            <a:pPr marL="0" indent="0" algn="l">
              <a:buNone/>
            </a:pPr>
            <a:endParaRPr lang="en-US" b="1" i="0" dirty="0">
              <a:solidFill>
                <a:schemeClr val="tx1"/>
              </a:solidFill>
              <a:effectLst/>
              <a:latin typeface="GT Walsheim Pro Medium"/>
            </a:endParaRPr>
          </a:p>
          <a:p>
            <a:pPr algn="l"/>
            <a:r>
              <a:rPr lang="en-US" b="1" dirty="0">
                <a:solidFill>
                  <a:schemeClr val="tx1"/>
                </a:solidFill>
                <a:latin typeface="GT Walsheim Pro Medium"/>
              </a:rPr>
              <a:t>Bringing home </a:t>
            </a:r>
            <a:r>
              <a:rPr lang="en-US" b="1" dirty="0" err="1">
                <a:solidFill>
                  <a:schemeClr val="tx1"/>
                </a:solidFill>
                <a:latin typeface="GT Walsheim Pro Medium"/>
              </a:rPr>
              <a:t>Sk’aliCh’elh-tenaut</a:t>
            </a:r>
            <a:r>
              <a:rPr lang="en-US" b="1" dirty="0">
                <a:solidFill>
                  <a:schemeClr val="tx1"/>
                </a:solidFill>
                <a:latin typeface="GT Walsheim Pro Medium"/>
              </a:rPr>
              <a:t> (aka </a:t>
            </a:r>
            <a:r>
              <a:rPr lang="en-US" b="1" dirty="0" err="1">
                <a:solidFill>
                  <a:schemeClr val="tx1"/>
                </a:solidFill>
                <a:latin typeface="GT Walsheim Pro Medium"/>
              </a:rPr>
              <a:t>Tokitae</a:t>
            </a:r>
            <a:r>
              <a:rPr lang="en-US" b="1" dirty="0">
                <a:solidFill>
                  <a:schemeClr val="tx1"/>
                </a:solidFill>
                <a:latin typeface="GT Walsheim Pro Medium"/>
              </a:rPr>
              <a:t> / colonially known as Lolita)</a:t>
            </a:r>
          </a:p>
          <a:p>
            <a:pPr lvl="1"/>
            <a:r>
              <a:rPr lang="en-US" b="1" dirty="0">
                <a:solidFill>
                  <a:schemeClr val="tx1"/>
                </a:solidFill>
                <a:latin typeface="GT Walsheim Pro Medium"/>
              </a:rPr>
              <a:t>Following the work and advice from the Lummi tribe (SacredSea.org)</a:t>
            </a:r>
          </a:p>
          <a:p>
            <a:pPr marL="457200" lvl="1" indent="0">
              <a:buNone/>
            </a:pPr>
            <a:endParaRPr lang="en-US" b="1" i="0" dirty="0">
              <a:solidFill>
                <a:schemeClr val="tx1"/>
              </a:solidFill>
              <a:effectLst/>
              <a:latin typeface="GT Walsheim Pro Medium"/>
            </a:endParaRPr>
          </a:p>
          <a:p>
            <a:pPr algn="l"/>
            <a:r>
              <a:rPr lang="en-US" b="1" dirty="0">
                <a:solidFill>
                  <a:schemeClr val="tx1"/>
                </a:solidFill>
                <a:latin typeface="GT Walsheim Pro Medium"/>
              </a:rPr>
              <a:t>Salmon </a:t>
            </a:r>
            <a:endParaRPr lang="en-US" b="1" i="0" dirty="0">
              <a:solidFill>
                <a:schemeClr val="tx1"/>
              </a:solidFill>
              <a:effectLst/>
              <a:latin typeface="GT Walsheim Pro Medium"/>
            </a:endParaRPr>
          </a:p>
        </p:txBody>
      </p:sp>
    </p:spTree>
    <p:extLst>
      <p:ext uri="{BB962C8B-B14F-4D97-AF65-F5344CB8AC3E}">
        <p14:creationId xmlns:p14="http://schemas.microsoft.com/office/powerpoint/2010/main" val="332337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CFE0-3CA9-4620-ABF4-1BFE40C8FB37}"/>
              </a:ext>
            </a:extLst>
          </p:cNvPr>
          <p:cNvSpPr>
            <a:spLocks noGrp="1"/>
          </p:cNvSpPr>
          <p:nvPr>
            <p:ph type="title"/>
          </p:nvPr>
        </p:nvSpPr>
        <p:spPr>
          <a:xfrm>
            <a:off x="-454741" y="76200"/>
            <a:ext cx="12646741" cy="1524000"/>
          </a:xfrm>
        </p:spPr>
        <p:txBody>
          <a:bodyPr>
            <a:noAutofit/>
          </a:bodyPr>
          <a:lstStyle/>
          <a:p>
            <a:pPr algn="ctr"/>
            <a:r>
              <a:rPr lang="en-US" sz="7200" b="1" dirty="0">
                <a:solidFill>
                  <a:schemeClr val="bg1"/>
                </a:solidFill>
              </a:rPr>
              <a:t>Generational Inheritance </a:t>
            </a:r>
          </a:p>
        </p:txBody>
      </p:sp>
      <p:sp>
        <p:nvSpPr>
          <p:cNvPr id="4" name="Title 1">
            <a:extLst>
              <a:ext uri="{FF2B5EF4-FFF2-40B4-BE49-F238E27FC236}">
                <a16:creationId xmlns:a16="http://schemas.microsoft.com/office/drawing/2014/main" id="{B6ECDB3F-1450-4819-895E-65E23B86729D}"/>
              </a:ext>
            </a:extLst>
          </p:cNvPr>
          <p:cNvSpPr txBox="1">
            <a:spLocks/>
          </p:cNvSpPr>
          <p:nvPr/>
        </p:nvSpPr>
        <p:spPr>
          <a:xfrm>
            <a:off x="-240895" y="963562"/>
            <a:ext cx="12646741" cy="15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Sitka Subheading"/>
                <a:ea typeface="+mj-ea"/>
                <a:cs typeface="+mj-cs"/>
              </a:rPr>
              <a:t>We cannot change the past, but we can take responsibility for the legacy we have inherited and make a more just future.</a:t>
            </a:r>
          </a:p>
        </p:txBody>
      </p:sp>
      <p:sp>
        <p:nvSpPr>
          <p:cNvPr id="5" name="TextBox 4">
            <a:extLst>
              <a:ext uri="{FF2B5EF4-FFF2-40B4-BE49-F238E27FC236}">
                <a16:creationId xmlns:a16="http://schemas.microsoft.com/office/drawing/2014/main" id="{AC46938B-248A-44E6-9202-54A78F817A60}"/>
              </a:ext>
            </a:extLst>
          </p:cNvPr>
          <p:cNvSpPr txBox="1"/>
          <p:nvPr/>
        </p:nvSpPr>
        <p:spPr>
          <a:xfrm>
            <a:off x="9271821" y="6412468"/>
            <a:ext cx="29201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Light"/>
                <a:ea typeface="+mn-ea"/>
                <a:cs typeface="+mn-cs"/>
              </a:rPr>
              <a:t>Photo Credit: EPA website</a:t>
            </a:r>
          </a:p>
        </p:txBody>
      </p:sp>
    </p:spTree>
    <p:extLst>
      <p:ext uri="{BB962C8B-B14F-4D97-AF65-F5344CB8AC3E}">
        <p14:creationId xmlns:p14="http://schemas.microsoft.com/office/powerpoint/2010/main" val="50582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17EC-3D06-4D22-939B-154EDF893FFF}"/>
              </a:ext>
            </a:extLst>
          </p:cNvPr>
          <p:cNvSpPr>
            <a:spLocks noGrp="1"/>
          </p:cNvSpPr>
          <p:nvPr>
            <p:ph type="title"/>
          </p:nvPr>
        </p:nvSpPr>
        <p:spPr/>
        <p:txBody>
          <a:bodyPr>
            <a:normAutofit/>
          </a:bodyPr>
          <a:lstStyle/>
          <a:p>
            <a:pPr algn="ctr"/>
            <a:r>
              <a:rPr lang="en-US" sz="8000" b="1" dirty="0"/>
              <a:t>Intentionality </a:t>
            </a:r>
          </a:p>
        </p:txBody>
      </p:sp>
      <p:sp>
        <p:nvSpPr>
          <p:cNvPr id="4" name="TextBox 3">
            <a:extLst>
              <a:ext uri="{FF2B5EF4-FFF2-40B4-BE49-F238E27FC236}">
                <a16:creationId xmlns:a16="http://schemas.microsoft.com/office/drawing/2014/main" id="{44CF08CA-6345-4184-AF28-FF3085862E2C}"/>
              </a:ext>
            </a:extLst>
          </p:cNvPr>
          <p:cNvSpPr txBox="1"/>
          <p:nvPr/>
        </p:nvSpPr>
        <p:spPr>
          <a:xfrm>
            <a:off x="8545901" y="6492815"/>
            <a:ext cx="3646099" cy="276999"/>
          </a:xfrm>
          <a:prstGeom prst="rect">
            <a:avLst/>
          </a:prstGeom>
          <a:noFill/>
        </p:spPr>
        <p:txBody>
          <a:bodyPr wrap="square" rtlCol="0">
            <a:spAutoFit/>
          </a:bodyPr>
          <a:lstStyle/>
          <a:p>
            <a:pPr algn="r"/>
            <a:r>
              <a:rPr lang="en-US" sz="1200" b="1" dirty="0"/>
              <a:t>Photo Credit: Center for Biological Diversity </a:t>
            </a:r>
          </a:p>
        </p:txBody>
      </p:sp>
    </p:spTree>
    <p:extLst>
      <p:ext uri="{BB962C8B-B14F-4D97-AF65-F5344CB8AC3E}">
        <p14:creationId xmlns:p14="http://schemas.microsoft.com/office/powerpoint/2010/main" val="117962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CFE0-3CA9-4620-ABF4-1BFE40C8FB37}"/>
              </a:ext>
            </a:extLst>
          </p:cNvPr>
          <p:cNvSpPr>
            <a:spLocks noGrp="1"/>
          </p:cNvSpPr>
          <p:nvPr>
            <p:ph type="title"/>
          </p:nvPr>
        </p:nvSpPr>
        <p:spPr>
          <a:xfrm>
            <a:off x="-454741" y="76200"/>
            <a:ext cx="12646741" cy="1524000"/>
          </a:xfrm>
        </p:spPr>
        <p:txBody>
          <a:bodyPr>
            <a:noAutofit/>
          </a:bodyPr>
          <a:lstStyle/>
          <a:p>
            <a:pPr algn="ctr"/>
            <a:r>
              <a:rPr lang="en-US" sz="7200" b="1" dirty="0">
                <a:solidFill>
                  <a:schemeClr val="bg1"/>
                </a:solidFill>
              </a:rPr>
              <a:t>Generational Inheritance </a:t>
            </a:r>
          </a:p>
        </p:txBody>
      </p:sp>
      <p:sp>
        <p:nvSpPr>
          <p:cNvPr id="4" name="Title 1">
            <a:extLst>
              <a:ext uri="{FF2B5EF4-FFF2-40B4-BE49-F238E27FC236}">
                <a16:creationId xmlns:a16="http://schemas.microsoft.com/office/drawing/2014/main" id="{B6ECDB3F-1450-4819-895E-65E23B86729D}"/>
              </a:ext>
            </a:extLst>
          </p:cNvPr>
          <p:cNvSpPr txBox="1">
            <a:spLocks/>
          </p:cNvSpPr>
          <p:nvPr/>
        </p:nvSpPr>
        <p:spPr>
          <a:xfrm>
            <a:off x="-240895" y="963562"/>
            <a:ext cx="12646741" cy="152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500" b="1" dirty="0">
                <a:solidFill>
                  <a:schemeClr val="bg1"/>
                </a:solidFill>
              </a:rPr>
              <a:t>We cannot change the past, but we can take responsibility for the legacy we have inherited and make a more just future.</a:t>
            </a:r>
          </a:p>
        </p:txBody>
      </p:sp>
      <p:sp>
        <p:nvSpPr>
          <p:cNvPr id="5" name="TextBox 4">
            <a:extLst>
              <a:ext uri="{FF2B5EF4-FFF2-40B4-BE49-F238E27FC236}">
                <a16:creationId xmlns:a16="http://schemas.microsoft.com/office/drawing/2014/main" id="{AC46938B-248A-44E6-9202-54A78F817A60}"/>
              </a:ext>
            </a:extLst>
          </p:cNvPr>
          <p:cNvSpPr txBox="1"/>
          <p:nvPr/>
        </p:nvSpPr>
        <p:spPr>
          <a:xfrm>
            <a:off x="9271821" y="6412468"/>
            <a:ext cx="2920179" cy="369332"/>
          </a:xfrm>
          <a:prstGeom prst="rect">
            <a:avLst/>
          </a:prstGeom>
          <a:noFill/>
        </p:spPr>
        <p:txBody>
          <a:bodyPr wrap="square" rtlCol="0">
            <a:spAutoFit/>
          </a:bodyPr>
          <a:lstStyle/>
          <a:p>
            <a:r>
              <a:rPr lang="en-US" b="1" dirty="0">
                <a:solidFill>
                  <a:schemeClr val="bg1"/>
                </a:solidFill>
              </a:rPr>
              <a:t>Photo Credit: EPA website</a:t>
            </a:r>
          </a:p>
        </p:txBody>
      </p:sp>
    </p:spTree>
    <p:extLst>
      <p:ext uri="{BB962C8B-B14F-4D97-AF65-F5344CB8AC3E}">
        <p14:creationId xmlns:p14="http://schemas.microsoft.com/office/powerpoint/2010/main" val="277800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4249-3185-48A0-8CB1-5AA94F38EFDF}"/>
              </a:ext>
            </a:extLst>
          </p:cNvPr>
          <p:cNvSpPr>
            <a:spLocks noGrp="1"/>
          </p:cNvSpPr>
          <p:nvPr>
            <p:ph type="title"/>
          </p:nvPr>
        </p:nvSpPr>
        <p:spPr>
          <a:xfrm>
            <a:off x="-324461" y="-336756"/>
            <a:ext cx="12816348" cy="1538749"/>
          </a:xfrm>
        </p:spPr>
        <p:txBody>
          <a:bodyPr>
            <a:noAutofit/>
          </a:bodyPr>
          <a:lstStyle/>
          <a:p>
            <a:pPr algn="ctr"/>
            <a:r>
              <a:rPr lang="en-US" sz="4800" b="1" dirty="0">
                <a:solidFill>
                  <a:schemeClr val="tx2"/>
                </a:solidFill>
                <a:highlight>
                  <a:srgbClr val="000000"/>
                </a:highlight>
              </a:rPr>
              <a:t>Background &amp; History of WA Orca Harvest</a:t>
            </a:r>
          </a:p>
        </p:txBody>
      </p:sp>
    </p:spTree>
    <p:extLst>
      <p:ext uri="{BB962C8B-B14F-4D97-AF65-F5344CB8AC3E}">
        <p14:creationId xmlns:p14="http://schemas.microsoft.com/office/powerpoint/2010/main" val="115529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F831-4B6C-49C2-8567-F6106B2DCAF3}"/>
              </a:ext>
            </a:extLst>
          </p:cNvPr>
          <p:cNvSpPr>
            <a:spLocks noGrp="1"/>
          </p:cNvSpPr>
          <p:nvPr>
            <p:ph type="title"/>
          </p:nvPr>
        </p:nvSpPr>
        <p:spPr>
          <a:xfrm>
            <a:off x="762000" y="-308627"/>
            <a:ext cx="10668000" cy="1524000"/>
          </a:xfrm>
        </p:spPr>
        <p:txBody>
          <a:bodyPr/>
          <a:lstStyle/>
          <a:p>
            <a:pPr algn="ctr"/>
            <a:r>
              <a:rPr lang="en-US" b="1" dirty="0"/>
              <a:t>Wildlife Value Orientations</a:t>
            </a:r>
          </a:p>
        </p:txBody>
      </p:sp>
      <p:grpSp>
        <p:nvGrpSpPr>
          <p:cNvPr id="6" name="Group 5">
            <a:extLst>
              <a:ext uri="{FF2B5EF4-FFF2-40B4-BE49-F238E27FC236}">
                <a16:creationId xmlns:a16="http://schemas.microsoft.com/office/drawing/2014/main" id="{D99FE766-E953-4825-BA0E-FF1B7DF9ADBE}"/>
              </a:ext>
            </a:extLst>
          </p:cNvPr>
          <p:cNvGrpSpPr/>
          <p:nvPr/>
        </p:nvGrpSpPr>
        <p:grpSpPr>
          <a:xfrm>
            <a:off x="1848012" y="2438494"/>
            <a:ext cx="9050204" cy="3562025"/>
            <a:chOff x="1818516" y="2967487"/>
            <a:chExt cx="9050204" cy="3562025"/>
          </a:xfrm>
        </p:grpSpPr>
        <p:grpSp>
          <p:nvGrpSpPr>
            <p:cNvPr id="3" name="Group 2">
              <a:extLst>
                <a:ext uri="{FF2B5EF4-FFF2-40B4-BE49-F238E27FC236}">
                  <a16:creationId xmlns:a16="http://schemas.microsoft.com/office/drawing/2014/main" id="{99FE83B4-FE55-4AD1-BA0D-CF42C2DD7EE0}"/>
                </a:ext>
              </a:extLst>
            </p:cNvPr>
            <p:cNvGrpSpPr/>
            <p:nvPr/>
          </p:nvGrpSpPr>
          <p:grpSpPr>
            <a:xfrm>
              <a:off x="1818516" y="2967487"/>
              <a:ext cx="8553643" cy="3562025"/>
              <a:chOff x="1818516" y="2967487"/>
              <a:chExt cx="8553643" cy="3562025"/>
            </a:xfrm>
          </p:grpSpPr>
          <p:pic>
            <p:nvPicPr>
              <p:cNvPr id="45" name="Graphic 44" descr="Man with solid fill">
                <a:extLst>
                  <a:ext uri="{FF2B5EF4-FFF2-40B4-BE49-F238E27FC236}">
                    <a16:creationId xmlns:a16="http://schemas.microsoft.com/office/drawing/2014/main" id="{A301E1AA-0D06-4480-99C3-AC0FD72BA3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0004" y="4978131"/>
                <a:ext cx="508957" cy="508957"/>
              </a:xfrm>
              <a:prstGeom prst="rect">
                <a:avLst/>
              </a:prstGeom>
            </p:spPr>
          </p:pic>
          <p:grpSp>
            <p:nvGrpSpPr>
              <p:cNvPr id="66" name="Group 65">
                <a:extLst>
                  <a:ext uri="{FF2B5EF4-FFF2-40B4-BE49-F238E27FC236}">
                    <a16:creationId xmlns:a16="http://schemas.microsoft.com/office/drawing/2014/main" id="{A6FA7093-444B-4E59-A1BF-0BD329FA0FD8}"/>
                  </a:ext>
                </a:extLst>
              </p:cNvPr>
              <p:cNvGrpSpPr/>
              <p:nvPr/>
            </p:nvGrpSpPr>
            <p:grpSpPr>
              <a:xfrm>
                <a:off x="1818516" y="2967487"/>
                <a:ext cx="8553643" cy="3562025"/>
                <a:chOff x="1818516" y="2967487"/>
                <a:chExt cx="8553643" cy="3562025"/>
              </a:xfrm>
            </p:grpSpPr>
            <p:grpSp>
              <p:nvGrpSpPr>
                <p:cNvPr id="65" name="Group 64">
                  <a:extLst>
                    <a:ext uri="{FF2B5EF4-FFF2-40B4-BE49-F238E27FC236}">
                      <a16:creationId xmlns:a16="http://schemas.microsoft.com/office/drawing/2014/main" id="{1429EAE3-DC53-4F48-AD86-CE4B9E547882}"/>
                    </a:ext>
                  </a:extLst>
                </p:cNvPr>
                <p:cNvGrpSpPr/>
                <p:nvPr/>
              </p:nvGrpSpPr>
              <p:grpSpPr>
                <a:xfrm>
                  <a:off x="2286000" y="2967487"/>
                  <a:ext cx="7720642" cy="1088836"/>
                  <a:chOff x="2286000" y="2967487"/>
                  <a:chExt cx="7720642" cy="1088836"/>
                </a:xfrm>
              </p:grpSpPr>
              <p:sp>
                <p:nvSpPr>
                  <p:cNvPr id="5" name="TextBox 4">
                    <a:extLst>
                      <a:ext uri="{FF2B5EF4-FFF2-40B4-BE49-F238E27FC236}">
                        <a16:creationId xmlns:a16="http://schemas.microsoft.com/office/drawing/2014/main" id="{DDD1D823-D291-42B9-BD92-8AC40422A2D8}"/>
                      </a:ext>
                    </a:extLst>
                  </p:cNvPr>
                  <p:cNvSpPr txBox="1"/>
                  <p:nvPr/>
                </p:nvSpPr>
                <p:spPr>
                  <a:xfrm>
                    <a:off x="2286000" y="3686991"/>
                    <a:ext cx="1316966" cy="369332"/>
                  </a:xfrm>
                  <a:prstGeom prst="rect">
                    <a:avLst/>
                  </a:prstGeom>
                  <a:noFill/>
                </p:spPr>
                <p:txBody>
                  <a:bodyPr wrap="square" rtlCol="0">
                    <a:spAutoFit/>
                  </a:bodyPr>
                  <a:lstStyle/>
                  <a:p>
                    <a:r>
                      <a:rPr lang="en-US" b="1" dirty="0"/>
                      <a:t>Mutualism</a:t>
                    </a:r>
                  </a:p>
                </p:txBody>
              </p:sp>
              <p:sp>
                <p:nvSpPr>
                  <p:cNvPr id="7" name="TextBox 6">
                    <a:extLst>
                      <a:ext uri="{FF2B5EF4-FFF2-40B4-BE49-F238E27FC236}">
                        <a16:creationId xmlns:a16="http://schemas.microsoft.com/office/drawing/2014/main" id="{B8E23D28-373C-431F-924F-A55EF988157C}"/>
                      </a:ext>
                    </a:extLst>
                  </p:cNvPr>
                  <p:cNvSpPr txBox="1"/>
                  <p:nvPr/>
                </p:nvSpPr>
                <p:spPr>
                  <a:xfrm>
                    <a:off x="8505646" y="3686991"/>
                    <a:ext cx="1500996" cy="369332"/>
                  </a:xfrm>
                  <a:prstGeom prst="rect">
                    <a:avLst/>
                  </a:prstGeom>
                  <a:noFill/>
                </p:spPr>
                <p:txBody>
                  <a:bodyPr wrap="square" rtlCol="0">
                    <a:spAutoFit/>
                  </a:bodyPr>
                  <a:lstStyle/>
                  <a:p>
                    <a:r>
                      <a:rPr lang="en-US" b="1" dirty="0"/>
                      <a:t>Domination</a:t>
                    </a:r>
                    <a:r>
                      <a:rPr lang="en-US" dirty="0"/>
                      <a:t> </a:t>
                    </a:r>
                  </a:p>
                </p:txBody>
              </p:sp>
              <p:grpSp>
                <p:nvGrpSpPr>
                  <p:cNvPr id="17" name="Group 16">
                    <a:extLst>
                      <a:ext uri="{FF2B5EF4-FFF2-40B4-BE49-F238E27FC236}">
                        <a16:creationId xmlns:a16="http://schemas.microsoft.com/office/drawing/2014/main" id="{A6EEA2F1-E473-4E8E-8210-0E6ABB468687}"/>
                      </a:ext>
                    </a:extLst>
                  </p:cNvPr>
                  <p:cNvGrpSpPr/>
                  <p:nvPr/>
                </p:nvGrpSpPr>
                <p:grpSpPr>
                  <a:xfrm>
                    <a:off x="2863970" y="2967487"/>
                    <a:ext cx="6392174" cy="646980"/>
                    <a:chOff x="2863970" y="2967487"/>
                    <a:chExt cx="6392174" cy="646980"/>
                  </a:xfrm>
                </p:grpSpPr>
                <p:cxnSp>
                  <p:nvCxnSpPr>
                    <p:cNvPr id="4" name="Straight Connector 3">
                      <a:extLst>
                        <a:ext uri="{FF2B5EF4-FFF2-40B4-BE49-F238E27FC236}">
                          <a16:creationId xmlns:a16="http://schemas.microsoft.com/office/drawing/2014/main" id="{B9C29B50-B16F-48E5-B92C-A0AC3A961923}"/>
                        </a:ext>
                      </a:extLst>
                    </p:cNvPr>
                    <p:cNvCxnSpPr>
                      <a:cxnSpLocks/>
                    </p:cNvCxnSpPr>
                    <p:nvPr/>
                  </p:nvCxnSpPr>
                  <p:spPr>
                    <a:xfrm>
                      <a:off x="2863970" y="3266536"/>
                      <a:ext cx="6366294"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272C842F-0DB9-4A70-A541-6660A163D501}"/>
                        </a:ext>
                      </a:extLst>
                    </p:cNvPr>
                    <p:cNvCxnSpPr>
                      <a:cxnSpLocks/>
                    </p:cNvCxnSpPr>
                    <p:nvPr/>
                  </p:nvCxnSpPr>
                  <p:spPr>
                    <a:xfrm>
                      <a:off x="2863970" y="2967487"/>
                      <a:ext cx="0" cy="64698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C557873D-DC9C-48C9-B880-C3A61A51311F}"/>
                        </a:ext>
                      </a:extLst>
                    </p:cNvPr>
                    <p:cNvCxnSpPr>
                      <a:cxnSpLocks/>
                    </p:cNvCxnSpPr>
                    <p:nvPr/>
                  </p:nvCxnSpPr>
                  <p:spPr>
                    <a:xfrm>
                      <a:off x="9256144" y="2994805"/>
                      <a:ext cx="0" cy="577968"/>
                    </a:xfrm>
                    <a:prstGeom prst="line">
                      <a:avLst/>
                    </a:prstGeom>
                  </p:spPr>
                  <p:style>
                    <a:lnRef idx="3">
                      <a:schemeClr val="dk1"/>
                    </a:lnRef>
                    <a:fillRef idx="0">
                      <a:schemeClr val="dk1"/>
                    </a:fillRef>
                    <a:effectRef idx="2">
                      <a:schemeClr val="dk1"/>
                    </a:effectRef>
                    <a:fontRef idx="minor">
                      <a:schemeClr val="tx1"/>
                    </a:fontRef>
                  </p:style>
                </p:cxnSp>
              </p:grpSp>
            </p:grpSp>
            <p:grpSp>
              <p:nvGrpSpPr>
                <p:cNvPr id="63" name="Group 62">
                  <a:extLst>
                    <a:ext uri="{FF2B5EF4-FFF2-40B4-BE49-F238E27FC236}">
                      <a16:creationId xmlns:a16="http://schemas.microsoft.com/office/drawing/2014/main" id="{2B47FB35-65A3-4B7B-ABC1-731CDF94ABD9}"/>
                    </a:ext>
                  </a:extLst>
                </p:cNvPr>
                <p:cNvGrpSpPr/>
                <p:nvPr/>
              </p:nvGrpSpPr>
              <p:grpSpPr>
                <a:xfrm>
                  <a:off x="1818516" y="4302162"/>
                  <a:ext cx="2707813" cy="2227350"/>
                  <a:chOff x="1818516" y="4302162"/>
                  <a:chExt cx="2707813" cy="2227350"/>
                </a:xfrm>
              </p:grpSpPr>
              <p:pic>
                <p:nvPicPr>
                  <p:cNvPr id="19" name="Graphic 18" descr="Owl with solid fill">
                    <a:extLst>
                      <a:ext uri="{FF2B5EF4-FFF2-40B4-BE49-F238E27FC236}">
                        <a16:creationId xmlns:a16="http://schemas.microsoft.com/office/drawing/2014/main" id="{BD3A3B0B-38D5-493E-8856-F99B2DBCB4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65390" y="6075641"/>
                    <a:ext cx="453871" cy="453871"/>
                  </a:xfrm>
                  <a:prstGeom prst="rect">
                    <a:avLst/>
                  </a:prstGeom>
                </p:spPr>
              </p:pic>
              <p:pic>
                <p:nvPicPr>
                  <p:cNvPr id="21" name="Graphic 20" descr="Bats with solid fill">
                    <a:extLst>
                      <a:ext uri="{FF2B5EF4-FFF2-40B4-BE49-F238E27FC236}">
                        <a16:creationId xmlns:a16="http://schemas.microsoft.com/office/drawing/2014/main" id="{59E4493E-F226-4FBB-91D6-67756037BA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50650" y="4470758"/>
                    <a:ext cx="450000" cy="450000"/>
                  </a:xfrm>
                  <a:prstGeom prst="rect">
                    <a:avLst/>
                  </a:prstGeom>
                </p:spPr>
              </p:pic>
              <p:pic>
                <p:nvPicPr>
                  <p:cNvPr id="23" name="Graphic 22" descr="Sheep with solid fill">
                    <a:extLst>
                      <a:ext uri="{FF2B5EF4-FFF2-40B4-BE49-F238E27FC236}">
                        <a16:creationId xmlns:a16="http://schemas.microsoft.com/office/drawing/2014/main" id="{0E55027D-2CD4-4A9E-BE02-3A6601038D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90005" y="5884076"/>
                    <a:ext cx="521206" cy="521206"/>
                  </a:xfrm>
                  <a:prstGeom prst="rect">
                    <a:avLst/>
                  </a:prstGeom>
                </p:spPr>
              </p:pic>
              <p:pic>
                <p:nvPicPr>
                  <p:cNvPr id="25" name="Graphic 24" descr="Orca with solid fill">
                    <a:extLst>
                      <a:ext uri="{FF2B5EF4-FFF2-40B4-BE49-F238E27FC236}">
                        <a16:creationId xmlns:a16="http://schemas.microsoft.com/office/drawing/2014/main" id="{4E9FA9A2-EC0D-404B-8705-61DF20BC65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22233" y="4712886"/>
                    <a:ext cx="453871" cy="453871"/>
                  </a:xfrm>
                  <a:prstGeom prst="rect">
                    <a:avLst/>
                  </a:prstGeom>
                </p:spPr>
              </p:pic>
              <p:pic>
                <p:nvPicPr>
                  <p:cNvPr id="27" name="Graphic 26" descr="Hummingbird with solid fill">
                    <a:extLst>
                      <a:ext uri="{FF2B5EF4-FFF2-40B4-BE49-F238E27FC236}">
                        <a16:creationId xmlns:a16="http://schemas.microsoft.com/office/drawing/2014/main" id="{227446F6-DE47-4590-94A5-5C1A430625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3391835" y="5056669"/>
                    <a:ext cx="521206" cy="521206"/>
                  </a:xfrm>
                  <a:prstGeom prst="rect">
                    <a:avLst/>
                  </a:prstGeom>
                </p:spPr>
              </p:pic>
              <p:pic>
                <p:nvPicPr>
                  <p:cNvPr id="29" name="Graphic 28" descr="Scorpion with solid fill">
                    <a:extLst>
                      <a:ext uri="{FF2B5EF4-FFF2-40B4-BE49-F238E27FC236}">
                        <a16:creationId xmlns:a16="http://schemas.microsoft.com/office/drawing/2014/main" id="{C00AF755-7181-4850-921C-8E3B672F908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538455" y="5577875"/>
                    <a:ext cx="453871" cy="453871"/>
                  </a:xfrm>
                  <a:prstGeom prst="rect">
                    <a:avLst/>
                  </a:prstGeom>
                </p:spPr>
              </p:pic>
              <p:pic>
                <p:nvPicPr>
                  <p:cNvPr id="31" name="Graphic 30" descr="Puppy with solid fill">
                    <a:extLst>
                      <a:ext uri="{FF2B5EF4-FFF2-40B4-BE49-F238E27FC236}">
                        <a16:creationId xmlns:a16="http://schemas.microsoft.com/office/drawing/2014/main" id="{E6A400DC-67AE-4781-BFD3-85B526E79E3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64590" y="5510539"/>
                    <a:ext cx="521207" cy="521207"/>
                  </a:xfrm>
                  <a:prstGeom prst="rect">
                    <a:avLst/>
                  </a:prstGeom>
                </p:spPr>
              </p:pic>
              <p:pic>
                <p:nvPicPr>
                  <p:cNvPr id="33" name="Graphic 32" descr="Kitten with solid fill">
                    <a:extLst>
                      <a:ext uri="{FF2B5EF4-FFF2-40B4-BE49-F238E27FC236}">
                        <a16:creationId xmlns:a16="http://schemas.microsoft.com/office/drawing/2014/main" id="{87DEF6BE-1F62-4491-89FC-C19F6517339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630952" y="4708607"/>
                    <a:ext cx="458150" cy="458150"/>
                  </a:xfrm>
                  <a:prstGeom prst="rect">
                    <a:avLst/>
                  </a:prstGeom>
                </p:spPr>
              </p:pic>
              <p:pic>
                <p:nvPicPr>
                  <p:cNvPr id="35" name="Graphic 34" descr="Gorilla with solid fill">
                    <a:extLst>
                      <a:ext uri="{FF2B5EF4-FFF2-40B4-BE49-F238E27FC236}">
                        <a16:creationId xmlns:a16="http://schemas.microsoft.com/office/drawing/2014/main" id="{81C4BD25-4B6C-4871-B103-A5F438C8241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668197" y="6031745"/>
                    <a:ext cx="389864" cy="389864"/>
                  </a:xfrm>
                  <a:prstGeom prst="rect">
                    <a:avLst/>
                  </a:prstGeom>
                </p:spPr>
              </p:pic>
              <p:pic>
                <p:nvPicPr>
                  <p:cNvPr id="37" name="Graphic 36" descr="Bug with solid fill">
                    <a:extLst>
                      <a:ext uri="{FF2B5EF4-FFF2-40B4-BE49-F238E27FC236}">
                        <a16:creationId xmlns:a16="http://schemas.microsoft.com/office/drawing/2014/main" id="{D68E84CE-4354-4439-9FEE-BA6E5CF1130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781092" y="4302162"/>
                    <a:ext cx="450000" cy="450000"/>
                  </a:xfrm>
                  <a:prstGeom prst="rect">
                    <a:avLst/>
                  </a:prstGeom>
                </p:spPr>
              </p:pic>
              <p:pic>
                <p:nvPicPr>
                  <p:cNvPr id="39" name="Graphic 38" descr="Clownfish with solid fill">
                    <a:extLst>
                      <a:ext uri="{FF2B5EF4-FFF2-40B4-BE49-F238E27FC236}">
                        <a16:creationId xmlns:a16="http://schemas.microsoft.com/office/drawing/2014/main" id="{871E6D0C-A521-4C07-BFE2-7258826CC2F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818516" y="5246801"/>
                    <a:ext cx="576973" cy="576973"/>
                  </a:xfrm>
                  <a:prstGeom prst="rect">
                    <a:avLst/>
                  </a:prstGeom>
                </p:spPr>
              </p:pic>
              <p:pic>
                <p:nvPicPr>
                  <p:cNvPr id="41" name="Graphic 40" descr="Deciduous tree with solid fill">
                    <a:extLst>
                      <a:ext uri="{FF2B5EF4-FFF2-40B4-BE49-F238E27FC236}">
                        <a16:creationId xmlns:a16="http://schemas.microsoft.com/office/drawing/2014/main" id="{971A4AA7-E326-4BE6-9222-930A5C7634F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005123" y="5264289"/>
                    <a:ext cx="521206" cy="521206"/>
                  </a:xfrm>
                  <a:prstGeom prst="rect">
                    <a:avLst/>
                  </a:prstGeom>
                </p:spPr>
              </p:pic>
              <p:pic>
                <p:nvPicPr>
                  <p:cNvPr id="43" name="Graphic 42" descr="Flower with solid fill">
                    <a:extLst>
                      <a:ext uri="{FF2B5EF4-FFF2-40B4-BE49-F238E27FC236}">
                        <a16:creationId xmlns:a16="http://schemas.microsoft.com/office/drawing/2014/main" id="{2BB8F0A6-7A20-47B4-B440-0C9E2D7DA0F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276104" y="4344355"/>
                    <a:ext cx="399089" cy="399089"/>
                  </a:xfrm>
                  <a:prstGeom prst="rect">
                    <a:avLst/>
                  </a:prstGeom>
                </p:spPr>
              </p:pic>
            </p:grpSp>
            <p:grpSp>
              <p:nvGrpSpPr>
                <p:cNvPr id="64" name="Group 63">
                  <a:extLst>
                    <a:ext uri="{FF2B5EF4-FFF2-40B4-BE49-F238E27FC236}">
                      <a16:creationId xmlns:a16="http://schemas.microsoft.com/office/drawing/2014/main" id="{9138E159-9A76-4A21-A61C-0EEBDE049FFD}"/>
                    </a:ext>
                  </a:extLst>
                </p:cNvPr>
                <p:cNvGrpSpPr/>
                <p:nvPr/>
              </p:nvGrpSpPr>
              <p:grpSpPr>
                <a:xfrm>
                  <a:off x="7308175" y="4243205"/>
                  <a:ext cx="3063984" cy="2145275"/>
                  <a:chOff x="7308175" y="4243205"/>
                  <a:chExt cx="3063984" cy="2145275"/>
                </a:xfrm>
              </p:grpSpPr>
              <p:pic>
                <p:nvPicPr>
                  <p:cNvPr id="46" name="Graphic 45" descr="Man with solid fill">
                    <a:extLst>
                      <a:ext uri="{FF2B5EF4-FFF2-40B4-BE49-F238E27FC236}">
                        <a16:creationId xmlns:a16="http://schemas.microsoft.com/office/drawing/2014/main" id="{05C714C4-7D18-4006-9572-40673A99764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975785" y="4243205"/>
                    <a:ext cx="508957" cy="508957"/>
                  </a:xfrm>
                  <a:prstGeom prst="rect">
                    <a:avLst/>
                  </a:prstGeom>
                </p:spPr>
              </p:pic>
              <p:pic>
                <p:nvPicPr>
                  <p:cNvPr id="47" name="Graphic 46" descr="Orca with solid fill">
                    <a:extLst>
                      <a:ext uri="{FF2B5EF4-FFF2-40B4-BE49-F238E27FC236}">
                        <a16:creationId xmlns:a16="http://schemas.microsoft.com/office/drawing/2014/main" id="{8AE3DB2F-FDEF-407C-BBD0-9B01A4DFD9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09939" y="4778738"/>
                    <a:ext cx="453871" cy="453871"/>
                  </a:xfrm>
                  <a:prstGeom prst="rect">
                    <a:avLst/>
                  </a:prstGeom>
                </p:spPr>
              </p:pic>
              <p:pic>
                <p:nvPicPr>
                  <p:cNvPr id="48" name="Graphic 47" descr="Gorilla with solid fill">
                    <a:extLst>
                      <a:ext uri="{FF2B5EF4-FFF2-40B4-BE49-F238E27FC236}">
                        <a16:creationId xmlns:a16="http://schemas.microsoft.com/office/drawing/2014/main" id="{67217FE7-3670-4DF3-88F6-CF4CF5D45A9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001254" y="4777469"/>
                    <a:ext cx="453871" cy="453871"/>
                  </a:xfrm>
                  <a:prstGeom prst="rect">
                    <a:avLst/>
                  </a:prstGeom>
                </p:spPr>
              </p:pic>
              <p:pic>
                <p:nvPicPr>
                  <p:cNvPr id="49" name="Graphic 48" descr="Sheep with solid fill">
                    <a:extLst>
                      <a:ext uri="{FF2B5EF4-FFF2-40B4-BE49-F238E27FC236}">
                        <a16:creationId xmlns:a16="http://schemas.microsoft.com/office/drawing/2014/main" id="{5A6AFEC6-D26D-49F5-A663-83D4EE5505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56248" y="4777469"/>
                    <a:ext cx="521206" cy="521206"/>
                  </a:xfrm>
                  <a:prstGeom prst="rect">
                    <a:avLst/>
                  </a:prstGeom>
                </p:spPr>
              </p:pic>
              <p:pic>
                <p:nvPicPr>
                  <p:cNvPr id="50" name="Graphic 49" descr="Kitten with solid fill">
                    <a:extLst>
                      <a:ext uri="{FF2B5EF4-FFF2-40B4-BE49-F238E27FC236}">
                        <a16:creationId xmlns:a16="http://schemas.microsoft.com/office/drawing/2014/main" id="{7C526FCB-79EB-4CC0-B41E-0290FE45B7A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35471" y="5324473"/>
                    <a:ext cx="510569" cy="510569"/>
                  </a:xfrm>
                  <a:prstGeom prst="rect">
                    <a:avLst/>
                  </a:prstGeom>
                </p:spPr>
              </p:pic>
              <p:pic>
                <p:nvPicPr>
                  <p:cNvPr id="51" name="Graphic 50" descr="Puppy with solid fill">
                    <a:extLst>
                      <a:ext uri="{FF2B5EF4-FFF2-40B4-BE49-F238E27FC236}">
                        <a16:creationId xmlns:a16="http://schemas.microsoft.com/office/drawing/2014/main" id="{A6C1147C-0C33-425D-9340-E6C9F2C1460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576003" y="5274683"/>
                    <a:ext cx="521207" cy="521207"/>
                  </a:xfrm>
                  <a:prstGeom prst="rect">
                    <a:avLst/>
                  </a:prstGeom>
                </p:spPr>
              </p:pic>
              <p:pic>
                <p:nvPicPr>
                  <p:cNvPr id="52" name="Graphic 51" descr="Clownfish with solid fill">
                    <a:extLst>
                      <a:ext uri="{FF2B5EF4-FFF2-40B4-BE49-F238E27FC236}">
                        <a16:creationId xmlns:a16="http://schemas.microsoft.com/office/drawing/2014/main" id="{6D2C27FF-D876-4238-AA21-9C014D1E868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218638" y="5286633"/>
                    <a:ext cx="576973" cy="576973"/>
                  </a:xfrm>
                  <a:prstGeom prst="rect">
                    <a:avLst/>
                  </a:prstGeom>
                </p:spPr>
              </p:pic>
              <p:pic>
                <p:nvPicPr>
                  <p:cNvPr id="55" name="Graphic 54" descr="Bug with solid fill">
                    <a:extLst>
                      <a:ext uri="{FF2B5EF4-FFF2-40B4-BE49-F238E27FC236}">
                        <a16:creationId xmlns:a16="http://schemas.microsoft.com/office/drawing/2014/main" id="{7E6C213C-83AB-4E86-B501-CE86C775D4D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308175" y="5815038"/>
                    <a:ext cx="450000" cy="450000"/>
                  </a:xfrm>
                  <a:prstGeom prst="rect">
                    <a:avLst/>
                  </a:prstGeom>
                </p:spPr>
              </p:pic>
              <p:pic>
                <p:nvPicPr>
                  <p:cNvPr id="56" name="Graphic 55" descr="Owl with solid fill">
                    <a:extLst>
                      <a:ext uri="{FF2B5EF4-FFF2-40B4-BE49-F238E27FC236}">
                        <a16:creationId xmlns:a16="http://schemas.microsoft.com/office/drawing/2014/main" id="{473260B0-A4B3-4128-9F29-951B0D625E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18288" y="5331624"/>
                    <a:ext cx="453871" cy="453871"/>
                  </a:xfrm>
                  <a:prstGeom prst="rect">
                    <a:avLst/>
                  </a:prstGeom>
                </p:spPr>
              </p:pic>
              <p:pic>
                <p:nvPicPr>
                  <p:cNvPr id="57" name="Graphic 56" descr="Deciduous tree with solid fill">
                    <a:extLst>
                      <a:ext uri="{FF2B5EF4-FFF2-40B4-BE49-F238E27FC236}">
                        <a16:creationId xmlns:a16="http://schemas.microsoft.com/office/drawing/2014/main" id="{CF50E409-8EC8-4847-9906-01911E37387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170136" y="5830262"/>
                    <a:ext cx="521206" cy="521206"/>
                  </a:xfrm>
                  <a:prstGeom prst="rect">
                    <a:avLst/>
                  </a:prstGeom>
                </p:spPr>
              </p:pic>
              <p:pic>
                <p:nvPicPr>
                  <p:cNvPr id="58" name="Graphic 57" descr="Flower with solid fill">
                    <a:extLst>
                      <a:ext uri="{FF2B5EF4-FFF2-40B4-BE49-F238E27FC236}">
                        <a16:creationId xmlns:a16="http://schemas.microsoft.com/office/drawing/2014/main" id="{125D886D-0D8A-41D7-9A09-24E3443FCDD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950750" y="5919322"/>
                    <a:ext cx="399089" cy="399089"/>
                  </a:xfrm>
                  <a:prstGeom prst="rect">
                    <a:avLst/>
                  </a:prstGeom>
                </p:spPr>
              </p:pic>
              <p:pic>
                <p:nvPicPr>
                  <p:cNvPr id="60" name="Graphic 59" descr="Fir tree with solid fill">
                    <a:extLst>
                      <a:ext uri="{FF2B5EF4-FFF2-40B4-BE49-F238E27FC236}">
                        <a16:creationId xmlns:a16="http://schemas.microsoft.com/office/drawing/2014/main" id="{D8D7E41A-9F37-4BCC-BA59-F579109AEFF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519236" y="5793250"/>
                    <a:ext cx="595230" cy="595230"/>
                  </a:xfrm>
                  <a:prstGeom prst="rect">
                    <a:avLst/>
                  </a:prstGeom>
                </p:spPr>
              </p:pic>
            </p:grpSp>
          </p:grpSp>
        </p:grpSp>
        <p:pic>
          <p:nvPicPr>
            <p:cNvPr id="62" name="Graphic 61" descr="Ant with solid fill">
              <a:extLst>
                <a:ext uri="{FF2B5EF4-FFF2-40B4-BE49-F238E27FC236}">
                  <a16:creationId xmlns:a16="http://schemas.microsoft.com/office/drawing/2014/main" id="{ADD173F7-2978-4C1B-905B-48D3165C9CC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347515" y="5815038"/>
              <a:ext cx="521205" cy="521205"/>
            </a:xfrm>
            <a:prstGeom prst="rect">
              <a:avLst/>
            </a:prstGeom>
          </p:spPr>
        </p:pic>
      </p:grpSp>
      <p:grpSp>
        <p:nvGrpSpPr>
          <p:cNvPr id="69" name="Group 68">
            <a:extLst>
              <a:ext uri="{FF2B5EF4-FFF2-40B4-BE49-F238E27FC236}">
                <a16:creationId xmlns:a16="http://schemas.microsoft.com/office/drawing/2014/main" id="{66EFE7E2-751B-4761-B1FB-14F0757C1F3C}"/>
              </a:ext>
            </a:extLst>
          </p:cNvPr>
          <p:cNvGrpSpPr/>
          <p:nvPr/>
        </p:nvGrpSpPr>
        <p:grpSpPr>
          <a:xfrm>
            <a:off x="3884068" y="1130472"/>
            <a:ext cx="4643530" cy="1308022"/>
            <a:chOff x="3860027" y="1694143"/>
            <a:chExt cx="4643530" cy="1308022"/>
          </a:xfrm>
        </p:grpSpPr>
        <p:sp>
          <p:nvSpPr>
            <p:cNvPr id="67" name="Right Brace 66">
              <a:extLst>
                <a:ext uri="{FF2B5EF4-FFF2-40B4-BE49-F238E27FC236}">
                  <a16:creationId xmlns:a16="http://schemas.microsoft.com/office/drawing/2014/main" id="{DA8DD6F5-A3F3-42DF-9ED2-BF832625B13B}"/>
                </a:ext>
              </a:extLst>
            </p:cNvPr>
            <p:cNvSpPr/>
            <p:nvPr/>
          </p:nvSpPr>
          <p:spPr>
            <a:xfrm rot="16200000">
              <a:off x="5753347" y="251955"/>
              <a:ext cx="856890" cy="464353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B1B63212-4715-404C-BD02-4B15F0E8B81A}"/>
                </a:ext>
              </a:extLst>
            </p:cNvPr>
            <p:cNvSpPr txBox="1"/>
            <p:nvPr/>
          </p:nvSpPr>
          <p:spPr>
            <a:xfrm>
              <a:off x="5523308" y="1694143"/>
              <a:ext cx="1316966" cy="369332"/>
            </a:xfrm>
            <a:prstGeom prst="rect">
              <a:avLst/>
            </a:prstGeom>
            <a:noFill/>
          </p:spPr>
          <p:txBody>
            <a:bodyPr wrap="square" rtlCol="0">
              <a:spAutoFit/>
            </a:bodyPr>
            <a:lstStyle/>
            <a:p>
              <a:r>
                <a:rPr lang="en-US" b="1" dirty="0"/>
                <a:t>Pluralistic</a:t>
              </a:r>
            </a:p>
          </p:txBody>
        </p:sp>
      </p:grpSp>
      <p:grpSp>
        <p:nvGrpSpPr>
          <p:cNvPr id="12" name="Group 11">
            <a:extLst>
              <a:ext uri="{FF2B5EF4-FFF2-40B4-BE49-F238E27FC236}">
                <a16:creationId xmlns:a16="http://schemas.microsoft.com/office/drawing/2014/main" id="{92DE68B4-8A0D-412A-B0A0-A7A61168CDB1}"/>
              </a:ext>
            </a:extLst>
          </p:cNvPr>
          <p:cNvGrpSpPr/>
          <p:nvPr/>
        </p:nvGrpSpPr>
        <p:grpSpPr>
          <a:xfrm>
            <a:off x="7256206" y="626988"/>
            <a:ext cx="4754440" cy="5456722"/>
            <a:chOff x="7256206" y="626988"/>
            <a:chExt cx="4754440" cy="5456722"/>
          </a:xfrm>
        </p:grpSpPr>
        <p:sp>
          <p:nvSpPr>
            <p:cNvPr id="8" name="Rectangle 7">
              <a:extLst>
                <a:ext uri="{FF2B5EF4-FFF2-40B4-BE49-F238E27FC236}">
                  <a16:creationId xmlns:a16="http://schemas.microsoft.com/office/drawing/2014/main" id="{FB4747C7-98FA-463A-A6E0-27697588F7FA}"/>
                </a:ext>
              </a:extLst>
            </p:cNvPr>
            <p:cNvSpPr/>
            <p:nvPr/>
          </p:nvSpPr>
          <p:spPr>
            <a:xfrm>
              <a:off x="7256206" y="1703439"/>
              <a:ext cx="3694467" cy="4380271"/>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flag on a pole&#10;&#10;Description automatically generated with medium confidence">
              <a:extLst>
                <a:ext uri="{FF2B5EF4-FFF2-40B4-BE49-F238E27FC236}">
                  <a16:creationId xmlns:a16="http://schemas.microsoft.com/office/drawing/2014/main" id="{54F78908-5C04-4572-83D3-50F46F2FB0ED}"/>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1017045" y="626988"/>
              <a:ext cx="993601" cy="1006967"/>
            </a:xfrm>
            <a:prstGeom prst="rect">
              <a:avLst/>
            </a:prstGeom>
          </p:spPr>
        </p:pic>
      </p:grpSp>
    </p:spTree>
    <p:extLst>
      <p:ext uri="{BB962C8B-B14F-4D97-AF65-F5344CB8AC3E}">
        <p14:creationId xmlns:p14="http://schemas.microsoft.com/office/powerpoint/2010/main" val="176611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AEC19-77AC-4F27-8C24-B48DBF0975CC}"/>
              </a:ext>
            </a:extLst>
          </p:cNvPr>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6029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 name="Picture 4" descr="A person holding a sign&#10;&#10;Description automatically generated with low confidence">
            <a:extLst>
              <a:ext uri="{FF2B5EF4-FFF2-40B4-BE49-F238E27FC236}">
                <a16:creationId xmlns:a16="http://schemas.microsoft.com/office/drawing/2014/main" id="{B07E119C-4005-47B3-8E7F-5847A5A1B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3" y="0"/>
            <a:ext cx="4796852" cy="6858000"/>
          </a:xfrm>
          <a:prstGeom prst="rect">
            <a:avLst/>
          </a:prstGeom>
        </p:spPr>
      </p:pic>
      <p:pic>
        <p:nvPicPr>
          <p:cNvPr id="6" name="Picture 5">
            <a:extLst>
              <a:ext uri="{FF2B5EF4-FFF2-40B4-BE49-F238E27FC236}">
                <a16:creationId xmlns:a16="http://schemas.microsoft.com/office/drawing/2014/main" id="{9D3DCFAB-A0F7-4CFD-A6BF-3C82F3CC1269}"/>
              </a:ext>
            </a:extLst>
          </p:cNvPr>
          <p:cNvPicPr>
            <a:picLocks noChangeAspect="1"/>
          </p:cNvPicPr>
          <p:nvPr/>
        </p:nvPicPr>
        <p:blipFill>
          <a:blip r:embed="rId3"/>
          <a:stretch>
            <a:fillRect/>
          </a:stretch>
        </p:blipFill>
        <p:spPr>
          <a:xfrm>
            <a:off x="5034317" y="1552505"/>
            <a:ext cx="6940459" cy="3752989"/>
          </a:xfrm>
          <a:prstGeom prst="rect">
            <a:avLst/>
          </a:prstGeom>
        </p:spPr>
      </p:pic>
      <p:sp>
        <p:nvSpPr>
          <p:cNvPr id="7" name="Rectangle 6">
            <a:extLst>
              <a:ext uri="{FF2B5EF4-FFF2-40B4-BE49-F238E27FC236}">
                <a16:creationId xmlns:a16="http://schemas.microsoft.com/office/drawing/2014/main" id="{ACBA4A4E-6606-4C8F-90D6-926C83896D2D}"/>
              </a:ext>
            </a:extLst>
          </p:cNvPr>
          <p:cNvSpPr/>
          <p:nvPr/>
        </p:nvSpPr>
        <p:spPr>
          <a:xfrm>
            <a:off x="4874342" y="2521973"/>
            <a:ext cx="2337619" cy="3111910"/>
          </a:xfrm>
          <a:prstGeom prst="rect">
            <a:avLst/>
          </a:prstGeom>
          <a:noFill/>
          <a:ln w="444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AC127F31-AC37-47A5-A106-4287CCE621F4}"/>
              </a:ext>
            </a:extLst>
          </p:cNvPr>
          <p:cNvSpPr/>
          <p:nvPr/>
        </p:nvSpPr>
        <p:spPr>
          <a:xfrm>
            <a:off x="7905135" y="3465870"/>
            <a:ext cx="789039" cy="449827"/>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977760-C103-4483-830F-8D20E4F7AE26}"/>
              </a:ext>
            </a:extLst>
          </p:cNvPr>
          <p:cNvSpPr txBox="1"/>
          <p:nvPr/>
        </p:nvSpPr>
        <p:spPr>
          <a:xfrm>
            <a:off x="4718838" y="6459794"/>
            <a:ext cx="6180219" cy="369332"/>
          </a:xfrm>
          <a:prstGeom prst="rect">
            <a:avLst/>
          </a:prstGeom>
          <a:noFill/>
        </p:spPr>
        <p:txBody>
          <a:bodyPr wrap="square" rtlCol="0">
            <a:spAutoFit/>
          </a:bodyPr>
          <a:lstStyle/>
          <a:p>
            <a:r>
              <a:rPr lang="en-US" b="1" dirty="0"/>
              <a:t>Photo (left) Credit: (Richard S. </a:t>
            </a:r>
            <a:r>
              <a:rPr lang="en-US" b="1" dirty="0" err="1"/>
              <a:t>Heyza</a:t>
            </a:r>
            <a:r>
              <a:rPr lang="en-US" b="1" dirty="0"/>
              <a:t> / The Seattle Times)</a:t>
            </a:r>
          </a:p>
        </p:txBody>
      </p:sp>
    </p:spTree>
    <p:extLst>
      <p:ext uri="{BB962C8B-B14F-4D97-AF65-F5344CB8AC3E}">
        <p14:creationId xmlns:p14="http://schemas.microsoft.com/office/powerpoint/2010/main" val="152643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phic 6" descr="Scales of justice outline">
            <a:extLst>
              <a:ext uri="{FF2B5EF4-FFF2-40B4-BE49-F238E27FC236}">
                <a16:creationId xmlns:a16="http://schemas.microsoft.com/office/drawing/2014/main" id="{2848E17B-E4DF-409C-827F-6FAD20B0DF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5040" y="344129"/>
            <a:ext cx="6169742" cy="6169742"/>
          </a:xfrm>
          <a:prstGeom prst="rect">
            <a:avLst/>
          </a:prstGeom>
        </p:spPr>
      </p:pic>
      <p:sp>
        <p:nvSpPr>
          <p:cNvPr id="8" name="Isosceles Triangle 7">
            <a:extLst>
              <a:ext uri="{FF2B5EF4-FFF2-40B4-BE49-F238E27FC236}">
                <a16:creationId xmlns:a16="http://schemas.microsoft.com/office/drawing/2014/main" id="{45798E86-89B3-4E4E-AE28-C124390B208C}"/>
              </a:ext>
            </a:extLst>
          </p:cNvPr>
          <p:cNvSpPr/>
          <p:nvPr/>
        </p:nvSpPr>
        <p:spPr>
          <a:xfrm rot="13709104">
            <a:off x="8629541" y="3116317"/>
            <a:ext cx="759542" cy="759542"/>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BCC9508C-8FD6-4977-B10C-49CDB7519256}"/>
              </a:ext>
            </a:extLst>
          </p:cNvPr>
          <p:cNvSpPr/>
          <p:nvPr/>
        </p:nvSpPr>
        <p:spPr>
          <a:xfrm rot="8126668">
            <a:off x="2931718" y="3137722"/>
            <a:ext cx="759542" cy="759542"/>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F66328-CCD5-4775-9F99-6D42A796CA9E}"/>
              </a:ext>
            </a:extLst>
          </p:cNvPr>
          <p:cNvSpPr txBox="1"/>
          <p:nvPr/>
        </p:nvSpPr>
        <p:spPr>
          <a:xfrm>
            <a:off x="9311151" y="2849000"/>
            <a:ext cx="2942303" cy="461665"/>
          </a:xfrm>
          <a:prstGeom prst="rect">
            <a:avLst/>
          </a:prstGeom>
          <a:noFill/>
        </p:spPr>
        <p:txBody>
          <a:bodyPr wrap="square" rtlCol="0">
            <a:spAutoFit/>
          </a:bodyPr>
          <a:lstStyle/>
          <a:p>
            <a:r>
              <a:rPr lang="en-US" sz="2400" b="1" dirty="0"/>
              <a:t>Animal Welfare</a:t>
            </a:r>
          </a:p>
        </p:txBody>
      </p:sp>
      <p:sp>
        <p:nvSpPr>
          <p:cNvPr id="11" name="TextBox 10">
            <a:extLst>
              <a:ext uri="{FF2B5EF4-FFF2-40B4-BE49-F238E27FC236}">
                <a16:creationId xmlns:a16="http://schemas.microsoft.com/office/drawing/2014/main" id="{6E5103A5-422B-4AB1-92D7-2C0520436E01}"/>
              </a:ext>
            </a:extLst>
          </p:cNvPr>
          <p:cNvSpPr txBox="1"/>
          <p:nvPr/>
        </p:nvSpPr>
        <p:spPr>
          <a:xfrm>
            <a:off x="162232" y="2849001"/>
            <a:ext cx="2846439" cy="461665"/>
          </a:xfrm>
          <a:prstGeom prst="rect">
            <a:avLst/>
          </a:prstGeom>
          <a:noFill/>
        </p:spPr>
        <p:txBody>
          <a:bodyPr wrap="square" rtlCol="0">
            <a:spAutoFit/>
          </a:bodyPr>
          <a:lstStyle/>
          <a:p>
            <a:r>
              <a:rPr lang="en-US" sz="2400" b="1" dirty="0"/>
              <a:t>Non-Human Rights</a:t>
            </a:r>
          </a:p>
        </p:txBody>
      </p:sp>
      <p:grpSp>
        <p:nvGrpSpPr>
          <p:cNvPr id="15" name="Group 14">
            <a:extLst>
              <a:ext uri="{FF2B5EF4-FFF2-40B4-BE49-F238E27FC236}">
                <a16:creationId xmlns:a16="http://schemas.microsoft.com/office/drawing/2014/main" id="{23F4CA26-2DC4-4273-AAFE-B89C8009D0CC}"/>
              </a:ext>
            </a:extLst>
          </p:cNvPr>
          <p:cNvGrpSpPr/>
          <p:nvPr/>
        </p:nvGrpSpPr>
        <p:grpSpPr>
          <a:xfrm>
            <a:off x="162232" y="1455122"/>
            <a:ext cx="3556542" cy="2416330"/>
            <a:chOff x="162232" y="1455122"/>
            <a:chExt cx="3556542" cy="2416330"/>
          </a:xfrm>
        </p:grpSpPr>
        <p:sp>
          <p:nvSpPr>
            <p:cNvPr id="12" name="Rectangle 11">
              <a:extLst>
                <a:ext uri="{FF2B5EF4-FFF2-40B4-BE49-F238E27FC236}">
                  <a16:creationId xmlns:a16="http://schemas.microsoft.com/office/drawing/2014/main" id="{77C5DAE4-B691-4C09-897A-4C3E1FFDF7D8}"/>
                </a:ext>
              </a:extLst>
            </p:cNvPr>
            <p:cNvSpPr/>
            <p:nvPr/>
          </p:nvSpPr>
          <p:spPr>
            <a:xfrm>
              <a:off x="162232" y="2529348"/>
              <a:ext cx="3556542" cy="1342104"/>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Thumbs up sign with solid fill">
              <a:extLst>
                <a:ext uri="{FF2B5EF4-FFF2-40B4-BE49-F238E27FC236}">
                  <a16:creationId xmlns:a16="http://schemas.microsoft.com/office/drawing/2014/main" id="{EDD70831-ABDB-49EC-B703-0A4D87387D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3303" y="1455122"/>
              <a:ext cx="914400" cy="914400"/>
            </a:xfrm>
            <a:prstGeom prst="rect">
              <a:avLst/>
            </a:prstGeom>
          </p:spPr>
        </p:pic>
      </p:grpSp>
      <p:sp>
        <p:nvSpPr>
          <p:cNvPr id="16" name="Multiplication Sign 15">
            <a:extLst>
              <a:ext uri="{FF2B5EF4-FFF2-40B4-BE49-F238E27FC236}">
                <a16:creationId xmlns:a16="http://schemas.microsoft.com/office/drawing/2014/main" id="{331288BA-EBE8-419F-9545-7C4BE5E3779C}"/>
              </a:ext>
            </a:extLst>
          </p:cNvPr>
          <p:cNvSpPr/>
          <p:nvPr/>
        </p:nvSpPr>
        <p:spPr>
          <a:xfrm>
            <a:off x="5702711" y="0"/>
            <a:ext cx="914400" cy="914400"/>
          </a:xfrm>
          <a:prstGeom prst="mathMultipl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94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27DF1-EB40-4ED8-96D3-237104AB3A3D}"/>
              </a:ext>
            </a:extLst>
          </p:cNvPr>
          <p:cNvSpPr txBox="1"/>
          <p:nvPr/>
        </p:nvSpPr>
        <p:spPr>
          <a:xfrm>
            <a:off x="7152967" y="6211669"/>
            <a:ext cx="5117691" cy="646331"/>
          </a:xfrm>
          <a:prstGeom prst="rect">
            <a:avLst/>
          </a:prstGeom>
          <a:noFill/>
        </p:spPr>
        <p:txBody>
          <a:bodyPr wrap="square" rtlCol="0">
            <a:spAutoFit/>
          </a:bodyPr>
          <a:lstStyle/>
          <a:p>
            <a:r>
              <a:rPr lang="en-US" b="1" i="0" dirty="0">
                <a:solidFill>
                  <a:schemeClr val="bg1"/>
                </a:solidFill>
                <a:effectLst/>
                <a:latin typeface="Nunito" panose="020B0604020202020204" pitchFamily="2" charset="0"/>
              </a:rPr>
              <a:t>Photo Credit:</a:t>
            </a:r>
          </a:p>
          <a:p>
            <a:r>
              <a:rPr lang="en-US" b="1" i="0" dirty="0">
                <a:solidFill>
                  <a:schemeClr val="bg1"/>
                </a:solidFill>
                <a:effectLst/>
                <a:latin typeface="Nunito" panose="020B0604020202020204" pitchFamily="2" charset="0"/>
              </a:rPr>
              <a:t>Robin W. Baird/Cascadia Research Collective</a:t>
            </a:r>
            <a:endParaRPr lang="en-US" b="1" dirty="0">
              <a:solidFill>
                <a:schemeClr val="bg1"/>
              </a:solidFill>
            </a:endParaRPr>
          </a:p>
        </p:txBody>
      </p:sp>
    </p:spTree>
    <p:extLst>
      <p:ext uri="{BB962C8B-B14F-4D97-AF65-F5344CB8AC3E}">
        <p14:creationId xmlns:p14="http://schemas.microsoft.com/office/powerpoint/2010/main" val="4105288565"/>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Pebble</Template>
  <TotalTime>531</TotalTime>
  <Words>421</Words>
  <Application>Microsoft Office PowerPoint</Application>
  <PresentationFormat>Widescreen</PresentationFormat>
  <Paragraphs>58</Paragraphs>
  <Slides>13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AdobeCaslonW01-Regular</vt:lpstr>
      <vt:lpstr>Arial</vt:lpstr>
      <vt:lpstr>Avenir Next LT Pro</vt:lpstr>
      <vt:lpstr>Avenir Next LT Pro Light</vt:lpstr>
      <vt:lpstr>Calibri</vt:lpstr>
      <vt:lpstr>GT Walsheim Pro Medium</vt:lpstr>
      <vt:lpstr>Nunito</vt:lpstr>
      <vt:lpstr>Sitka Subheading</vt:lpstr>
      <vt:lpstr>PebbleVTI</vt:lpstr>
      <vt:lpstr>The Time for Reparations from Washington State Is Now! As Non-Human Persons, Orcas Deserve Justice</vt:lpstr>
      <vt:lpstr>Intentionality </vt:lpstr>
      <vt:lpstr>Generational Inheritance </vt:lpstr>
      <vt:lpstr>Background &amp; History of WA Orca Harvest</vt:lpstr>
      <vt:lpstr>Wildlife Value Orientations</vt:lpstr>
      <vt:lpstr>PowerPoint Presentation</vt:lpstr>
      <vt:lpstr>PowerPoint Presentation</vt:lpstr>
      <vt:lpstr>PowerPoint Presentation</vt:lpstr>
      <vt:lpstr>PowerPoint Presentation</vt:lpstr>
      <vt:lpstr>PowerPoint Presentation</vt:lpstr>
      <vt:lpstr>Practically Speaking, What Does Frame Aligning / Bridging Look Like?</vt:lpstr>
      <vt:lpstr>Possible Examples of Reparations</vt:lpstr>
      <vt:lpstr>Generational Inheritance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Time for Reparations from Washington State Is Now! As Non-Human Persons, Orcas Deserve Justice</dc:title>
  <dc:creator>Alexandrea Safiq</dc:creator>
  <cp:lastModifiedBy>Alexandrea Safiq</cp:lastModifiedBy>
  <cp:revision>40</cp:revision>
  <dcterms:created xsi:type="dcterms:W3CDTF">2022-04-12T20:53:33Z</dcterms:created>
  <dcterms:modified xsi:type="dcterms:W3CDTF">2022-04-20T03:39:19Z</dcterms:modified>
</cp:coreProperties>
</file>