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700" r:id="rId4"/>
    <p:sldMasterId id="2147483704" r:id="rId5"/>
  </p:sldMasterIdLst>
  <p:notesMasterIdLst>
    <p:notesMasterId r:id="rId69"/>
  </p:notesMasterIdLst>
  <p:handoutMasterIdLst>
    <p:handoutMasterId r:id="rId70"/>
  </p:handoutMasterIdLst>
  <p:sldIdLst>
    <p:sldId id="1306" r:id="rId6"/>
    <p:sldId id="1312" r:id="rId7"/>
    <p:sldId id="1307" r:id="rId8"/>
    <p:sldId id="1308" r:id="rId9"/>
    <p:sldId id="1309" r:id="rId10"/>
    <p:sldId id="1311" r:id="rId11"/>
    <p:sldId id="1310" r:id="rId12"/>
    <p:sldId id="261" r:id="rId13"/>
    <p:sldId id="313" r:id="rId14"/>
    <p:sldId id="289" r:id="rId15"/>
    <p:sldId id="294" r:id="rId16"/>
    <p:sldId id="309" r:id="rId17"/>
    <p:sldId id="312" r:id="rId18"/>
    <p:sldId id="339" r:id="rId19"/>
    <p:sldId id="338" r:id="rId20"/>
    <p:sldId id="329" r:id="rId21"/>
    <p:sldId id="330" r:id="rId22"/>
    <p:sldId id="290" r:id="rId23"/>
    <p:sldId id="307" r:id="rId24"/>
    <p:sldId id="950" r:id="rId25"/>
    <p:sldId id="624" r:id="rId26"/>
    <p:sldId id="538" r:id="rId27"/>
    <p:sldId id="803" r:id="rId28"/>
    <p:sldId id="627" r:id="rId29"/>
    <p:sldId id="629" r:id="rId30"/>
    <p:sldId id="1301" r:id="rId31"/>
    <p:sldId id="354" r:id="rId32"/>
    <p:sldId id="355" r:id="rId33"/>
    <p:sldId id="356" r:id="rId34"/>
    <p:sldId id="1302" r:id="rId35"/>
    <p:sldId id="1304" r:id="rId36"/>
    <p:sldId id="1303" r:id="rId37"/>
    <p:sldId id="818" r:id="rId38"/>
    <p:sldId id="370" r:id="rId39"/>
    <p:sldId id="1271" r:id="rId40"/>
    <p:sldId id="816" r:id="rId41"/>
    <p:sldId id="830" r:id="rId42"/>
    <p:sldId id="862" r:id="rId43"/>
    <p:sldId id="819" r:id="rId44"/>
    <p:sldId id="820" r:id="rId45"/>
    <p:sldId id="520" r:id="rId46"/>
    <p:sldId id="821" r:id="rId47"/>
    <p:sldId id="1305" r:id="rId48"/>
    <p:sldId id="430" r:id="rId49"/>
    <p:sldId id="946" r:id="rId50"/>
    <p:sldId id="939" r:id="rId51"/>
    <p:sldId id="947" r:id="rId52"/>
    <p:sldId id="948" r:id="rId53"/>
    <p:sldId id="949" r:id="rId54"/>
    <p:sldId id="943" r:id="rId55"/>
    <p:sldId id="399" r:id="rId56"/>
    <p:sldId id="400" r:id="rId57"/>
    <p:sldId id="401" r:id="rId58"/>
    <p:sldId id="402" r:id="rId59"/>
    <p:sldId id="345" r:id="rId60"/>
    <p:sldId id="299" r:id="rId61"/>
    <p:sldId id="364" r:id="rId62"/>
    <p:sldId id="362" r:id="rId63"/>
    <p:sldId id="348" r:id="rId64"/>
    <p:sldId id="316" r:id="rId65"/>
    <p:sldId id="359" r:id="rId66"/>
    <p:sldId id="397" r:id="rId67"/>
    <p:sldId id="357"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8BC330-81E8-4D6B-8D81-0BC997B19E27}" v="28" dt="2022-04-21T17:34:19.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100" d="100"/>
          <a:sy n="100" d="100"/>
        </p:scale>
        <p:origin x="90"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jillo, Elene (PSP)" userId="1c53a3cb-13d9-4a54-b6c1-5ddf955094ee" providerId="ADAL" clId="{E08BC330-81E8-4D6B-8D81-0BC997B19E27}"/>
    <pc:docChg chg="undo custSel addSld delSld modSld sldOrd delMainMaster addSection delSection modSection">
      <pc:chgData name="Trujillo, Elene (PSP)" userId="1c53a3cb-13d9-4a54-b6c1-5ddf955094ee" providerId="ADAL" clId="{E08BC330-81E8-4D6B-8D81-0BC997B19E27}" dt="2022-04-21T17:30:17.271" v="308" actId="14100"/>
      <pc:docMkLst>
        <pc:docMk/>
      </pc:docMkLst>
      <pc:sldChg chg="modSp del mod">
        <pc:chgData name="Trujillo, Elene (PSP)" userId="1c53a3cb-13d9-4a54-b6c1-5ddf955094ee" providerId="ADAL" clId="{E08BC330-81E8-4D6B-8D81-0BC997B19E27}" dt="2022-04-20T22:06:27.496" v="23" actId="47"/>
        <pc:sldMkLst>
          <pc:docMk/>
          <pc:sldMk cId="1102390652" sldId="256"/>
        </pc:sldMkLst>
        <pc:spChg chg="mod">
          <ac:chgData name="Trujillo, Elene (PSP)" userId="1c53a3cb-13d9-4a54-b6c1-5ddf955094ee" providerId="ADAL" clId="{E08BC330-81E8-4D6B-8D81-0BC997B19E27}" dt="2022-04-20T22:04:52.876" v="14" actId="27636"/>
          <ac:spMkLst>
            <pc:docMk/>
            <pc:sldMk cId="1102390652" sldId="256"/>
            <ac:spMk id="2" creationId="{629E846D-5E67-EE48-8FFE-11E81EDD735F}"/>
          </ac:spMkLst>
        </pc:spChg>
      </pc:sldChg>
      <pc:sldChg chg="modSp add del mod">
        <pc:chgData name="Trujillo, Elene (PSP)" userId="1c53a3cb-13d9-4a54-b6c1-5ddf955094ee" providerId="ADAL" clId="{E08BC330-81E8-4D6B-8D81-0BC997B19E27}" dt="2022-04-20T22:07:28.784" v="46" actId="47"/>
        <pc:sldMkLst>
          <pc:docMk/>
          <pc:sldMk cId="2123503692" sldId="256"/>
        </pc:sldMkLst>
        <pc:spChg chg="mod">
          <ac:chgData name="Trujillo, Elene (PSP)" userId="1c53a3cb-13d9-4a54-b6c1-5ddf955094ee" providerId="ADAL" clId="{E08BC330-81E8-4D6B-8D81-0BC997B19E27}" dt="2022-04-20T22:06:57.657" v="39" actId="27636"/>
          <ac:spMkLst>
            <pc:docMk/>
            <pc:sldMk cId="2123503692" sldId="256"/>
            <ac:spMk id="2" creationId="{629E846D-5E67-EE48-8FFE-11E81EDD735F}"/>
          </ac:spMkLst>
        </pc:spChg>
      </pc:sldChg>
      <pc:sldChg chg="addSp delSp modSp add del mod">
        <pc:chgData name="Trujillo, Elene (PSP)" userId="1c53a3cb-13d9-4a54-b6c1-5ddf955094ee" providerId="ADAL" clId="{E08BC330-81E8-4D6B-8D81-0BC997B19E27}" dt="2022-04-20T22:04:42.771" v="11"/>
        <pc:sldMkLst>
          <pc:docMk/>
          <pc:sldMk cId="4239356429" sldId="256"/>
        </pc:sldMkLst>
        <pc:spChg chg="mod">
          <ac:chgData name="Trujillo, Elene (PSP)" userId="1c53a3cb-13d9-4a54-b6c1-5ddf955094ee" providerId="ADAL" clId="{E08BC330-81E8-4D6B-8D81-0BC997B19E27}" dt="2022-04-20T22:04:42.771" v="11"/>
          <ac:spMkLst>
            <pc:docMk/>
            <pc:sldMk cId="4239356429" sldId="256"/>
            <ac:spMk id="2" creationId="{629E846D-5E67-EE48-8FFE-11E81EDD735F}"/>
          </ac:spMkLst>
        </pc:spChg>
        <pc:spChg chg="add del mod">
          <ac:chgData name="Trujillo, Elene (PSP)" userId="1c53a3cb-13d9-4a54-b6c1-5ddf955094ee" providerId="ADAL" clId="{E08BC330-81E8-4D6B-8D81-0BC997B19E27}" dt="2022-04-20T22:04:40.645" v="9"/>
          <ac:spMkLst>
            <pc:docMk/>
            <pc:sldMk cId="4239356429" sldId="256"/>
            <ac:spMk id="5" creationId="{BF9204D6-9D6C-497B-89A4-46507FEF48B2}"/>
          </ac:spMkLst>
        </pc:spChg>
        <pc:graphicFrameChg chg="add del mod">
          <ac:chgData name="Trujillo, Elene (PSP)" userId="1c53a3cb-13d9-4a54-b6c1-5ddf955094ee" providerId="ADAL" clId="{E08BC330-81E8-4D6B-8D81-0BC997B19E27}" dt="2022-04-20T22:04:40.645" v="9"/>
          <ac:graphicFrameMkLst>
            <pc:docMk/>
            <pc:sldMk cId="4239356429" sldId="256"/>
            <ac:graphicFrameMk id="4" creationId="{EC855612-A650-44B0-A23F-D9C8CD083CCB}"/>
          </ac:graphicFrameMkLst>
        </pc:graphicFrameChg>
      </pc:sldChg>
      <pc:sldChg chg="del">
        <pc:chgData name="Trujillo, Elene (PSP)" userId="1c53a3cb-13d9-4a54-b6c1-5ddf955094ee" providerId="ADAL" clId="{E08BC330-81E8-4D6B-8D81-0BC997B19E27}" dt="2022-04-20T22:06:27.496" v="23" actId="47"/>
        <pc:sldMkLst>
          <pc:docMk/>
          <pc:sldMk cId="3615418276" sldId="261"/>
        </pc:sldMkLst>
      </pc:sldChg>
      <pc:sldChg chg="del">
        <pc:chgData name="Trujillo, Elene (PSP)" userId="1c53a3cb-13d9-4a54-b6c1-5ddf955094ee" providerId="ADAL" clId="{E08BC330-81E8-4D6B-8D81-0BC997B19E27}" dt="2022-04-20T22:06:27.496" v="23" actId="47"/>
        <pc:sldMkLst>
          <pc:docMk/>
          <pc:sldMk cId="3565664159" sldId="289"/>
        </pc:sldMkLst>
      </pc:sldChg>
      <pc:sldChg chg="del">
        <pc:chgData name="Trujillo, Elene (PSP)" userId="1c53a3cb-13d9-4a54-b6c1-5ddf955094ee" providerId="ADAL" clId="{E08BC330-81E8-4D6B-8D81-0BC997B19E27}" dt="2022-04-20T22:06:27.496" v="23" actId="47"/>
        <pc:sldMkLst>
          <pc:docMk/>
          <pc:sldMk cId="393802800" sldId="290"/>
        </pc:sldMkLst>
      </pc:sldChg>
      <pc:sldChg chg="del">
        <pc:chgData name="Trujillo, Elene (PSP)" userId="1c53a3cb-13d9-4a54-b6c1-5ddf955094ee" providerId="ADAL" clId="{E08BC330-81E8-4D6B-8D81-0BC997B19E27}" dt="2022-04-20T22:06:27.496" v="23" actId="47"/>
        <pc:sldMkLst>
          <pc:docMk/>
          <pc:sldMk cId="1747156954" sldId="294"/>
        </pc:sldMkLst>
      </pc:sldChg>
      <pc:sldChg chg="add del">
        <pc:chgData name="Trujillo, Elene (PSP)" userId="1c53a3cb-13d9-4a54-b6c1-5ddf955094ee" providerId="ADAL" clId="{E08BC330-81E8-4D6B-8D81-0BC997B19E27}" dt="2022-04-20T22:07:47.507" v="47" actId="47"/>
        <pc:sldMkLst>
          <pc:docMk/>
          <pc:sldMk cId="4127578413" sldId="299"/>
        </pc:sldMkLst>
      </pc:sldChg>
      <pc:sldChg chg="del">
        <pc:chgData name="Trujillo, Elene (PSP)" userId="1c53a3cb-13d9-4a54-b6c1-5ddf955094ee" providerId="ADAL" clId="{E08BC330-81E8-4D6B-8D81-0BC997B19E27}" dt="2022-04-20T22:06:27.496" v="23" actId="47"/>
        <pc:sldMkLst>
          <pc:docMk/>
          <pc:sldMk cId="11589857" sldId="307"/>
        </pc:sldMkLst>
      </pc:sldChg>
      <pc:sldChg chg="del">
        <pc:chgData name="Trujillo, Elene (PSP)" userId="1c53a3cb-13d9-4a54-b6c1-5ddf955094ee" providerId="ADAL" clId="{E08BC330-81E8-4D6B-8D81-0BC997B19E27}" dt="2022-04-20T22:06:27.496" v="23" actId="47"/>
        <pc:sldMkLst>
          <pc:docMk/>
          <pc:sldMk cId="3906525360" sldId="309"/>
        </pc:sldMkLst>
      </pc:sldChg>
      <pc:sldChg chg="del">
        <pc:chgData name="Trujillo, Elene (PSP)" userId="1c53a3cb-13d9-4a54-b6c1-5ddf955094ee" providerId="ADAL" clId="{E08BC330-81E8-4D6B-8D81-0BC997B19E27}" dt="2022-04-20T22:06:27.496" v="23" actId="47"/>
        <pc:sldMkLst>
          <pc:docMk/>
          <pc:sldMk cId="3235273481" sldId="312"/>
        </pc:sldMkLst>
      </pc:sldChg>
      <pc:sldChg chg="del">
        <pc:chgData name="Trujillo, Elene (PSP)" userId="1c53a3cb-13d9-4a54-b6c1-5ddf955094ee" providerId="ADAL" clId="{E08BC330-81E8-4D6B-8D81-0BC997B19E27}" dt="2022-04-20T22:06:27.496" v="23" actId="47"/>
        <pc:sldMkLst>
          <pc:docMk/>
          <pc:sldMk cId="1552388744" sldId="313"/>
        </pc:sldMkLst>
      </pc:sldChg>
      <pc:sldChg chg="add del">
        <pc:chgData name="Trujillo, Elene (PSP)" userId="1c53a3cb-13d9-4a54-b6c1-5ddf955094ee" providerId="ADAL" clId="{E08BC330-81E8-4D6B-8D81-0BC997B19E27}" dt="2022-04-20T22:07:47.507" v="47" actId="47"/>
        <pc:sldMkLst>
          <pc:docMk/>
          <pc:sldMk cId="1958229124" sldId="316"/>
        </pc:sldMkLst>
      </pc:sldChg>
      <pc:sldChg chg="del">
        <pc:chgData name="Trujillo, Elene (PSP)" userId="1c53a3cb-13d9-4a54-b6c1-5ddf955094ee" providerId="ADAL" clId="{E08BC330-81E8-4D6B-8D81-0BC997B19E27}" dt="2022-04-20T22:06:27.496" v="23" actId="47"/>
        <pc:sldMkLst>
          <pc:docMk/>
          <pc:sldMk cId="3649376973" sldId="329"/>
        </pc:sldMkLst>
      </pc:sldChg>
      <pc:sldChg chg="del">
        <pc:chgData name="Trujillo, Elene (PSP)" userId="1c53a3cb-13d9-4a54-b6c1-5ddf955094ee" providerId="ADAL" clId="{E08BC330-81E8-4D6B-8D81-0BC997B19E27}" dt="2022-04-20T22:06:27.496" v="23" actId="47"/>
        <pc:sldMkLst>
          <pc:docMk/>
          <pc:sldMk cId="2171417774" sldId="330"/>
        </pc:sldMkLst>
      </pc:sldChg>
      <pc:sldChg chg="del">
        <pc:chgData name="Trujillo, Elene (PSP)" userId="1c53a3cb-13d9-4a54-b6c1-5ddf955094ee" providerId="ADAL" clId="{E08BC330-81E8-4D6B-8D81-0BC997B19E27}" dt="2022-04-20T22:06:27.496" v="23" actId="47"/>
        <pc:sldMkLst>
          <pc:docMk/>
          <pc:sldMk cId="3038827245" sldId="338"/>
        </pc:sldMkLst>
      </pc:sldChg>
      <pc:sldChg chg="del">
        <pc:chgData name="Trujillo, Elene (PSP)" userId="1c53a3cb-13d9-4a54-b6c1-5ddf955094ee" providerId="ADAL" clId="{E08BC330-81E8-4D6B-8D81-0BC997B19E27}" dt="2022-04-20T22:06:27.496" v="23" actId="47"/>
        <pc:sldMkLst>
          <pc:docMk/>
          <pc:sldMk cId="4253664075" sldId="339"/>
        </pc:sldMkLst>
      </pc:sldChg>
      <pc:sldChg chg="modSp add del mod">
        <pc:chgData name="Trujillo, Elene (PSP)" userId="1c53a3cb-13d9-4a54-b6c1-5ddf955094ee" providerId="ADAL" clId="{E08BC330-81E8-4D6B-8D81-0BC997B19E27}" dt="2022-04-20T22:07:47.507" v="47" actId="47"/>
        <pc:sldMkLst>
          <pc:docMk/>
          <pc:sldMk cId="348535078" sldId="345"/>
        </pc:sldMkLst>
        <pc:spChg chg="mod">
          <ac:chgData name="Trujillo, Elene (PSP)" userId="1c53a3cb-13d9-4a54-b6c1-5ddf955094ee" providerId="ADAL" clId="{E08BC330-81E8-4D6B-8D81-0BC997B19E27}" dt="2022-04-20T22:06:57.742" v="41" actId="27636"/>
          <ac:spMkLst>
            <pc:docMk/>
            <pc:sldMk cId="348535078" sldId="345"/>
            <ac:spMk id="2" creationId="{051CB346-56A4-412E-ADA2-1DB2444BB27F}"/>
          </ac:spMkLst>
        </pc:spChg>
      </pc:sldChg>
      <pc:sldChg chg="del">
        <pc:chgData name="Trujillo, Elene (PSP)" userId="1c53a3cb-13d9-4a54-b6c1-5ddf955094ee" providerId="ADAL" clId="{E08BC330-81E8-4D6B-8D81-0BC997B19E27}" dt="2022-04-20T22:06:27.496" v="23" actId="47"/>
        <pc:sldMkLst>
          <pc:docMk/>
          <pc:sldMk cId="3508498066" sldId="345"/>
        </pc:sldMkLst>
      </pc:sldChg>
      <pc:sldChg chg="add del">
        <pc:chgData name="Trujillo, Elene (PSP)" userId="1c53a3cb-13d9-4a54-b6c1-5ddf955094ee" providerId="ADAL" clId="{E08BC330-81E8-4D6B-8D81-0BC997B19E27}" dt="2022-04-20T22:07:47.507" v="47" actId="47"/>
        <pc:sldMkLst>
          <pc:docMk/>
          <pc:sldMk cId="272358200" sldId="348"/>
        </pc:sldMkLst>
      </pc:sldChg>
      <pc:sldChg chg="del">
        <pc:chgData name="Trujillo, Elene (PSP)" userId="1c53a3cb-13d9-4a54-b6c1-5ddf955094ee" providerId="ADAL" clId="{E08BC330-81E8-4D6B-8D81-0BC997B19E27}" dt="2022-04-20T22:10:11.042" v="48" actId="47"/>
        <pc:sldMkLst>
          <pc:docMk/>
          <pc:sldMk cId="3696769074" sldId="354"/>
        </pc:sldMkLst>
      </pc:sldChg>
      <pc:sldChg chg="del">
        <pc:chgData name="Trujillo, Elene (PSP)" userId="1c53a3cb-13d9-4a54-b6c1-5ddf955094ee" providerId="ADAL" clId="{E08BC330-81E8-4D6B-8D81-0BC997B19E27}" dt="2022-04-20T22:10:11.042" v="48" actId="47"/>
        <pc:sldMkLst>
          <pc:docMk/>
          <pc:sldMk cId="3165299668" sldId="355"/>
        </pc:sldMkLst>
      </pc:sldChg>
      <pc:sldChg chg="del">
        <pc:chgData name="Trujillo, Elene (PSP)" userId="1c53a3cb-13d9-4a54-b6c1-5ddf955094ee" providerId="ADAL" clId="{E08BC330-81E8-4D6B-8D81-0BC997B19E27}" dt="2022-04-20T22:10:11.042" v="48" actId="47"/>
        <pc:sldMkLst>
          <pc:docMk/>
          <pc:sldMk cId="4133604369" sldId="356"/>
        </pc:sldMkLst>
      </pc:sldChg>
      <pc:sldChg chg="add del">
        <pc:chgData name="Trujillo, Elene (PSP)" userId="1c53a3cb-13d9-4a54-b6c1-5ddf955094ee" providerId="ADAL" clId="{E08BC330-81E8-4D6B-8D81-0BC997B19E27}" dt="2022-04-20T22:07:47.507" v="47" actId="47"/>
        <pc:sldMkLst>
          <pc:docMk/>
          <pc:sldMk cId="1726066078" sldId="357"/>
        </pc:sldMkLst>
      </pc:sldChg>
      <pc:sldChg chg="del">
        <pc:chgData name="Trujillo, Elene (PSP)" userId="1c53a3cb-13d9-4a54-b6c1-5ddf955094ee" providerId="ADAL" clId="{E08BC330-81E8-4D6B-8D81-0BC997B19E27}" dt="2022-04-20T22:06:27.496" v="23" actId="47"/>
        <pc:sldMkLst>
          <pc:docMk/>
          <pc:sldMk cId="1911099845" sldId="357"/>
        </pc:sldMkLst>
      </pc:sldChg>
      <pc:sldChg chg="add del">
        <pc:chgData name="Trujillo, Elene (PSP)" userId="1c53a3cb-13d9-4a54-b6c1-5ddf955094ee" providerId="ADAL" clId="{E08BC330-81E8-4D6B-8D81-0BC997B19E27}" dt="2022-04-20T22:07:47.507" v="47" actId="47"/>
        <pc:sldMkLst>
          <pc:docMk/>
          <pc:sldMk cId="3628699137" sldId="359"/>
        </pc:sldMkLst>
      </pc:sldChg>
      <pc:sldChg chg="addSp delSp modSp add del mod setBg delDesignElem">
        <pc:chgData name="Trujillo, Elene (PSP)" userId="1c53a3cb-13d9-4a54-b6c1-5ddf955094ee" providerId="ADAL" clId="{E08BC330-81E8-4D6B-8D81-0BC997B19E27}" dt="2022-04-20T22:07:47.507" v="47" actId="47"/>
        <pc:sldMkLst>
          <pc:docMk/>
          <pc:sldMk cId="1320117738" sldId="362"/>
        </pc:sldMkLst>
        <pc:spChg chg="mod">
          <ac:chgData name="Trujillo, Elene (PSP)" userId="1c53a3cb-13d9-4a54-b6c1-5ddf955094ee" providerId="ADAL" clId="{E08BC330-81E8-4D6B-8D81-0BC997B19E27}" dt="2022-04-20T22:06:57.757" v="42" actId="27636"/>
          <ac:spMkLst>
            <pc:docMk/>
            <pc:sldMk cId="1320117738" sldId="362"/>
            <ac:spMk id="2" creationId="{A12E0390-B257-4320-8898-CE67745E8841}"/>
          </ac:spMkLst>
        </pc:spChg>
        <pc:spChg chg="mod">
          <ac:chgData name="Trujillo, Elene (PSP)" userId="1c53a3cb-13d9-4a54-b6c1-5ddf955094ee" providerId="ADAL" clId="{E08BC330-81E8-4D6B-8D81-0BC997B19E27}" dt="2022-04-20T22:06:57.757" v="43" actId="27636"/>
          <ac:spMkLst>
            <pc:docMk/>
            <pc:sldMk cId="1320117738" sldId="362"/>
            <ac:spMk id="3" creationId="{F36A36ED-9317-4171-AF96-ACB61543FB58}"/>
          </ac:spMkLst>
        </pc:spChg>
        <pc:spChg chg="add del">
          <ac:chgData name="Trujillo, Elene (PSP)" userId="1c53a3cb-13d9-4a54-b6c1-5ddf955094ee" providerId="ADAL" clId="{E08BC330-81E8-4D6B-8D81-0BC997B19E27}" dt="2022-04-20T22:06:57.641" v="38"/>
          <ac:spMkLst>
            <pc:docMk/>
            <pc:sldMk cId="1320117738" sldId="362"/>
            <ac:spMk id="137" creationId="{3CD9DF72-87A3-404E-A828-84CBF11A8303}"/>
          </ac:spMkLst>
        </pc:spChg>
        <pc:cxnChg chg="add del">
          <ac:chgData name="Trujillo, Elene (PSP)" userId="1c53a3cb-13d9-4a54-b6c1-5ddf955094ee" providerId="ADAL" clId="{E08BC330-81E8-4D6B-8D81-0BC997B19E27}" dt="2022-04-20T22:06:57.641" v="38"/>
          <ac:cxnSpMkLst>
            <pc:docMk/>
            <pc:sldMk cId="1320117738" sldId="362"/>
            <ac:cxnSpMk id="139" creationId="{20E3A342-4D61-4E3F-AF90-1AB42AEB96CC}"/>
          </ac:cxnSpMkLst>
        </pc:cxnChg>
      </pc:sldChg>
      <pc:sldChg chg="addSp delSp add del setBg delDesignElem">
        <pc:chgData name="Trujillo, Elene (PSP)" userId="1c53a3cb-13d9-4a54-b6c1-5ddf955094ee" providerId="ADAL" clId="{E08BC330-81E8-4D6B-8D81-0BC997B19E27}" dt="2022-04-20T22:07:47.507" v="47" actId="47"/>
        <pc:sldMkLst>
          <pc:docMk/>
          <pc:sldMk cId="2176592036" sldId="364"/>
        </pc:sldMkLst>
        <pc:spChg chg="add del">
          <ac:chgData name="Trujillo, Elene (PSP)" userId="1c53a3cb-13d9-4a54-b6c1-5ddf955094ee" providerId="ADAL" clId="{E08BC330-81E8-4D6B-8D81-0BC997B19E27}" dt="2022-04-20T22:06:57.641" v="38"/>
          <ac:spMkLst>
            <pc:docMk/>
            <pc:sldMk cId="2176592036" sldId="364"/>
            <ac:spMk id="137" creationId="{3CD9DF72-87A3-404E-A828-84CBF11A8303}"/>
          </ac:spMkLst>
        </pc:spChg>
        <pc:cxnChg chg="add del">
          <ac:chgData name="Trujillo, Elene (PSP)" userId="1c53a3cb-13d9-4a54-b6c1-5ddf955094ee" providerId="ADAL" clId="{E08BC330-81E8-4D6B-8D81-0BC997B19E27}" dt="2022-04-20T22:06:57.641" v="38"/>
          <ac:cxnSpMkLst>
            <pc:docMk/>
            <pc:sldMk cId="2176592036" sldId="364"/>
            <ac:cxnSpMk id="139" creationId="{20E3A342-4D61-4E3F-AF90-1AB42AEB96CC}"/>
          </ac:cxnSpMkLst>
        </pc:cxnChg>
      </pc:sldChg>
      <pc:sldChg chg="del">
        <pc:chgData name="Trujillo, Elene (PSP)" userId="1c53a3cb-13d9-4a54-b6c1-5ddf955094ee" providerId="ADAL" clId="{E08BC330-81E8-4D6B-8D81-0BC997B19E27}" dt="2022-04-20T22:10:11.042" v="48" actId="47"/>
        <pc:sldMkLst>
          <pc:docMk/>
          <pc:sldMk cId="3922967575" sldId="370"/>
        </pc:sldMkLst>
      </pc:sldChg>
      <pc:sldChg chg="add del">
        <pc:chgData name="Trujillo, Elene (PSP)" userId="1c53a3cb-13d9-4a54-b6c1-5ddf955094ee" providerId="ADAL" clId="{E08BC330-81E8-4D6B-8D81-0BC997B19E27}" dt="2022-04-20T22:07:47.507" v="47" actId="47"/>
        <pc:sldMkLst>
          <pc:docMk/>
          <pc:sldMk cId="1024341921" sldId="376"/>
        </pc:sldMkLst>
      </pc:sldChg>
      <pc:sldChg chg="modSp add del mod">
        <pc:chgData name="Trujillo, Elene (PSP)" userId="1c53a3cb-13d9-4a54-b6c1-5ddf955094ee" providerId="ADAL" clId="{E08BC330-81E8-4D6B-8D81-0BC997B19E27}" dt="2022-04-20T22:07:47.507" v="47" actId="47"/>
        <pc:sldMkLst>
          <pc:docMk/>
          <pc:sldMk cId="155480446" sldId="377"/>
        </pc:sldMkLst>
        <pc:spChg chg="mod">
          <ac:chgData name="Trujillo, Elene (PSP)" userId="1c53a3cb-13d9-4a54-b6c1-5ddf955094ee" providerId="ADAL" clId="{E08BC330-81E8-4D6B-8D81-0BC997B19E27}" dt="2022-04-20T22:06:57.742" v="40" actId="27636"/>
          <ac:spMkLst>
            <pc:docMk/>
            <pc:sldMk cId="155480446" sldId="377"/>
            <ac:spMk id="2" creationId="{C5FF9BCA-9F69-40D2-B366-EBCD219DBFAE}"/>
          </ac:spMkLst>
        </pc:spChg>
      </pc:sldChg>
      <pc:sldChg chg="add del">
        <pc:chgData name="Trujillo, Elene (PSP)" userId="1c53a3cb-13d9-4a54-b6c1-5ddf955094ee" providerId="ADAL" clId="{E08BC330-81E8-4D6B-8D81-0BC997B19E27}" dt="2022-04-20T22:07:47.507" v="47" actId="47"/>
        <pc:sldMkLst>
          <pc:docMk/>
          <pc:sldMk cId="2549564665" sldId="378"/>
        </pc:sldMkLst>
      </pc:sldChg>
      <pc:sldChg chg="add del">
        <pc:chgData name="Trujillo, Elene (PSP)" userId="1c53a3cb-13d9-4a54-b6c1-5ddf955094ee" providerId="ADAL" clId="{E08BC330-81E8-4D6B-8D81-0BC997B19E27}" dt="2022-04-20T22:07:47.507" v="47" actId="47"/>
        <pc:sldMkLst>
          <pc:docMk/>
          <pc:sldMk cId="2795037897" sldId="397"/>
        </pc:sldMkLst>
      </pc:sldChg>
      <pc:sldChg chg="add del">
        <pc:chgData name="Trujillo, Elene (PSP)" userId="1c53a3cb-13d9-4a54-b6c1-5ddf955094ee" providerId="ADAL" clId="{E08BC330-81E8-4D6B-8D81-0BC997B19E27}" dt="2022-04-20T22:07:47.507" v="47" actId="47"/>
        <pc:sldMkLst>
          <pc:docMk/>
          <pc:sldMk cId="3414798454" sldId="398"/>
        </pc:sldMkLst>
      </pc:sldChg>
      <pc:sldChg chg="add del">
        <pc:chgData name="Trujillo, Elene (PSP)" userId="1c53a3cb-13d9-4a54-b6c1-5ddf955094ee" providerId="ADAL" clId="{E08BC330-81E8-4D6B-8D81-0BC997B19E27}" dt="2022-04-20T22:06:49.308" v="33"/>
        <pc:sldMkLst>
          <pc:docMk/>
          <pc:sldMk cId="3862906291" sldId="398"/>
        </pc:sldMkLst>
      </pc:sldChg>
      <pc:sldChg chg="add">
        <pc:chgData name="Trujillo, Elene (PSP)" userId="1c53a3cb-13d9-4a54-b6c1-5ddf955094ee" providerId="ADAL" clId="{E08BC330-81E8-4D6B-8D81-0BC997B19E27}" dt="2022-04-20T22:07:27.153" v="45"/>
        <pc:sldMkLst>
          <pc:docMk/>
          <pc:sldMk cId="1278307769" sldId="399"/>
        </pc:sldMkLst>
      </pc:sldChg>
      <pc:sldChg chg="del">
        <pc:chgData name="Trujillo, Elene (PSP)" userId="1c53a3cb-13d9-4a54-b6c1-5ddf955094ee" providerId="ADAL" clId="{E08BC330-81E8-4D6B-8D81-0BC997B19E27}" dt="2022-04-20T22:10:11.042" v="48" actId="47"/>
        <pc:sldMkLst>
          <pc:docMk/>
          <pc:sldMk cId="2844898026" sldId="430"/>
        </pc:sldMkLst>
      </pc:sldChg>
      <pc:sldChg chg="del">
        <pc:chgData name="Trujillo, Elene (PSP)" userId="1c53a3cb-13d9-4a54-b6c1-5ddf955094ee" providerId="ADAL" clId="{E08BC330-81E8-4D6B-8D81-0BC997B19E27}" dt="2022-04-20T22:10:11.042" v="48" actId="47"/>
        <pc:sldMkLst>
          <pc:docMk/>
          <pc:sldMk cId="326631039" sldId="520"/>
        </pc:sldMkLst>
      </pc:sldChg>
      <pc:sldChg chg="del">
        <pc:chgData name="Trujillo, Elene (PSP)" userId="1c53a3cb-13d9-4a54-b6c1-5ddf955094ee" providerId="ADAL" clId="{E08BC330-81E8-4D6B-8D81-0BC997B19E27}" dt="2022-04-20T22:10:11.042" v="48" actId="47"/>
        <pc:sldMkLst>
          <pc:docMk/>
          <pc:sldMk cId="2397807073" sldId="538"/>
        </pc:sldMkLst>
      </pc:sldChg>
      <pc:sldChg chg="del">
        <pc:chgData name="Trujillo, Elene (PSP)" userId="1c53a3cb-13d9-4a54-b6c1-5ddf955094ee" providerId="ADAL" clId="{E08BC330-81E8-4D6B-8D81-0BC997B19E27}" dt="2022-04-20T22:10:11.042" v="48" actId="47"/>
        <pc:sldMkLst>
          <pc:docMk/>
          <pc:sldMk cId="1245154094" sldId="624"/>
        </pc:sldMkLst>
      </pc:sldChg>
      <pc:sldChg chg="del">
        <pc:chgData name="Trujillo, Elene (PSP)" userId="1c53a3cb-13d9-4a54-b6c1-5ddf955094ee" providerId="ADAL" clId="{E08BC330-81E8-4D6B-8D81-0BC997B19E27}" dt="2022-04-20T22:10:11.042" v="48" actId="47"/>
        <pc:sldMkLst>
          <pc:docMk/>
          <pc:sldMk cId="4006152052" sldId="627"/>
        </pc:sldMkLst>
      </pc:sldChg>
      <pc:sldChg chg="del">
        <pc:chgData name="Trujillo, Elene (PSP)" userId="1c53a3cb-13d9-4a54-b6c1-5ddf955094ee" providerId="ADAL" clId="{E08BC330-81E8-4D6B-8D81-0BC997B19E27}" dt="2022-04-20T22:10:11.042" v="48" actId="47"/>
        <pc:sldMkLst>
          <pc:docMk/>
          <pc:sldMk cId="4167695469" sldId="629"/>
        </pc:sldMkLst>
      </pc:sldChg>
      <pc:sldChg chg="del">
        <pc:chgData name="Trujillo, Elene (PSP)" userId="1c53a3cb-13d9-4a54-b6c1-5ddf955094ee" providerId="ADAL" clId="{E08BC330-81E8-4D6B-8D81-0BC997B19E27}" dt="2022-04-20T22:10:11.042" v="48" actId="47"/>
        <pc:sldMkLst>
          <pc:docMk/>
          <pc:sldMk cId="1492135059" sldId="803"/>
        </pc:sldMkLst>
      </pc:sldChg>
      <pc:sldChg chg="del">
        <pc:chgData name="Trujillo, Elene (PSP)" userId="1c53a3cb-13d9-4a54-b6c1-5ddf955094ee" providerId="ADAL" clId="{E08BC330-81E8-4D6B-8D81-0BC997B19E27}" dt="2022-04-20T22:10:11.042" v="48" actId="47"/>
        <pc:sldMkLst>
          <pc:docMk/>
          <pc:sldMk cId="1089904106" sldId="816"/>
        </pc:sldMkLst>
      </pc:sldChg>
      <pc:sldChg chg="del">
        <pc:chgData name="Trujillo, Elene (PSP)" userId="1c53a3cb-13d9-4a54-b6c1-5ddf955094ee" providerId="ADAL" clId="{E08BC330-81E8-4D6B-8D81-0BC997B19E27}" dt="2022-04-20T22:10:11.042" v="48" actId="47"/>
        <pc:sldMkLst>
          <pc:docMk/>
          <pc:sldMk cId="4272010075" sldId="818"/>
        </pc:sldMkLst>
      </pc:sldChg>
      <pc:sldChg chg="del">
        <pc:chgData name="Trujillo, Elene (PSP)" userId="1c53a3cb-13d9-4a54-b6c1-5ddf955094ee" providerId="ADAL" clId="{E08BC330-81E8-4D6B-8D81-0BC997B19E27}" dt="2022-04-20T22:10:11.042" v="48" actId="47"/>
        <pc:sldMkLst>
          <pc:docMk/>
          <pc:sldMk cId="1559051113" sldId="819"/>
        </pc:sldMkLst>
      </pc:sldChg>
      <pc:sldChg chg="del">
        <pc:chgData name="Trujillo, Elene (PSP)" userId="1c53a3cb-13d9-4a54-b6c1-5ddf955094ee" providerId="ADAL" clId="{E08BC330-81E8-4D6B-8D81-0BC997B19E27}" dt="2022-04-20T22:10:11.042" v="48" actId="47"/>
        <pc:sldMkLst>
          <pc:docMk/>
          <pc:sldMk cId="325531304" sldId="820"/>
        </pc:sldMkLst>
      </pc:sldChg>
      <pc:sldChg chg="del">
        <pc:chgData name="Trujillo, Elene (PSP)" userId="1c53a3cb-13d9-4a54-b6c1-5ddf955094ee" providerId="ADAL" clId="{E08BC330-81E8-4D6B-8D81-0BC997B19E27}" dt="2022-04-20T22:10:11.042" v="48" actId="47"/>
        <pc:sldMkLst>
          <pc:docMk/>
          <pc:sldMk cId="3636975980" sldId="821"/>
        </pc:sldMkLst>
      </pc:sldChg>
      <pc:sldChg chg="del">
        <pc:chgData name="Trujillo, Elene (PSP)" userId="1c53a3cb-13d9-4a54-b6c1-5ddf955094ee" providerId="ADAL" clId="{E08BC330-81E8-4D6B-8D81-0BC997B19E27}" dt="2022-04-20T22:10:11.042" v="48" actId="47"/>
        <pc:sldMkLst>
          <pc:docMk/>
          <pc:sldMk cId="2226541425" sldId="830"/>
        </pc:sldMkLst>
      </pc:sldChg>
      <pc:sldChg chg="del">
        <pc:chgData name="Trujillo, Elene (PSP)" userId="1c53a3cb-13d9-4a54-b6c1-5ddf955094ee" providerId="ADAL" clId="{E08BC330-81E8-4D6B-8D81-0BC997B19E27}" dt="2022-04-20T22:10:11.042" v="48" actId="47"/>
        <pc:sldMkLst>
          <pc:docMk/>
          <pc:sldMk cId="1316647771" sldId="862"/>
        </pc:sldMkLst>
      </pc:sldChg>
      <pc:sldChg chg="del">
        <pc:chgData name="Trujillo, Elene (PSP)" userId="1c53a3cb-13d9-4a54-b6c1-5ddf955094ee" providerId="ADAL" clId="{E08BC330-81E8-4D6B-8D81-0BC997B19E27}" dt="2022-04-20T22:06:27.496" v="23" actId="47"/>
        <pc:sldMkLst>
          <pc:docMk/>
          <pc:sldMk cId="2409878866" sldId="939"/>
        </pc:sldMkLst>
      </pc:sldChg>
      <pc:sldChg chg="del">
        <pc:chgData name="Trujillo, Elene (PSP)" userId="1c53a3cb-13d9-4a54-b6c1-5ddf955094ee" providerId="ADAL" clId="{E08BC330-81E8-4D6B-8D81-0BC997B19E27}" dt="2022-04-20T22:06:27.496" v="23" actId="47"/>
        <pc:sldMkLst>
          <pc:docMk/>
          <pc:sldMk cId="1467348695" sldId="943"/>
        </pc:sldMkLst>
      </pc:sldChg>
      <pc:sldChg chg="del">
        <pc:chgData name="Trujillo, Elene (PSP)" userId="1c53a3cb-13d9-4a54-b6c1-5ddf955094ee" providerId="ADAL" clId="{E08BC330-81E8-4D6B-8D81-0BC997B19E27}" dt="2022-04-20T22:06:27.496" v="23" actId="47"/>
        <pc:sldMkLst>
          <pc:docMk/>
          <pc:sldMk cId="2123503692" sldId="946"/>
        </pc:sldMkLst>
      </pc:sldChg>
      <pc:sldChg chg="del">
        <pc:chgData name="Trujillo, Elene (PSP)" userId="1c53a3cb-13d9-4a54-b6c1-5ddf955094ee" providerId="ADAL" clId="{E08BC330-81E8-4D6B-8D81-0BC997B19E27}" dt="2022-04-20T22:06:27.496" v="23" actId="47"/>
        <pc:sldMkLst>
          <pc:docMk/>
          <pc:sldMk cId="4232431882" sldId="947"/>
        </pc:sldMkLst>
      </pc:sldChg>
      <pc:sldChg chg="del">
        <pc:chgData name="Trujillo, Elene (PSP)" userId="1c53a3cb-13d9-4a54-b6c1-5ddf955094ee" providerId="ADAL" clId="{E08BC330-81E8-4D6B-8D81-0BC997B19E27}" dt="2022-04-20T22:06:27.496" v="23" actId="47"/>
        <pc:sldMkLst>
          <pc:docMk/>
          <pc:sldMk cId="3893452258" sldId="948"/>
        </pc:sldMkLst>
      </pc:sldChg>
      <pc:sldChg chg="del">
        <pc:chgData name="Trujillo, Elene (PSP)" userId="1c53a3cb-13d9-4a54-b6c1-5ddf955094ee" providerId="ADAL" clId="{E08BC330-81E8-4D6B-8D81-0BC997B19E27}" dt="2022-04-20T22:06:27.496" v="23" actId="47"/>
        <pc:sldMkLst>
          <pc:docMk/>
          <pc:sldMk cId="1249997280" sldId="949"/>
        </pc:sldMkLst>
      </pc:sldChg>
      <pc:sldChg chg="del">
        <pc:chgData name="Trujillo, Elene (PSP)" userId="1c53a3cb-13d9-4a54-b6c1-5ddf955094ee" providerId="ADAL" clId="{E08BC330-81E8-4D6B-8D81-0BC997B19E27}" dt="2022-04-20T22:10:11.042" v="48" actId="47"/>
        <pc:sldMkLst>
          <pc:docMk/>
          <pc:sldMk cId="3508498066" sldId="950"/>
        </pc:sldMkLst>
      </pc:sldChg>
      <pc:sldChg chg="del">
        <pc:chgData name="Trujillo, Elene (PSP)" userId="1c53a3cb-13d9-4a54-b6c1-5ddf955094ee" providerId="ADAL" clId="{E08BC330-81E8-4D6B-8D81-0BC997B19E27}" dt="2022-04-20T22:10:11.042" v="48" actId="47"/>
        <pc:sldMkLst>
          <pc:docMk/>
          <pc:sldMk cId="2355599178" sldId="1271"/>
        </pc:sldMkLst>
      </pc:sldChg>
      <pc:sldChg chg="del">
        <pc:chgData name="Trujillo, Elene (PSP)" userId="1c53a3cb-13d9-4a54-b6c1-5ddf955094ee" providerId="ADAL" clId="{E08BC330-81E8-4D6B-8D81-0BC997B19E27}" dt="2022-04-20T22:10:11.042" v="48" actId="47"/>
        <pc:sldMkLst>
          <pc:docMk/>
          <pc:sldMk cId="4186163115" sldId="1301"/>
        </pc:sldMkLst>
      </pc:sldChg>
      <pc:sldChg chg="del">
        <pc:chgData name="Trujillo, Elene (PSP)" userId="1c53a3cb-13d9-4a54-b6c1-5ddf955094ee" providerId="ADAL" clId="{E08BC330-81E8-4D6B-8D81-0BC997B19E27}" dt="2022-04-20T22:10:11.042" v="48" actId="47"/>
        <pc:sldMkLst>
          <pc:docMk/>
          <pc:sldMk cId="1911099845" sldId="1302"/>
        </pc:sldMkLst>
      </pc:sldChg>
      <pc:sldChg chg="del">
        <pc:chgData name="Trujillo, Elene (PSP)" userId="1c53a3cb-13d9-4a54-b6c1-5ddf955094ee" providerId="ADAL" clId="{E08BC330-81E8-4D6B-8D81-0BC997B19E27}" dt="2022-04-20T22:10:11.042" v="48" actId="47"/>
        <pc:sldMkLst>
          <pc:docMk/>
          <pc:sldMk cId="1523377827" sldId="1303"/>
        </pc:sldMkLst>
      </pc:sldChg>
      <pc:sldChg chg="del">
        <pc:chgData name="Trujillo, Elene (PSP)" userId="1c53a3cb-13d9-4a54-b6c1-5ddf955094ee" providerId="ADAL" clId="{E08BC330-81E8-4D6B-8D81-0BC997B19E27}" dt="2022-04-20T22:10:11.042" v="48" actId="47"/>
        <pc:sldMkLst>
          <pc:docMk/>
          <pc:sldMk cId="3373043358" sldId="1304"/>
        </pc:sldMkLst>
      </pc:sldChg>
      <pc:sldChg chg="del">
        <pc:chgData name="Trujillo, Elene (PSP)" userId="1c53a3cb-13d9-4a54-b6c1-5ddf955094ee" providerId="ADAL" clId="{E08BC330-81E8-4D6B-8D81-0BC997B19E27}" dt="2022-04-20T22:10:11.042" v="48" actId="47"/>
        <pc:sldMkLst>
          <pc:docMk/>
          <pc:sldMk cId="2348819151" sldId="1305"/>
        </pc:sldMkLst>
      </pc:sldChg>
      <pc:sldChg chg="addSp delSp modSp new add del mod modClrScheme chgLayout">
        <pc:chgData name="Trujillo, Elene (PSP)" userId="1c53a3cb-13d9-4a54-b6c1-5ddf955094ee" providerId="ADAL" clId="{E08BC330-81E8-4D6B-8D81-0BC997B19E27}" dt="2022-04-21T16:22:44.811" v="293" actId="22"/>
        <pc:sldMkLst>
          <pc:docMk/>
          <pc:sldMk cId="277344166" sldId="1306"/>
        </pc:sldMkLst>
        <pc:spChg chg="del">
          <ac:chgData name="Trujillo, Elene (PSP)" userId="1c53a3cb-13d9-4a54-b6c1-5ddf955094ee" providerId="ADAL" clId="{E08BC330-81E8-4D6B-8D81-0BC997B19E27}" dt="2022-04-20T22:14:03.464" v="52" actId="700"/>
          <ac:spMkLst>
            <pc:docMk/>
            <pc:sldMk cId="277344166" sldId="1306"/>
            <ac:spMk id="2" creationId="{EA9CFCE0-3C97-469A-B5C8-5B3BFEBDDFA5}"/>
          </ac:spMkLst>
        </pc:spChg>
        <pc:spChg chg="del">
          <ac:chgData name="Trujillo, Elene (PSP)" userId="1c53a3cb-13d9-4a54-b6c1-5ddf955094ee" providerId="ADAL" clId="{E08BC330-81E8-4D6B-8D81-0BC997B19E27}" dt="2022-04-20T22:14:03.464" v="52" actId="700"/>
          <ac:spMkLst>
            <pc:docMk/>
            <pc:sldMk cId="277344166" sldId="1306"/>
            <ac:spMk id="3" creationId="{FAB8684B-E094-4A34-B29D-D6C3CFE476C0}"/>
          </ac:spMkLst>
        </pc:spChg>
        <pc:picChg chg="add">
          <ac:chgData name="Trujillo, Elene (PSP)" userId="1c53a3cb-13d9-4a54-b6c1-5ddf955094ee" providerId="ADAL" clId="{E08BC330-81E8-4D6B-8D81-0BC997B19E27}" dt="2022-04-21T16:22:44.811" v="293" actId="22"/>
          <ac:picMkLst>
            <pc:docMk/>
            <pc:sldMk cId="277344166" sldId="1306"/>
            <ac:picMk id="3" creationId="{49E29868-7921-4453-82E8-0254F223E59C}"/>
          </ac:picMkLst>
        </pc:picChg>
        <pc:picChg chg="add del mod">
          <ac:chgData name="Trujillo, Elene (PSP)" userId="1c53a3cb-13d9-4a54-b6c1-5ddf955094ee" providerId="ADAL" clId="{E08BC330-81E8-4D6B-8D81-0BC997B19E27}" dt="2022-04-21T16:21:41.236" v="290" actId="478"/>
          <ac:picMkLst>
            <pc:docMk/>
            <pc:sldMk cId="277344166" sldId="1306"/>
            <ac:picMk id="5" creationId="{8085A844-690A-4C60-8842-3F3DA54D918D}"/>
          </ac:picMkLst>
        </pc:picChg>
      </pc:sldChg>
      <pc:sldChg chg="modSp add del mod">
        <pc:chgData name="Trujillo, Elene (PSP)" userId="1c53a3cb-13d9-4a54-b6c1-5ddf955094ee" providerId="ADAL" clId="{E08BC330-81E8-4D6B-8D81-0BC997B19E27}" dt="2022-04-20T22:06:27.496" v="23" actId="47"/>
        <pc:sldMkLst>
          <pc:docMk/>
          <pc:sldMk cId="348535078" sldId="1306"/>
        </pc:sldMkLst>
        <pc:spChg chg="mod">
          <ac:chgData name="Trujillo, Elene (PSP)" userId="1c53a3cb-13d9-4a54-b6c1-5ddf955094ee" providerId="ADAL" clId="{E08BC330-81E8-4D6B-8D81-0BC997B19E27}" dt="2022-04-20T22:04:52.933" v="16" actId="27636"/>
          <ac:spMkLst>
            <pc:docMk/>
            <pc:sldMk cId="348535078" sldId="1306"/>
            <ac:spMk id="2" creationId="{051CB346-56A4-412E-ADA2-1DB2444BB27F}"/>
          </ac:spMkLst>
        </pc:spChg>
      </pc:sldChg>
      <pc:sldChg chg="new del">
        <pc:chgData name="Trujillo, Elene (PSP)" userId="1c53a3cb-13d9-4a54-b6c1-5ddf955094ee" providerId="ADAL" clId="{E08BC330-81E8-4D6B-8D81-0BC997B19E27}" dt="2022-04-20T22:13:47.907" v="50" actId="680"/>
        <pc:sldMkLst>
          <pc:docMk/>
          <pc:sldMk cId="1207091653" sldId="1306"/>
        </pc:sldMkLst>
      </pc:sldChg>
      <pc:sldChg chg="addSp modSp new mod ord modShow">
        <pc:chgData name="Trujillo, Elene (PSP)" userId="1c53a3cb-13d9-4a54-b6c1-5ddf955094ee" providerId="ADAL" clId="{E08BC330-81E8-4D6B-8D81-0BC997B19E27}" dt="2022-04-21T16:35:29.457" v="295" actId="729"/>
        <pc:sldMkLst>
          <pc:docMk/>
          <pc:sldMk cId="1336271407" sldId="1307"/>
        </pc:sldMkLst>
        <pc:picChg chg="add mod">
          <ac:chgData name="Trujillo, Elene (PSP)" userId="1c53a3cb-13d9-4a54-b6c1-5ddf955094ee" providerId="ADAL" clId="{E08BC330-81E8-4D6B-8D81-0BC997B19E27}" dt="2022-04-20T22:17:58.244" v="75" actId="1076"/>
          <ac:picMkLst>
            <pc:docMk/>
            <pc:sldMk cId="1336271407" sldId="1307"/>
            <ac:picMk id="3" creationId="{F128BB78-B6B8-4552-91B2-F5527F06AAD9}"/>
          </ac:picMkLst>
        </pc:picChg>
      </pc:sldChg>
      <pc:sldChg chg="add del">
        <pc:chgData name="Trujillo, Elene (PSP)" userId="1c53a3cb-13d9-4a54-b6c1-5ddf955094ee" providerId="ADAL" clId="{E08BC330-81E8-4D6B-8D81-0BC997B19E27}" dt="2022-04-20T22:06:27.496" v="23" actId="47"/>
        <pc:sldMkLst>
          <pc:docMk/>
          <pc:sldMk cId="1726066078" sldId="1307"/>
        </pc:sldMkLst>
      </pc:sldChg>
      <pc:sldChg chg="modSp add del mod">
        <pc:chgData name="Trujillo, Elene (PSP)" userId="1c53a3cb-13d9-4a54-b6c1-5ddf955094ee" providerId="ADAL" clId="{E08BC330-81E8-4D6B-8D81-0BC997B19E27}" dt="2022-04-20T22:05:51.406" v="22"/>
        <pc:sldMkLst>
          <pc:docMk/>
          <pc:sldMk cId="299091679" sldId="1308"/>
        </pc:sldMkLst>
        <pc:spChg chg="mod">
          <ac:chgData name="Trujillo, Elene (PSP)" userId="1c53a3cb-13d9-4a54-b6c1-5ddf955094ee" providerId="ADAL" clId="{E08BC330-81E8-4D6B-8D81-0BC997B19E27}" dt="2022-04-20T22:05:51.406" v="22"/>
          <ac:spMkLst>
            <pc:docMk/>
            <pc:sldMk cId="299091679" sldId="1308"/>
            <ac:spMk id="2" creationId="{629E846D-5E67-EE48-8FFE-11E81EDD735F}"/>
          </ac:spMkLst>
        </pc:spChg>
      </pc:sldChg>
      <pc:sldChg chg="addSp modSp new mod ord modShow">
        <pc:chgData name="Trujillo, Elene (PSP)" userId="1c53a3cb-13d9-4a54-b6c1-5ddf955094ee" providerId="ADAL" clId="{E08BC330-81E8-4D6B-8D81-0BC997B19E27}" dt="2022-04-21T16:55:51.160" v="298" actId="729"/>
        <pc:sldMkLst>
          <pc:docMk/>
          <pc:sldMk cId="3335132524" sldId="1308"/>
        </pc:sldMkLst>
        <pc:picChg chg="add mod">
          <ac:chgData name="Trujillo, Elene (PSP)" userId="1c53a3cb-13d9-4a54-b6c1-5ddf955094ee" providerId="ADAL" clId="{E08BC330-81E8-4D6B-8D81-0BC997B19E27}" dt="2022-04-21T15:55:18.890" v="83" actId="1076"/>
          <ac:picMkLst>
            <pc:docMk/>
            <pc:sldMk cId="3335132524" sldId="1308"/>
            <ac:picMk id="3" creationId="{BF7834CC-5C0A-4A9F-BB1D-0BCE8079BE83}"/>
          </ac:picMkLst>
        </pc:picChg>
      </pc:sldChg>
      <pc:sldChg chg="del">
        <pc:chgData name="Trujillo, Elene (PSP)" userId="1c53a3cb-13d9-4a54-b6c1-5ddf955094ee" providerId="ADAL" clId="{E08BC330-81E8-4D6B-8D81-0BC997B19E27}" dt="2022-04-20T22:06:27.496" v="23" actId="47"/>
        <pc:sldMkLst>
          <pc:docMk/>
          <pc:sldMk cId="3699784308" sldId="1308"/>
        </pc:sldMkLst>
      </pc:sldChg>
      <pc:sldChg chg="addSp delSp modSp new mod">
        <pc:chgData name="Trujillo, Elene (PSP)" userId="1c53a3cb-13d9-4a54-b6c1-5ddf955094ee" providerId="ADAL" clId="{E08BC330-81E8-4D6B-8D81-0BC997B19E27}" dt="2022-04-21T17:30:17.271" v="308" actId="14100"/>
        <pc:sldMkLst>
          <pc:docMk/>
          <pc:sldMk cId="1632247465" sldId="1309"/>
        </pc:sldMkLst>
        <pc:picChg chg="add del mod">
          <ac:chgData name="Trujillo, Elene (PSP)" userId="1c53a3cb-13d9-4a54-b6c1-5ddf955094ee" providerId="ADAL" clId="{E08BC330-81E8-4D6B-8D81-0BC997B19E27}" dt="2022-04-21T16:45:23.350" v="296" actId="478"/>
          <ac:picMkLst>
            <pc:docMk/>
            <pc:sldMk cId="1632247465" sldId="1309"/>
            <ac:picMk id="3" creationId="{58A23A06-7B19-4A18-84A8-209E6E948BD5}"/>
          </ac:picMkLst>
        </pc:picChg>
        <pc:picChg chg="add mod">
          <ac:chgData name="Trujillo, Elene (PSP)" userId="1c53a3cb-13d9-4a54-b6c1-5ddf955094ee" providerId="ADAL" clId="{E08BC330-81E8-4D6B-8D81-0BC997B19E27}" dt="2022-04-21T17:30:17.271" v="308" actId="14100"/>
          <ac:picMkLst>
            <pc:docMk/>
            <pc:sldMk cId="1632247465" sldId="1309"/>
            <ac:picMk id="4" creationId="{432B5062-F399-4BFC-ABB3-0528D244DCC7}"/>
          </ac:picMkLst>
        </pc:picChg>
      </pc:sldChg>
      <pc:sldChg chg="addSp delSp modSp new mod">
        <pc:chgData name="Trujillo, Elene (PSP)" userId="1c53a3cb-13d9-4a54-b6c1-5ddf955094ee" providerId="ADAL" clId="{E08BC330-81E8-4D6B-8D81-0BC997B19E27}" dt="2022-04-21T17:30:00.067" v="307" actId="14100"/>
        <pc:sldMkLst>
          <pc:docMk/>
          <pc:sldMk cId="1504146943" sldId="1310"/>
        </pc:sldMkLst>
        <pc:picChg chg="add del mod">
          <ac:chgData name="Trujillo, Elene (PSP)" userId="1c53a3cb-13d9-4a54-b6c1-5ddf955094ee" providerId="ADAL" clId="{E08BC330-81E8-4D6B-8D81-0BC997B19E27}" dt="2022-04-21T17:29:45.922" v="302" actId="478"/>
          <ac:picMkLst>
            <pc:docMk/>
            <pc:sldMk cId="1504146943" sldId="1310"/>
            <ac:picMk id="3" creationId="{A1B41084-B0F4-4E77-8A03-D7ED6512F763}"/>
          </ac:picMkLst>
        </pc:picChg>
        <pc:picChg chg="add mod">
          <ac:chgData name="Trujillo, Elene (PSP)" userId="1c53a3cb-13d9-4a54-b6c1-5ddf955094ee" providerId="ADAL" clId="{E08BC330-81E8-4D6B-8D81-0BC997B19E27}" dt="2022-04-21T17:30:00.067" v="307" actId="14100"/>
          <ac:picMkLst>
            <pc:docMk/>
            <pc:sldMk cId="1504146943" sldId="1310"/>
            <ac:picMk id="4" creationId="{5C5ED120-10BA-4F9D-B65C-9318FA009D12}"/>
          </ac:picMkLst>
        </pc:picChg>
      </pc:sldChg>
      <pc:sldChg chg="addSp delSp modSp new mod">
        <pc:chgData name="Trujillo, Elene (PSP)" userId="1c53a3cb-13d9-4a54-b6c1-5ddf955094ee" providerId="ADAL" clId="{E08BC330-81E8-4D6B-8D81-0BC997B19E27}" dt="2022-04-21T17:14:59.593" v="300" actId="1076"/>
        <pc:sldMkLst>
          <pc:docMk/>
          <pc:sldMk cId="1292566891" sldId="1311"/>
        </pc:sldMkLst>
        <pc:picChg chg="add del mod">
          <ac:chgData name="Trujillo, Elene (PSP)" userId="1c53a3cb-13d9-4a54-b6c1-5ddf955094ee" providerId="ADAL" clId="{E08BC330-81E8-4D6B-8D81-0BC997B19E27}" dt="2022-04-21T16:21:55.132" v="292" actId="478"/>
          <ac:picMkLst>
            <pc:docMk/>
            <pc:sldMk cId="1292566891" sldId="1311"/>
            <ac:picMk id="3" creationId="{79DB7397-8362-4DE0-A415-1B53ABA94962}"/>
          </ac:picMkLst>
        </pc:picChg>
        <pc:picChg chg="add mod">
          <ac:chgData name="Trujillo, Elene (PSP)" userId="1c53a3cb-13d9-4a54-b6c1-5ddf955094ee" providerId="ADAL" clId="{E08BC330-81E8-4D6B-8D81-0BC997B19E27}" dt="2022-04-21T17:14:59.593" v="300" actId="1076"/>
          <ac:picMkLst>
            <pc:docMk/>
            <pc:sldMk cId="1292566891" sldId="1311"/>
            <ac:picMk id="4" creationId="{A849BFE9-B5B3-4616-8713-171522E1DBD6}"/>
          </ac:picMkLst>
        </pc:picChg>
      </pc:sldChg>
      <pc:sldChg chg="addSp modSp new mod setBg modClrScheme chgLayout">
        <pc:chgData name="Trujillo, Elene (PSP)" userId="1c53a3cb-13d9-4a54-b6c1-5ddf955094ee" providerId="ADAL" clId="{E08BC330-81E8-4D6B-8D81-0BC997B19E27}" dt="2022-04-21T16:02:29.018" v="283" actId="403"/>
        <pc:sldMkLst>
          <pc:docMk/>
          <pc:sldMk cId="3259831308" sldId="1312"/>
        </pc:sldMkLst>
        <pc:spChg chg="add mod">
          <ac:chgData name="Trujillo, Elene (PSP)" userId="1c53a3cb-13d9-4a54-b6c1-5ddf955094ee" providerId="ADAL" clId="{E08BC330-81E8-4D6B-8D81-0BC997B19E27}" dt="2022-04-21T16:02:29.018" v="283" actId="403"/>
          <ac:spMkLst>
            <pc:docMk/>
            <pc:sldMk cId="3259831308" sldId="1312"/>
            <ac:spMk id="2" creationId="{E6460FFF-DFC4-4C90-8040-2BF1D79D8C08}"/>
          </ac:spMkLst>
        </pc:spChg>
      </pc:sldChg>
      <pc:sldChg chg="addSp modSp new del mod modClrScheme chgLayout">
        <pc:chgData name="Trujillo, Elene (PSP)" userId="1c53a3cb-13d9-4a54-b6c1-5ddf955094ee" providerId="ADAL" clId="{E08BC330-81E8-4D6B-8D81-0BC997B19E27}" dt="2022-04-21T15:56:56.003" v="89" actId="2696"/>
        <pc:sldMkLst>
          <pc:docMk/>
          <pc:sldMk cId="3516542688" sldId="1313"/>
        </pc:sldMkLst>
        <pc:spChg chg="add mod">
          <ac:chgData name="Trujillo, Elene (PSP)" userId="1c53a3cb-13d9-4a54-b6c1-5ddf955094ee" providerId="ADAL" clId="{E08BC330-81E8-4D6B-8D81-0BC997B19E27}" dt="2022-04-21T15:56:51.119" v="88" actId="700"/>
          <ac:spMkLst>
            <pc:docMk/>
            <pc:sldMk cId="3516542688" sldId="1313"/>
            <ac:spMk id="2" creationId="{60594679-EA04-4263-B6E3-38B8FE22C157}"/>
          </ac:spMkLst>
        </pc:spChg>
      </pc:sldChg>
      <pc:sldMasterChg chg="del delSldLayout">
        <pc:chgData name="Trujillo, Elene (PSP)" userId="1c53a3cb-13d9-4a54-b6c1-5ddf955094ee" providerId="ADAL" clId="{E08BC330-81E8-4D6B-8D81-0BC997B19E27}" dt="2022-04-20T22:07:47.507" v="47" actId="47"/>
        <pc:sldMasterMkLst>
          <pc:docMk/>
          <pc:sldMasterMk cId="101006126" sldId="2147483648"/>
        </pc:sldMasterMkLst>
        <pc:sldLayoutChg chg="del">
          <pc:chgData name="Trujillo, Elene (PSP)" userId="1c53a3cb-13d9-4a54-b6c1-5ddf955094ee" providerId="ADAL" clId="{E08BC330-81E8-4D6B-8D81-0BC997B19E27}" dt="2022-04-20T22:07:47.507" v="47" actId="47"/>
          <pc:sldLayoutMkLst>
            <pc:docMk/>
            <pc:sldMasterMk cId="101006126" sldId="2147483648"/>
            <pc:sldLayoutMk cId="2471136950" sldId="2147483649"/>
          </pc:sldLayoutMkLst>
        </pc:sldLayoutChg>
        <pc:sldLayoutChg chg="del">
          <pc:chgData name="Trujillo, Elene (PSP)" userId="1c53a3cb-13d9-4a54-b6c1-5ddf955094ee" providerId="ADAL" clId="{E08BC330-81E8-4D6B-8D81-0BC997B19E27}" dt="2022-04-20T22:07:47.507" v="47" actId="47"/>
          <pc:sldLayoutMkLst>
            <pc:docMk/>
            <pc:sldMasterMk cId="101006126" sldId="2147483648"/>
            <pc:sldLayoutMk cId="116613608" sldId="2147483650"/>
          </pc:sldLayoutMkLst>
        </pc:sldLayoutChg>
        <pc:sldLayoutChg chg="del">
          <pc:chgData name="Trujillo, Elene (PSP)" userId="1c53a3cb-13d9-4a54-b6c1-5ddf955094ee" providerId="ADAL" clId="{E08BC330-81E8-4D6B-8D81-0BC997B19E27}" dt="2022-04-20T22:07:47.507" v="47" actId="47"/>
          <pc:sldLayoutMkLst>
            <pc:docMk/>
            <pc:sldMasterMk cId="101006126" sldId="2147483648"/>
            <pc:sldLayoutMk cId="1238144112" sldId="2147483651"/>
          </pc:sldLayoutMkLst>
        </pc:sldLayoutChg>
        <pc:sldLayoutChg chg="del">
          <pc:chgData name="Trujillo, Elene (PSP)" userId="1c53a3cb-13d9-4a54-b6c1-5ddf955094ee" providerId="ADAL" clId="{E08BC330-81E8-4D6B-8D81-0BC997B19E27}" dt="2022-04-20T22:07:47.507" v="47" actId="47"/>
          <pc:sldLayoutMkLst>
            <pc:docMk/>
            <pc:sldMasterMk cId="101006126" sldId="2147483648"/>
            <pc:sldLayoutMk cId="3911830855" sldId="2147483652"/>
          </pc:sldLayoutMkLst>
        </pc:sldLayoutChg>
        <pc:sldLayoutChg chg="del">
          <pc:chgData name="Trujillo, Elene (PSP)" userId="1c53a3cb-13d9-4a54-b6c1-5ddf955094ee" providerId="ADAL" clId="{E08BC330-81E8-4D6B-8D81-0BC997B19E27}" dt="2022-04-20T22:07:47.507" v="47" actId="47"/>
          <pc:sldLayoutMkLst>
            <pc:docMk/>
            <pc:sldMasterMk cId="101006126" sldId="2147483648"/>
            <pc:sldLayoutMk cId="3150638909" sldId="2147483653"/>
          </pc:sldLayoutMkLst>
        </pc:sldLayoutChg>
        <pc:sldLayoutChg chg="del">
          <pc:chgData name="Trujillo, Elene (PSP)" userId="1c53a3cb-13d9-4a54-b6c1-5ddf955094ee" providerId="ADAL" clId="{E08BC330-81E8-4D6B-8D81-0BC997B19E27}" dt="2022-04-20T22:07:47.507" v="47" actId="47"/>
          <pc:sldLayoutMkLst>
            <pc:docMk/>
            <pc:sldMasterMk cId="101006126" sldId="2147483648"/>
            <pc:sldLayoutMk cId="1012012009" sldId="2147483654"/>
          </pc:sldLayoutMkLst>
        </pc:sldLayoutChg>
        <pc:sldLayoutChg chg="del">
          <pc:chgData name="Trujillo, Elene (PSP)" userId="1c53a3cb-13d9-4a54-b6c1-5ddf955094ee" providerId="ADAL" clId="{E08BC330-81E8-4D6B-8D81-0BC997B19E27}" dt="2022-04-20T22:07:47.507" v="47" actId="47"/>
          <pc:sldLayoutMkLst>
            <pc:docMk/>
            <pc:sldMasterMk cId="101006126" sldId="2147483648"/>
            <pc:sldLayoutMk cId="572180246" sldId="2147483655"/>
          </pc:sldLayoutMkLst>
        </pc:sldLayoutChg>
        <pc:sldLayoutChg chg="del">
          <pc:chgData name="Trujillo, Elene (PSP)" userId="1c53a3cb-13d9-4a54-b6c1-5ddf955094ee" providerId="ADAL" clId="{E08BC330-81E8-4D6B-8D81-0BC997B19E27}" dt="2022-04-20T22:07:47.507" v="47" actId="47"/>
          <pc:sldLayoutMkLst>
            <pc:docMk/>
            <pc:sldMasterMk cId="101006126" sldId="2147483648"/>
            <pc:sldLayoutMk cId="3679153146" sldId="2147483656"/>
          </pc:sldLayoutMkLst>
        </pc:sldLayoutChg>
        <pc:sldLayoutChg chg="del">
          <pc:chgData name="Trujillo, Elene (PSP)" userId="1c53a3cb-13d9-4a54-b6c1-5ddf955094ee" providerId="ADAL" clId="{E08BC330-81E8-4D6B-8D81-0BC997B19E27}" dt="2022-04-20T22:07:47.507" v="47" actId="47"/>
          <pc:sldLayoutMkLst>
            <pc:docMk/>
            <pc:sldMasterMk cId="101006126" sldId="2147483648"/>
            <pc:sldLayoutMk cId="3085744037" sldId="2147483657"/>
          </pc:sldLayoutMkLst>
        </pc:sldLayoutChg>
        <pc:sldLayoutChg chg="del">
          <pc:chgData name="Trujillo, Elene (PSP)" userId="1c53a3cb-13d9-4a54-b6c1-5ddf955094ee" providerId="ADAL" clId="{E08BC330-81E8-4D6B-8D81-0BC997B19E27}" dt="2022-04-20T22:07:47.507" v="47" actId="47"/>
          <pc:sldLayoutMkLst>
            <pc:docMk/>
            <pc:sldMasterMk cId="101006126" sldId="2147483648"/>
            <pc:sldLayoutMk cId="1282650930" sldId="2147483658"/>
          </pc:sldLayoutMkLst>
        </pc:sldLayoutChg>
        <pc:sldLayoutChg chg="del">
          <pc:chgData name="Trujillo, Elene (PSP)" userId="1c53a3cb-13d9-4a54-b6c1-5ddf955094ee" providerId="ADAL" clId="{E08BC330-81E8-4D6B-8D81-0BC997B19E27}" dt="2022-04-20T22:07:47.507" v="47" actId="47"/>
          <pc:sldLayoutMkLst>
            <pc:docMk/>
            <pc:sldMasterMk cId="101006126" sldId="2147483648"/>
            <pc:sldLayoutMk cId="1981041807" sldId="2147483659"/>
          </pc:sldLayoutMkLst>
        </pc:sldLayoutChg>
      </pc:sldMasterChg>
      <pc:sldMasterChg chg="del delSldLayout">
        <pc:chgData name="Trujillo, Elene (PSP)" userId="1c53a3cb-13d9-4a54-b6c1-5ddf955094ee" providerId="ADAL" clId="{E08BC330-81E8-4D6B-8D81-0BC997B19E27}" dt="2022-04-20T22:06:27.496" v="23" actId="47"/>
        <pc:sldMasterMkLst>
          <pc:docMk/>
          <pc:sldMasterMk cId="487439498" sldId="2147483660"/>
        </pc:sldMasterMkLst>
        <pc:sldLayoutChg chg="del">
          <pc:chgData name="Trujillo, Elene (PSP)" userId="1c53a3cb-13d9-4a54-b6c1-5ddf955094ee" providerId="ADAL" clId="{E08BC330-81E8-4D6B-8D81-0BC997B19E27}" dt="2022-04-20T22:06:27.496" v="23" actId="47"/>
          <pc:sldLayoutMkLst>
            <pc:docMk/>
            <pc:sldMasterMk cId="487439498" sldId="2147483660"/>
            <pc:sldLayoutMk cId="177358414" sldId="2147483661"/>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4175930094" sldId="2147483662"/>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282586511" sldId="2147483663"/>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2923905765" sldId="2147483664"/>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2766173225" sldId="2147483665"/>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836348873" sldId="2147483666"/>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2394198597" sldId="2147483667"/>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1651017399" sldId="2147483668"/>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1252485377" sldId="2147483669"/>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265922749" sldId="2147483670"/>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987357457" sldId="2147483671"/>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2421681586" sldId="2147483672"/>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461625829" sldId="2147483673"/>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610883691" sldId="2147483674"/>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137705572" sldId="2147483675"/>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3595231475" sldId="2147483676"/>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2197930638" sldId="2147483677"/>
          </pc:sldLayoutMkLst>
        </pc:sldLayoutChg>
        <pc:sldLayoutChg chg="del">
          <pc:chgData name="Trujillo, Elene (PSP)" userId="1c53a3cb-13d9-4a54-b6c1-5ddf955094ee" providerId="ADAL" clId="{E08BC330-81E8-4D6B-8D81-0BC997B19E27}" dt="2022-04-20T22:06:27.496" v="23" actId="47"/>
          <pc:sldLayoutMkLst>
            <pc:docMk/>
            <pc:sldMasterMk cId="487439498" sldId="2147483660"/>
            <pc:sldLayoutMk cId="1406495771" sldId="2147483678"/>
          </pc:sldLayoutMkLst>
        </pc:sldLayoutChg>
      </pc:sldMasterChg>
      <pc:sldMasterChg chg="delSldLayout">
        <pc:chgData name="Trujillo, Elene (PSP)" userId="1c53a3cb-13d9-4a54-b6c1-5ddf955094ee" providerId="ADAL" clId="{E08BC330-81E8-4D6B-8D81-0BC997B19E27}" dt="2022-04-20T22:10:11.042" v="48" actId="47"/>
        <pc:sldMasterMkLst>
          <pc:docMk/>
          <pc:sldMasterMk cId="4277047823" sldId="2147483680"/>
        </pc:sldMasterMkLst>
        <pc:sldLayoutChg chg="del">
          <pc:chgData name="Trujillo, Elene (PSP)" userId="1c53a3cb-13d9-4a54-b6c1-5ddf955094ee" providerId="ADAL" clId="{E08BC330-81E8-4D6B-8D81-0BC997B19E27}" dt="2022-04-20T22:10:11.042" v="48" actId="47"/>
          <pc:sldLayoutMkLst>
            <pc:docMk/>
            <pc:sldMasterMk cId="4277047823" sldId="2147483680"/>
            <pc:sldLayoutMk cId="795748113" sldId="2147483696"/>
          </pc:sldLayoutMkLst>
        </pc:sldLayoutChg>
        <pc:sldLayoutChg chg="del">
          <pc:chgData name="Trujillo, Elene (PSP)" userId="1c53a3cb-13d9-4a54-b6c1-5ddf955094ee" providerId="ADAL" clId="{E08BC330-81E8-4D6B-8D81-0BC997B19E27}" dt="2022-04-20T22:10:11.042" v="48" actId="47"/>
          <pc:sldLayoutMkLst>
            <pc:docMk/>
            <pc:sldMasterMk cId="4277047823" sldId="2147483680"/>
            <pc:sldLayoutMk cId="1776024928" sldId="2147483697"/>
          </pc:sldLayoutMkLst>
        </pc:sldLayoutChg>
        <pc:sldLayoutChg chg="del">
          <pc:chgData name="Trujillo, Elene (PSP)" userId="1c53a3cb-13d9-4a54-b6c1-5ddf955094ee" providerId="ADAL" clId="{E08BC330-81E8-4D6B-8D81-0BC997B19E27}" dt="2022-04-20T22:10:11.042" v="48" actId="47"/>
          <pc:sldLayoutMkLst>
            <pc:docMk/>
            <pc:sldMasterMk cId="4277047823" sldId="2147483680"/>
            <pc:sldLayoutMk cId="3653372565" sldId="2147483698"/>
          </pc:sldLayoutMkLst>
        </pc:sldLayoutChg>
        <pc:sldLayoutChg chg="del">
          <pc:chgData name="Trujillo, Elene (PSP)" userId="1c53a3cb-13d9-4a54-b6c1-5ddf955094ee" providerId="ADAL" clId="{E08BC330-81E8-4D6B-8D81-0BC997B19E27}" dt="2022-04-20T22:10:11.042" v="48" actId="47"/>
          <pc:sldLayoutMkLst>
            <pc:docMk/>
            <pc:sldMasterMk cId="4277047823" sldId="2147483680"/>
            <pc:sldLayoutMk cId="1235943028" sldId="214748369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F167BD-6977-4C6A-99F4-0DD1232D2BC9}" type="doc">
      <dgm:prSet loTypeId="urn:microsoft.com/office/officeart/2005/8/layout/hChevron3" loCatId="process" qsTypeId="urn:microsoft.com/office/officeart/2005/8/quickstyle/simple1" qsCatId="simple" csTypeId="urn:microsoft.com/office/officeart/2005/8/colors/accent1_3" csCatId="accent1" phldr="1"/>
      <dgm:spPr/>
    </dgm:pt>
    <dgm:pt modelId="{96031A6E-796C-4429-92FC-7856FDD5F00E}" type="pres">
      <dgm:prSet presAssocID="{DAF167BD-6977-4C6A-99F4-0DD1232D2BC9}" presName="Name0" presStyleCnt="0">
        <dgm:presLayoutVars>
          <dgm:dir/>
          <dgm:resizeHandles val="exact"/>
        </dgm:presLayoutVars>
      </dgm:prSet>
      <dgm:spPr/>
    </dgm:pt>
  </dgm:ptLst>
  <dgm:cxnLst>
    <dgm:cxn modelId="{410CEDC3-199B-4185-AA07-92CB3C1B4E87}" type="presOf" srcId="{DAF167BD-6977-4C6A-99F4-0DD1232D2BC9}" destId="{96031A6E-796C-4429-92FC-7856FDD5F00E}" srcOrd="0"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F167BD-6977-4C6A-99F4-0DD1232D2BC9}" type="doc">
      <dgm:prSet loTypeId="urn:microsoft.com/office/officeart/2005/8/layout/hChevron3" loCatId="process" qsTypeId="urn:microsoft.com/office/officeart/2005/8/quickstyle/simple1" qsCatId="simple" csTypeId="urn:microsoft.com/office/officeart/2005/8/colors/accent1_3" csCatId="accent1" phldr="1"/>
      <dgm:spPr/>
    </dgm:pt>
    <dgm:pt modelId="{96031A6E-796C-4429-92FC-7856FDD5F00E}" type="pres">
      <dgm:prSet presAssocID="{DAF167BD-6977-4C6A-99F4-0DD1232D2BC9}" presName="Name0" presStyleCnt="0">
        <dgm:presLayoutVars>
          <dgm:dir/>
          <dgm:resizeHandles val="exact"/>
        </dgm:presLayoutVars>
      </dgm:prSet>
      <dgm:spPr/>
    </dgm:pt>
  </dgm:ptLst>
  <dgm:cxnLst>
    <dgm:cxn modelId="{410CEDC3-199B-4185-AA07-92CB3C1B4E87}" type="presOf" srcId="{DAF167BD-6977-4C6A-99F4-0DD1232D2BC9}" destId="{96031A6E-796C-4429-92FC-7856FDD5F00E}"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6D8497-CB5F-49A2-808B-025F5500C7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DA2B96-934A-4446-B434-A2B774BEA6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573AA9-4105-4D11-BC50-B57965EBEA60}" type="datetimeFigureOut">
              <a:rPr lang="en-US" smtClean="0"/>
              <a:t>4/21/2022</a:t>
            </a:fld>
            <a:endParaRPr lang="en-US"/>
          </a:p>
        </p:txBody>
      </p:sp>
      <p:sp>
        <p:nvSpPr>
          <p:cNvPr id="4" name="Footer Placeholder 3">
            <a:extLst>
              <a:ext uri="{FF2B5EF4-FFF2-40B4-BE49-F238E27FC236}">
                <a16:creationId xmlns:a16="http://schemas.microsoft.com/office/drawing/2014/main" id="{6EBC8FC8-5175-4669-AD57-AB9D096B4F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80D8EC-EB56-4917-8EF5-16C86AFF80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3F4453-6D05-4329-8824-B65657F4CE0E}" type="slidenum">
              <a:rPr lang="en-US" smtClean="0"/>
              <a:t>‹#›</a:t>
            </a:fld>
            <a:endParaRPr lang="en-US"/>
          </a:p>
        </p:txBody>
      </p:sp>
    </p:spTree>
    <p:extLst>
      <p:ext uri="{BB962C8B-B14F-4D97-AF65-F5344CB8AC3E}">
        <p14:creationId xmlns:p14="http://schemas.microsoft.com/office/powerpoint/2010/main" val="292525362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A9A68-B26E-4A5B-84A0-56AD9B27A38E}" type="datetimeFigureOut">
              <a:rPr lang="en-US" smtClean="0"/>
              <a:t>4/21/2022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997139-E7B1-4E04-A9B9-1E0E664A1E0B}" type="slidenum">
              <a:rPr lang="en-US" smtClean="0"/>
              <a:t>‹#›</a:t>
            </a:fld>
            <a:endParaRPr lang="en-US"/>
          </a:p>
        </p:txBody>
      </p:sp>
    </p:spTree>
    <p:extLst>
      <p:ext uri="{BB962C8B-B14F-4D97-AF65-F5344CB8AC3E}">
        <p14:creationId xmlns:p14="http://schemas.microsoft.com/office/powerpoint/2010/main" val="11795247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LM: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Cumulative effects of restoration, where they may occur, are typically one of three types: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Additive – being the sum of the total – 1+1+1 =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Synergistic – greater than the sum of the total 1+1+1 = 4,5, 6…like where oyster reefs facilitate seagrass and /or shoreline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Antagonistic – less than the sum of the total 1+1+1 = 2,1, 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Synergistic and antagonistic effects can be either positive or negative. For example, depending on interactions restoration projects can reduce nitrogen inputs or increase them. Good or bad depending on objective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The committee explored a number of approaches for assessing cumulative restoration impacts that might be applicable in the GoM. This is one the aspects of our work that I am most proud of, we did not just identify problems we developed ways and means of addressing those problems and perhaps solving them</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200" dirty="0"/>
          </a:p>
        </p:txBody>
      </p:sp>
    </p:spTree>
    <p:extLst>
      <p:ext uri="{BB962C8B-B14F-4D97-AF65-F5344CB8AC3E}">
        <p14:creationId xmlns:p14="http://schemas.microsoft.com/office/powerpoint/2010/main" val="1664898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7467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407988" y="696913"/>
            <a:ext cx="6196012" cy="3486150"/>
          </a:xfrm>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Mike</a:t>
            </a:r>
          </a:p>
        </p:txBody>
      </p:sp>
    </p:spTree>
    <p:extLst>
      <p:ext uri="{BB962C8B-B14F-4D97-AF65-F5344CB8AC3E}">
        <p14:creationId xmlns:p14="http://schemas.microsoft.com/office/powerpoint/2010/main" val="1455674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46825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r>
              <a:rPr lang="en-US"/>
              <a:t>Maynard</a:t>
            </a:r>
            <a:r>
              <a:rPr lang="en-US" baseline="0"/>
              <a:t> Point, Discovery Bay</a:t>
            </a:r>
            <a:endParaRPr lang="en-US"/>
          </a:p>
          <a:p>
            <a:endParaRPr lang="en-US"/>
          </a:p>
        </p:txBody>
      </p:sp>
    </p:spTree>
    <p:extLst>
      <p:ext uri="{BB962C8B-B14F-4D97-AF65-F5344CB8AC3E}">
        <p14:creationId xmlns:p14="http://schemas.microsoft.com/office/powerpoint/2010/main" val="1850179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6664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274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457200" indent="-457200">
              <a:buFont typeface="+mj-lt"/>
              <a:buAutoNum type="arabicPeriod"/>
            </a:pPr>
            <a:r>
              <a:rPr lang="en-US" sz="1200"/>
              <a:t>Field investigations of </a:t>
            </a:r>
            <a:r>
              <a:rPr lang="en-US" sz="1200" b="1"/>
              <a:t>ecosystem response </a:t>
            </a:r>
            <a:r>
              <a:rPr lang="en-US" sz="1200"/>
              <a:t>to restoration actions</a:t>
            </a:r>
          </a:p>
          <a:p>
            <a:pPr marL="457200" indent="-457200">
              <a:buFont typeface="+mj-lt"/>
              <a:buAutoNum type="arabicPeriod"/>
            </a:pPr>
            <a:r>
              <a:rPr lang="en-US" sz="1200"/>
              <a:t>Prioritization to </a:t>
            </a:r>
            <a:r>
              <a:rPr lang="en-US" sz="1200" b="1"/>
              <a:t>maximize ecosystem benefits </a:t>
            </a:r>
            <a:r>
              <a:rPr lang="en-US" sz="1200"/>
              <a:t>relative to potential  costs</a:t>
            </a:r>
          </a:p>
          <a:p>
            <a:pPr marL="457200" indent="-457200">
              <a:buFont typeface="+mj-lt"/>
              <a:buAutoNum type="arabicPeriod"/>
            </a:pPr>
            <a:r>
              <a:rPr lang="en-US" sz="1200" b="1"/>
              <a:t>Predictive models of ecosystem processes </a:t>
            </a:r>
            <a:r>
              <a:rPr lang="en-US" sz="1200"/>
              <a:t>(e.g., channel development, sediment transport, vegetation development)</a:t>
            </a:r>
          </a:p>
          <a:p>
            <a:endParaRPr lang="en-US"/>
          </a:p>
        </p:txBody>
      </p:sp>
    </p:spTree>
    <p:extLst>
      <p:ext uri="{BB962C8B-B14F-4D97-AF65-F5344CB8AC3E}">
        <p14:creationId xmlns:p14="http://schemas.microsoft.com/office/powerpoint/2010/main" val="2161510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defTabSz="904775">
              <a:spcBef>
                <a:spcPct val="0"/>
              </a:spcBef>
              <a:buFont typeface="+mj-lt"/>
              <a:buNone/>
            </a:pPr>
            <a:r>
              <a:rPr lang="en-US" dirty="0"/>
              <a:t>This as a process that can</a:t>
            </a:r>
            <a:r>
              <a:rPr lang="en-US" baseline="0" dirty="0"/>
              <a:t>/should always be improved upon. </a:t>
            </a:r>
            <a:endParaRPr lang="en-US" dirty="0"/>
          </a:p>
        </p:txBody>
      </p:sp>
    </p:spTree>
    <p:extLst>
      <p:ext uri="{BB962C8B-B14F-4D97-AF65-F5344CB8AC3E}">
        <p14:creationId xmlns:p14="http://schemas.microsoft.com/office/powerpoint/2010/main" val="2354765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3590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49752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LM: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Environmental background trends, especially those associated with climate change, are exhibiting higher variability over time—and in turn, restoration practices that have been successful in the past may no longer be adequate to compensate for the effects of anticipated changes in these background trends.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Adaptive management techniques can provide restoration program managers with the ability to revisit and update large-scale restoration and /or programmatic strategies.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However, successful implementation of adaptive management in Gulf restoration has been limited; This lack of success is not isolated to the Gulf, but examples of successful implementation do exist.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7286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Smith Island:</a:t>
            </a:r>
            <a:r>
              <a:rPr lang="en-US" baseline="0" dirty="0"/>
              <a:t> An ESRP funded project using ESRP Learning Project product.</a:t>
            </a:r>
            <a:endParaRPr lang="en-US" dirty="0"/>
          </a:p>
        </p:txBody>
      </p:sp>
    </p:spTree>
    <p:extLst>
      <p:ext uri="{BB962C8B-B14F-4D97-AF65-F5344CB8AC3E}">
        <p14:creationId xmlns:p14="http://schemas.microsoft.com/office/powerpoint/2010/main" val="194024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3322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rPr>
              <a:t>Project led by Correigh Greene in 4 river deltas in Puget Sound, different sizes of estuaries different sizes of Chinook populations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Are juvenile Chinook limited by estuarine habitat capacity?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Analysis to understand use of the estuary in the context of habitat capacity and density-dependence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bg1"/>
              </a:solidFill>
            </a:endParaRPr>
          </a:p>
          <a:p>
            <a:r>
              <a:rPr lang="en-US" dirty="0">
                <a:solidFill>
                  <a:schemeClr val="bg1">
                    <a:lumMod val="65000"/>
                  </a:schemeClr>
                </a:solidFill>
              </a:rPr>
              <a:t>Greene et al. 2021 – Using a range of deltas to produce results that can be applied across Puget Sound. Connecting habitat restoration to population of fish that could use the delta – not just on site but across the entire delta  – proportion of the time when at habitat capacity as a function of annual density of outmigrants.  Only possible with long-term monitoring of entire deltas, across different habitat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Next step Analysis </a:t>
            </a:r>
            <a:r>
              <a:rPr lang="en-US" dirty="0"/>
              <a:t>of estuary restoration over time and Chinook population response</a:t>
            </a:r>
          </a:p>
          <a:p>
            <a:endParaRPr lang="en-US" dirty="0">
              <a:solidFill>
                <a:schemeClr val="bg1">
                  <a:lumMod val="65000"/>
                </a:schemeClr>
              </a:solidFill>
            </a:endParaRPr>
          </a:p>
        </p:txBody>
      </p:sp>
    </p:spTree>
    <p:extLst>
      <p:ext uri="{BB962C8B-B14F-4D97-AF65-F5344CB8AC3E}">
        <p14:creationId xmlns:p14="http://schemas.microsoft.com/office/powerpoint/2010/main" val="2885191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4312" indent="-224312" defTabSz="904775">
              <a:spcBef>
                <a:spcPct val="0"/>
              </a:spcBef>
              <a:buFont typeface="+mj-lt"/>
              <a:buAutoNum type="arabicPeriod"/>
            </a:pPr>
            <a:endParaRPr lang="en-US" dirty="0"/>
          </a:p>
        </p:txBody>
      </p:sp>
    </p:spTree>
    <p:extLst>
      <p:ext uri="{BB962C8B-B14F-4D97-AF65-F5344CB8AC3E}">
        <p14:creationId xmlns:p14="http://schemas.microsoft.com/office/powerpoint/2010/main" val="3772240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4312" indent="-224312" defTabSz="904775">
              <a:spcBef>
                <a:spcPct val="0"/>
              </a:spcBef>
              <a:buFont typeface="+mj-lt"/>
              <a:buAutoNum type="arabicPeriod"/>
            </a:pPr>
            <a:endParaRPr lang="en-US" dirty="0"/>
          </a:p>
        </p:txBody>
      </p:sp>
    </p:spTree>
    <p:extLst>
      <p:ext uri="{BB962C8B-B14F-4D97-AF65-F5344CB8AC3E}">
        <p14:creationId xmlns:p14="http://schemas.microsoft.com/office/powerpoint/2010/main" val="2098138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063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560" indent="-228560" defTabSz="921911">
              <a:spcBef>
                <a:spcPct val="0"/>
              </a:spcBef>
              <a:buFont typeface="+mj-lt"/>
              <a:buAutoNum type="arabicPeriod"/>
            </a:pPr>
            <a:endParaRPr lang="en-US" dirty="0"/>
          </a:p>
        </p:txBody>
      </p:sp>
    </p:spTree>
    <p:extLst>
      <p:ext uri="{BB962C8B-B14F-4D97-AF65-F5344CB8AC3E}">
        <p14:creationId xmlns:p14="http://schemas.microsoft.com/office/powerpoint/2010/main" val="3392951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4312" indent="-224312" defTabSz="904775">
              <a:spcBef>
                <a:spcPct val="0"/>
              </a:spcBef>
              <a:buFont typeface="+mj-lt"/>
              <a:buAutoNum type="arabicPeriod"/>
            </a:pPr>
            <a:endParaRPr lang="en-US" dirty="0"/>
          </a:p>
        </p:txBody>
      </p:sp>
    </p:spTree>
    <p:extLst>
      <p:ext uri="{BB962C8B-B14F-4D97-AF65-F5344CB8AC3E}">
        <p14:creationId xmlns:p14="http://schemas.microsoft.com/office/powerpoint/2010/main" val="1438061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defTabSz="904775">
              <a:spcBef>
                <a:spcPct val="0"/>
              </a:spcBef>
              <a:buFont typeface="+mj-lt"/>
              <a:buNone/>
            </a:pPr>
            <a:r>
              <a:rPr lang="en-US" dirty="0"/>
              <a:t>This as a process that can</a:t>
            </a:r>
            <a:r>
              <a:rPr lang="en-US" baseline="0" dirty="0"/>
              <a:t>/should always be improved upon. </a:t>
            </a:r>
            <a:endParaRPr lang="en-US" dirty="0"/>
          </a:p>
        </p:txBody>
      </p:sp>
    </p:spTree>
    <p:extLst>
      <p:ext uri="{BB962C8B-B14F-4D97-AF65-F5344CB8AC3E}">
        <p14:creationId xmlns:p14="http://schemas.microsoft.com/office/powerpoint/2010/main" val="229264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0074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9857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LM: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Synthesis efforts are needed to determine if and how localized restoration efforts may have collectively generated measurably improved coastal and estuarine ecosystems across the GoM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In addition, such analyses provide a mechanism for adjusting future efforts to produce better restoration outcomes. The synthesis framework makes it possible to address difficult and complex environmental questions,  providing answers that lead to increased understanding of coastal and estuarine system dynamics and, ultimately, better management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Synthesis at scales relevant to programmatic management is also needed in the Gulf because of strong and concerning trends in both chronic stressors, like sea level rise or tropicalization and acute stressors, like hurricanes or floods that can, directly and indirectly, strongly influence the success of restoration projects at all scales.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 comprehensive monitoring database is needed for synthesis activities. Current data collection in the GoM is often inadequate for regional or Gulf-wide synthesis. Inconsistencies in the types of variables and techniques used in monitoring programs adds to that difficulty.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There is a lack of centralized data management, storage, and access across the many restoration projects and funding for long-term monitoring efforts is difficult to obtain.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Without serious synthesis efforts it seems unlikely that we can quantitatively determine whether, and to what degree, GoM habitats and ecosystems have improved because of our 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71396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Action Agenda has evolved with this update process, so has our system of indicators and targets…</a:t>
            </a:r>
          </a:p>
        </p:txBody>
      </p:sp>
    </p:spTree>
    <p:extLst>
      <p:ext uri="{BB962C8B-B14F-4D97-AF65-F5344CB8AC3E}">
        <p14:creationId xmlns:p14="http://schemas.microsoft.com/office/powerpoint/2010/main" val="3628161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Action Agenda has evolved with this update process, so has our system of indicators and targets…</a:t>
            </a:r>
          </a:p>
        </p:txBody>
      </p:sp>
    </p:spTree>
    <p:extLst>
      <p:ext uri="{BB962C8B-B14F-4D97-AF65-F5344CB8AC3E}">
        <p14:creationId xmlns:p14="http://schemas.microsoft.com/office/powerpoint/2010/main" val="801989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Action Agenda has evolved with this update process, so has our system of indicators and targets…</a:t>
            </a:r>
          </a:p>
        </p:txBody>
      </p:sp>
    </p:spTree>
    <p:extLst>
      <p:ext uri="{BB962C8B-B14F-4D97-AF65-F5344CB8AC3E}">
        <p14:creationId xmlns:p14="http://schemas.microsoft.com/office/powerpoint/2010/main" val="940432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Action Agenda has evolved with this update process, so has our system of indicators and targets…</a:t>
            </a:r>
          </a:p>
        </p:txBody>
      </p:sp>
    </p:spTree>
    <p:extLst>
      <p:ext uri="{BB962C8B-B14F-4D97-AF65-F5344CB8AC3E}">
        <p14:creationId xmlns:p14="http://schemas.microsoft.com/office/powerpoint/2010/main" val="2646419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Action Agenda has evolved with this update process, so has our system of indicators and targets…</a:t>
            </a:r>
          </a:p>
        </p:txBody>
      </p:sp>
    </p:spTree>
    <p:extLst>
      <p:ext uri="{BB962C8B-B14F-4D97-AF65-F5344CB8AC3E}">
        <p14:creationId xmlns:p14="http://schemas.microsoft.com/office/powerpoint/2010/main" val="1876307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it’s different from local evaluations, what sets it apart</a:t>
            </a:r>
          </a:p>
        </p:txBody>
      </p:sp>
    </p:spTree>
    <p:extLst>
      <p:ext uri="{BB962C8B-B14F-4D97-AF65-F5344CB8AC3E}">
        <p14:creationId xmlns:p14="http://schemas.microsoft.com/office/powerpoint/2010/main" val="3454548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Chanda may talk about this</a:t>
            </a:r>
          </a:p>
          <a:p>
            <a:r>
              <a:rPr lang="en-US" dirty="0"/>
              <a:t>Could reference Gulf of Mexico report (region wide) compared to our basin wide study</a:t>
            </a:r>
          </a:p>
        </p:txBody>
      </p:sp>
    </p:spTree>
    <p:extLst>
      <p:ext uri="{BB962C8B-B14F-4D97-AF65-F5344CB8AC3E}">
        <p14:creationId xmlns:p14="http://schemas.microsoft.com/office/powerpoint/2010/main" val="3478994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how it’s connected to other efforts and salmon recovery needs. Targets, recovery planning, </a:t>
            </a:r>
          </a:p>
        </p:txBody>
      </p:sp>
    </p:spTree>
    <p:extLst>
      <p:ext uri="{BB962C8B-B14F-4D97-AF65-F5344CB8AC3E}">
        <p14:creationId xmlns:p14="http://schemas.microsoft.com/office/powerpoint/2010/main" val="1329346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8413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1475224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711">
              <a:spcBef>
                <a:spcPct val="0"/>
              </a:spcBef>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Puget</a:t>
            </a:r>
            <a:r>
              <a:rPr lang="en-US" baseline="0" dirty="0"/>
              <a:t> sound is a c</a:t>
            </a:r>
            <a:r>
              <a:rPr lang="en-US" dirty="0"/>
              <a:t>omplex and dynamic</a:t>
            </a:r>
            <a:r>
              <a:rPr lang="en-US" baseline="0" dirty="0"/>
              <a:t> place comprised of multiple ecosystems ranging from alpine to estuarine to marine. This diverse landscape is one of the features that makes this region so biologically rich, but it also poses potential management challenges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Shoreline is clearly degraded in different ways across the landscape – what is the best way to approach restoring it?</a:t>
            </a:r>
            <a:endParaRPr lang="en-US" dirty="0"/>
          </a:p>
          <a:p>
            <a:endParaRPr lang="en-US" dirty="0">
              <a:solidFill>
                <a:schemeClr val="bg1">
                  <a:lumMod val="65000"/>
                </a:schemeClr>
              </a:solidFill>
            </a:endParaRPr>
          </a:p>
        </p:txBody>
      </p:sp>
    </p:spTree>
    <p:extLst>
      <p:ext uri="{BB962C8B-B14F-4D97-AF65-F5344CB8AC3E}">
        <p14:creationId xmlns:p14="http://schemas.microsoft.com/office/powerpoint/2010/main" val="1536068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3682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4325" indent="-224325">
              <a:buFont typeface="+mj-lt"/>
              <a:buAutoNum type="arabicPeriod"/>
            </a:pPr>
            <a:endParaRPr lang="en-US" dirty="0"/>
          </a:p>
          <a:p>
            <a:pPr marL="224325" indent="-224325">
              <a:spcBef>
                <a:spcPct val="0"/>
              </a:spcBef>
              <a:buFont typeface="+mj-lt"/>
              <a:buAutoNum type="arabicPeriod"/>
            </a:pPr>
            <a:endParaRPr lang="en-US" baseline="0" dirty="0"/>
          </a:p>
          <a:p>
            <a:pPr marL="224325" indent="-224325">
              <a:spcBef>
                <a:spcPct val="0"/>
              </a:spcBef>
              <a:buFont typeface="+mj-lt"/>
              <a:buAutoNum type="arabicPeriod"/>
            </a:pPr>
            <a:r>
              <a:rPr lang="en-US" dirty="0"/>
              <a:t>Our conceptual model tells us that it is the natural processes such as (tidal flow, sediment transport, nutrient exchange) that create the structure of the nearshore (how it works and what it looks like) and this in turn provides functions or ecosystem goods and services that are valuable to society. </a:t>
            </a:r>
          </a:p>
          <a:p>
            <a:pPr marL="224325" indent="-224325">
              <a:spcBef>
                <a:spcPct val="0"/>
              </a:spcBef>
              <a:buFont typeface="+mj-lt"/>
              <a:buAutoNum type="arabicPeriod"/>
            </a:pPr>
            <a:endParaRPr lang="en-US" dirty="0"/>
          </a:p>
          <a:p>
            <a:pPr marL="224325" indent="-224325">
              <a:spcBef>
                <a:spcPct val="0"/>
              </a:spcBef>
              <a:buFont typeface="+mj-lt"/>
              <a:buAutoNum type="arabicPeriod"/>
            </a:pPr>
            <a:r>
              <a:rPr lang="en-US" dirty="0"/>
              <a:t>An understanding  and appreciation for this Conceptual Model is fundamental to how our program works. </a:t>
            </a:r>
          </a:p>
          <a:p>
            <a:pPr marL="224325" indent="-224325">
              <a:spcBef>
                <a:spcPct val="0"/>
              </a:spcBef>
              <a:buFont typeface="+mj-lt"/>
              <a:buAutoNum type="arabicPeriod"/>
            </a:pPr>
            <a:endParaRPr lang="en-US" dirty="0"/>
          </a:p>
          <a:p>
            <a:pPr marL="224325" indent="-224325">
              <a:spcBef>
                <a:spcPct val="0"/>
              </a:spcBef>
              <a:buFont typeface="+mj-lt"/>
              <a:buAutoNum type="arabicPeriod"/>
            </a:pPr>
            <a:r>
              <a:rPr lang="en-US" dirty="0"/>
              <a:t>Unless we are able to protect and restore these underlying natural processes, other complementary habitat restoration projects such as salmon recovery may not be sustainable over time and with climate change.</a:t>
            </a:r>
          </a:p>
          <a:p>
            <a:pPr eaLnBrk="1" hangingPunct="1"/>
            <a:r>
              <a:rPr lang="en-US" dirty="0"/>
              <a:t> </a:t>
            </a:r>
          </a:p>
          <a:p>
            <a:pPr eaLnBrk="1" hangingPunct="1">
              <a:spcBef>
                <a:spcPct val="0"/>
              </a:spcBef>
            </a:pPr>
            <a:endParaRPr lang="en-US" dirty="0"/>
          </a:p>
        </p:txBody>
      </p:sp>
    </p:spTree>
    <p:extLst>
      <p:ext uri="{BB962C8B-B14F-4D97-AF65-F5344CB8AC3E}">
        <p14:creationId xmlns:p14="http://schemas.microsoft.com/office/powerpoint/2010/main" val="3468349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228560" indent="-228560" defTabSz="921911">
              <a:spcBef>
                <a:spcPct val="0"/>
              </a:spcBef>
              <a:buFont typeface="+mj-lt"/>
              <a:buAutoNum type="arabicPeriod"/>
            </a:pPr>
            <a:r>
              <a:rPr lang="en-US" dirty="0"/>
              <a:t>The</a:t>
            </a:r>
            <a:r>
              <a:rPr lang="en-US" baseline="0" dirty="0"/>
              <a:t> fundamental conceptual model of our program recognizes the integral link between ecological processes such as tidal flow, sediment delivery and nutrient exchange, the structure they create on the landscape, and the ecosystem functions that are linked to that structure.</a:t>
            </a:r>
          </a:p>
          <a:p>
            <a:pPr marL="228560" indent="-228560" defTabSz="921911">
              <a:spcBef>
                <a:spcPct val="0"/>
              </a:spcBef>
              <a:buFont typeface="+mj-lt"/>
              <a:buAutoNum type="arabicPeriod"/>
            </a:pPr>
            <a:endParaRPr lang="en-US" baseline="0" dirty="0"/>
          </a:p>
          <a:p>
            <a:pPr marL="228560" indent="-228560" defTabSz="921911">
              <a:spcBef>
                <a:spcPct val="0"/>
              </a:spcBef>
              <a:buFont typeface="+mj-lt"/>
              <a:buAutoNum type="arabicPeriod"/>
            </a:pPr>
            <a:r>
              <a:rPr lang="en-US" baseline="0" dirty="0"/>
              <a:t>Our goal is to conduct restoration that targets the process being impacted so that structure and function will follow</a:t>
            </a:r>
            <a:endParaRPr lang="en-US" dirty="0"/>
          </a:p>
          <a:p>
            <a:endParaRPr lang="en-US" dirty="0"/>
          </a:p>
          <a:p>
            <a:r>
              <a:rPr lang="en-US" dirty="0"/>
              <a:t>For example:</a:t>
            </a:r>
            <a:r>
              <a:rPr lang="en-US" baseline="0" dirty="0"/>
              <a:t> </a:t>
            </a:r>
            <a:r>
              <a:rPr lang="en-US" dirty="0"/>
              <a:t>This approach to restoration contrasts from an </a:t>
            </a:r>
            <a:r>
              <a:rPr lang="en-US" baseline="0" dirty="0"/>
              <a:t>approach that starts with a target species, asks the question: what does that species need? And then tries to create that. This approach starts with the processes that are impaired and seeks to alleviate the source of the impairment. Because of the relationship between process, structure and function, we expect to see a more fully functioning restoring ecosystem when processes and landscape connectivity are considered. </a:t>
            </a:r>
            <a:endParaRPr lang="en-US" dirty="0"/>
          </a:p>
        </p:txBody>
      </p:sp>
    </p:spTree>
    <p:extLst>
      <p:ext uri="{BB962C8B-B14F-4D97-AF65-F5344CB8AC3E}">
        <p14:creationId xmlns:p14="http://schemas.microsoft.com/office/powerpoint/2010/main" val="2290352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This is</a:t>
            </a:r>
            <a:r>
              <a:rPr lang="en-US" baseline="0" dirty="0"/>
              <a:t> a depiction of a functioning nearshore ecosystem, with diverse, interconnected habitats. </a:t>
            </a:r>
            <a:endParaRPr lang="en-US" dirty="0"/>
          </a:p>
        </p:txBody>
      </p:sp>
    </p:spTree>
    <p:extLst>
      <p:ext uri="{BB962C8B-B14F-4D97-AF65-F5344CB8AC3E}">
        <p14:creationId xmlns:p14="http://schemas.microsoft.com/office/powerpoint/2010/main" val="1203075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3115-5DD7-8844-9737-A9B682F22A41}"/>
              </a:ext>
            </a:extLst>
          </p:cNvPr>
          <p:cNvSpPr>
            <a:spLocks noGrp="1"/>
          </p:cNvSpPr>
          <p:nvPr>
            <p:ph type="ctrTitle"/>
          </p:nvPr>
        </p:nvSpPr>
        <p:spPr>
          <a:xfrm>
            <a:off x="5622324" y="1134719"/>
            <a:ext cx="5824151" cy="2387600"/>
          </a:xfrm>
        </p:spPr>
        <p:txBody>
          <a:bodyPr anchor="b"/>
          <a:lstStyle>
            <a:lvl1pPr algn="ctr">
              <a:defRPr sz="6000" baseline="0">
                <a:solidFill>
                  <a:srgbClr val="F8B22E"/>
                </a:solidFill>
                <a:latin typeface="Helvetica"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92C6C91F-7323-CF47-84C6-0F4C45D8E619}"/>
              </a:ext>
            </a:extLst>
          </p:cNvPr>
          <p:cNvSpPr>
            <a:spLocks noGrp="1"/>
          </p:cNvSpPr>
          <p:nvPr>
            <p:ph type="subTitle" idx="1"/>
          </p:nvPr>
        </p:nvSpPr>
        <p:spPr>
          <a:xfrm>
            <a:off x="5622324" y="3842950"/>
            <a:ext cx="5824152" cy="224892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50090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17AF-7C96-4374-A1E6-43FEA52E65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99B6E6-5689-4DAF-BE79-5A078A3D32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AB49F2-CB3A-40F2-8BE5-9FD71AB257C8}"/>
              </a:ext>
            </a:extLst>
          </p:cNvPr>
          <p:cNvSpPr>
            <a:spLocks noGrp="1"/>
          </p:cNvSpPr>
          <p:nvPr>
            <p:ph type="dt" sz="half" idx="10"/>
          </p:nvPr>
        </p:nvSpPr>
        <p:spPr/>
        <p:txBody>
          <a:bodyPr/>
          <a:lstStyle/>
          <a:p>
            <a:fld id="{514B0DAD-5509-41B5-8F25-867DC05B7379}" type="datetimeFigureOut">
              <a:rPr lang="en-US" smtClean="0"/>
              <a:t>4/21/2022</a:t>
            </a:fld>
            <a:endParaRPr lang="en-US"/>
          </a:p>
        </p:txBody>
      </p:sp>
      <p:sp>
        <p:nvSpPr>
          <p:cNvPr id="5" name="Footer Placeholder 4">
            <a:extLst>
              <a:ext uri="{FF2B5EF4-FFF2-40B4-BE49-F238E27FC236}">
                <a16:creationId xmlns:a16="http://schemas.microsoft.com/office/drawing/2014/main" id="{937003DB-D8A2-4AB2-ADBF-F67E7AB22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DDFE5-9431-4363-9060-F6D5467F60D0}"/>
              </a:ext>
            </a:extLst>
          </p:cNvPr>
          <p:cNvSpPr>
            <a:spLocks noGrp="1"/>
          </p:cNvSpPr>
          <p:nvPr>
            <p:ph type="sldNum" sz="quarter" idx="12"/>
          </p:nvPr>
        </p:nvSpPr>
        <p:spPr/>
        <p:txBody>
          <a:bodyPr/>
          <a:lstStyle/>
          <a:p>
            <a:fld id="{E2E9B8A8-3831-4024-AD3B-6C879F16F325}" type="slidenum">
              <a:rPr lang="en-US" smtClean="0"/>
              <a:t>‹#›</a:t>
            </a:fld>
            <a:endParaRPr lang="en-US"/>
          </a:p>
        </p:txBody>
      </p:sp>
    </p:spTree>
    <p:extLst>
      <p:ext uri="{BB962C8B-B14F-4D97-AF65-F5344CB8AC3E}">
        <p14:creationId xmlns:p14="http://schemas.microsoft.com/office/powerpoint/2010/main" val="404947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A4E7-ABFC-4437-ADAE-307A6DB8BE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4CCDAA-6E83-4C75-A301-EA8AE7D3B7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F2FA8E-A702-42A9-936D-D9D35CE5D9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19E4A-DE6D-4309-BA54-4BD3625F17C6}"/>
              </a:ext>
            </a:extLst>
          </p:cNvPr>
          <p:cNvSpPr>
            <a:spLocks noGrp="1"/>
          </p:cNvSpPr>
          <p:nvPr>
            <p:ph type="dt" sz="half" idx="10"/>
          </p:nvPr>
        </p:nvSpPr>
        <p:spPr/>
        <p:txBody>
          <a:bodyPr/>
          <a:lstStyle/>
          <a:p>
            <a:fld id="{514B0DAD-5509-41B5-8F25-867DC05B7379}" type="datetimeFigureOut">
              <a:rPr lang="en-US" smtClean="0"/>
              <a:t>4/21/2022</a:t>
            </a:fld>
            <a:endParaRPr lang="en-US"/>
          </a:p>
        </p:txBody>
      </p:sp>
      <p:sp>
        <p:nvSpPr>
          <p:cNvPr id="6" name="Footer Placeholder 5">
            <a:extLst>
              <a:ext uri="{FF2B5EF4-FFF2-40B4-BE49-F238E27FC236}">
                <a16:creationId xmlns:a16="http://schemas.microsoft.com/office/drawing/2014/main" id="{EAFEEC00-967E-45BE-8177-3A97FEC490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0D1D53-4F5D-4F3A-BE55-402F955AFFDB}"/>
              </a:ext>
            </a:extLst>
          </p:cNvPr>
          <p:cNvSpPr>
            <a:spLocks noGrp="1"/>
          </p:cNvSpPr>
          <p:nvPr>
            <p:ph type="sldNum" sz="quarter" idx="12"/>
          </p:nvPr>
        </p:nvSpPr>
        <p:spPr/>
        <p:txBody>
          <a:bodyPr/>
          <a:lstStyle/>
          <a:p>
            <a:fld id="{E2E9B8A8-3831-4024-AD3B-6C879F16F325}" type="slidenum">
              <a:rPr lang="en-US" smtClean="0"/>
              <a:t>‹#›</a:t>
            </a:fld>
            <a:endParaRPr lang="en-US"/>
          </a:p>
        </p:txBody>
      </p:sp>
    </p:spTree>
    <p:extLst>
      <p:ext uri="{BB962C8B-B14F-4D97-AF65-F5344CB8AC3E}">
        <p14:creationId xmlns:p14="http://schemas.microsoft.com/office/powerpoint/2010/main" val="3266363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DD62-3180-44A8-893E-6CD8D37D4B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B0B815-1417-40A1-AEF1-91FFD9F9B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49BFAD-766E-44FD-B8F3-07E32FD3A6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A6F08B-E662-4F5B-AC60-794D184590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DE9B6-21CF-4F2D-A8A2-E0F4EEE1C5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13F7A-4242-4F55-AE9A-258EB4D5C685}"/>
              </a:ext>
            </a:extLst>
          </p:cNvPr>
          <p:cNvSpPr>
            <a:spLocks noGrp="1"/>
          </p:cNvSpPr>
          <p:nvPr>
            <p:ph type="dt" sz="half" idx="10"/>
          </p:nvPr>
        </p:nvSpPr>
        <p:spPr/>
        <p:txBody>
          <a:bodyPr/>
          <a:lstStyle/>
          <a:p>
            <a:fld id="{514B0DAD-5509-41B5-8F25-867DC05B7379}" type="datetimeFigureOut">
              <a:rPr lang="en-US" smtClean="0"/>
              <a:t>4/21/2022</a:t>
            </a:fld>
            <a:endParaRPr lang="en-US"/>
          </a:p>
        </p:txBody>
      </p:sp>
      <p:sp>
        <p:nvSpPr>
          <p:cNvPr id="8" name="Footer Placeholder 7">
            <a:extLst>
              <a:ext uri="{FF2B5EF4-FFF2-40B4-BE49-F238E27FC236}">
                <a16:creationId xmlns:a16="http://schemas.microsoft.com/office/drawing/2014/main" id="{D713F95F-145F-48AA-B312-9315C913A8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D7AAB8-5B4A-48E4-B237-05996015FC01}"/>
              </a:ext>
            </a:extLst>
          </p:cNvPr>
          <p:cNvSpPr>
            <a:spLocks noGrp="1"/>
          </p:cNvSpPr>
          <p:nvPr>
            <p:ph type="sldNum" sz="quarter" idx="12"/>
          </p:nvPr>
        </p:nvSpPr>
        <p:spPr/>
        <p:txBody>
          <a:bodyPr/>
          <a:lstStyle/>
          <a:p>
            <a:fld id="{E2E9B8A8-3831-4024-AD3B-6C879F16F325}" type="slidenum">
              <a:rPr lang="en-US" smtClean="0"/>
              <a:t>‹#›</a:t>
            </a:fld>
            <a:endParaRPr lang="en-US"/>
          </a:p>
        </p:txBody>
      </p:sp>
    </p:spTree>
    <p:extLst>
      <p:ext uri="{BB962C8B-B14F-4D97-AF65-F5344CB8AC3E}">
        <p14:creationId xmlns:p14="http://schemas.microsoft.com/office/powerpoint/2010/main" val="1174106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0EC5E-05F8-4FEA-8FAA-CA5C69FDF1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2070EC-211A-41C7-9909-CBA3C75C05F8}"/>
              </a:ext>
            </a:extLst>
          </p:cNvPr>
          <p:cNvSpPr>
            <a:spLocks noGrp="1"/>
          </p:cNvSpPr>
          <p:nvPr>
            <p:ph type="dt" sz="half" idx="10"/>
          </p:nvPr>
        </p:nvSpPr>
        <p:spPr/>
        <p:txBody>
          <a:bodyPr/>
          <a:lstStyle/>
          <a:p>
            <a:fld id="{514B0DAD-5509-41B5-8F25-867DC05B7379}" type="datetimeFigureOut">
              <a:rPr lang="en-US" smtClean="0"/>
              <a:t>4/21/2022</a:t>
            </a:fld>
            <a:endParaRPr lang="en-US"/>
          </a:p>
        </p:txBody>
      </p:sp>
      <p:sp>
        <p:nvSpPr>
          <p:cNvPr id="4" name="Footer Placeholder 3">
            <a:extLst>
              <a:ext uri="{FF2B5EF4-FFF2-40B4-BE49-F238E27FC236}">
                <a16:creationId xmlns:a16="http://schemas.microsoft.com/office/drawing/2014/main" id="{D63D9D59-2A80-492A-B895-E24272C260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ACA954-1C82-40FF-AA15-90B2AED31962}"/>
              </a:ext>
            </a:extLst>
          </p:cNvPr>
          <p:cNvSpPr>
            <a:spLocks noGrp="1"/>
          </p:cNvSpPr>
          <p:nvPr>
            <p:ph type="sldNum" sz="quarter" idx="12"/>
          </p:nvPr>
        </p:nvSpPr>
        <p:spPr/>
        <p:txBody>
          <a:bodyPr/>
          <a:lstStyle/>
          <a:p>
            <a:fld id="{E2E9B8A8-3831-4024-AD3B-6C879F16F325}" type="slidenum">
              <a:rPr lang="en-US" smtClean="0"/>
              <a:t>‹#›</a:t>
            </a:fld>
            <a:endParaRPr lang="en-US"/>
          </a:p>
        </p:txBody>
      </p:sp>
    </p:spTree>
    <p:extLst>
      <p:ext uri="{BB962C8B-B14F-4D97-AF65-F5344CB8AC3E}">
        <p14:creationId xmlns:p14="http://schemas.microsoft.com/office/powerpoint/2010/main" val="2259961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D7122A-26B8-4D16-A5BF-F1EC4B6809B2}"/>
              </a:ext>
            </a:extLst>
          </p:cNvPr>
          <p:cNvSpPr>
            <a:spLocks noGrp="1"/>
          </p:cNvSpPr>
          <p:nvPr>
            <p:ph type="dt" sz="half" idx="10"/>
          </p:nvPr>
        </p:nvSpPr>
        <p:spPr/>
        <p:txBody>
          <a:bodyPr/>
          <a:lstStyle/>
          <a:p>
            <a:fld id="{514B0DAD-5509-41B5-8F25-867DC05B7379}" type="datetimeFigureOut">
              <a:rPr lang="en-US" smtClean="0"/>
              <a:t>4/21/2022</a:t>
            </a:fld>
            <a:endParaRPr lang="en-US"/>
          </a:p>
        </p:txBody>
      </p:sp>
      <p:sp>
        <p:nvSpPr>
          <p:cNvPr id="3" name="Footer Placeholder 2">
            <a:extLst>
              <a:ext uri="{FF2B5EF4-FFF2-40B4-BE49-F238E27FC236}">
                <a16:creationId xmlns:a16="http://schemas.microsoft.com/office/drawing/2014/main" id="{9BB58CF5-6724-45C0-ADF9-EE3310663F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5CD79E-5DE8-4529-A43D-E482B2749F05}"/>
              </a:ext>
            </a:extLst>
          </p:cNvPr>
          <p:cNvSpPr>
            <a:spLocks noGrp="1"/>
          </p:cNvSpPr>
          <p:nvPr>
            <p:ph type="sldNum" sz="quarter" idx="12"/>
          </p:nvPr>
        </p:nvSpPr>
        <p:spPr/>
        <p:txBody>
          <a:bodyPr/>
          <a:lstStyle/>
          <a:p>
            <a:fld id="{E2E9B8A8-3831-4024-AD3B-6C879F16F325}" type="slidenum">
              <a:rPr lang="en-US" smtClean="0"/>
              <a:t>‹#›</a:t>
            </a:fld>
            <a:endParaRPr lang="en-US"/>
          </a:p>
        </p:txBody>
      </p:sp>
    </p:spTree>
    <p:extLst>
      <p:ext uri="{BB962C8B-B14F-4D97-AF65-F5344CB8AC3E}">
        <p14:creationId xmlns:p14="http://schemas.microsoft.com/office/powerpoint/2010/main" val="547499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5948-C5BE-4C4B-BC1A-D118AD9BA1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C2FC1F-F4F8-4C87-BB4D-A559ACD0F2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A5A399-DB46-4B4A-BF98-2A2903DFA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6D77A9-DEBF-4FB7-B64B-01D189C31FC2}"/>
              </a:ext>
            </a:extLst>
          </p:cNvPr>
          <p:cNvSpPr>
            <a:spLocks noGrp="1"/>
          </p:cNvSpPr>
          <p:nvPr>
            <p:ph type="dt" sz="half" idx="10"/>
          </p:nvPr>
        </p:nvSpPr>
        <p:spPr/>
        <p:txBody>
          <a:bodyPr/>
          <a:lstStyle/>
          <a:p>
            <a:fld id="{514B0DAD-5509-41B5-8F25-867DC05B7379}" type="datetimeFigureOut">
              <a:rPr lang="en-US" smtClean="0"/>
              <a:t>4/21/2022</a:t>
            </a:fld>
            <a:endParaRPr lang="en-US"/>
          </a:p>
        </p:txBody>
      </p:sp>
      <p:sp>
        <p:nvSpPr>
          <p:cNvPr id="6" name="Footer Placeholder 5">
            <a:extLst>
              <a:ext uri="{FF2B5EF4-FFF2-40B4-BE49-F238E27FC236}">
                <a16:creationId xmlns:a16="http://schemas.microsoft.com/office/drawing/2014/main" id="{81B88CD8-BB27-478E-B553-ADB14A373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E98B9-199D-42B4-B188-39765BDF37BA}"/>
              </a:ext>
            </a:extLst>
          </p:cNvPr>
          <p:cNvSpPr>
            <a:spLocks noGrp="1"/>
          </p:cNvSpPr>
          <p:nvPr>
            <p:ph type="sldNum" sz="quarter" idx="12"/>
          </p:nvPr>
        </p:nvSpPr>
        <p:spPr/>
        <p:txBody>
          <a:bodyPr/>
          <a:lstStyle/>
          <a:p>
            <a:fld id="{E2E9B8A8-3831-4024-AD3B-6C879F16F325}" type="slidenum">
              <a:rPr lang="en-US" smtClean="0"/>
              <a:t>‹#›</a:t>
            </a:fld>
            <a:endParaRPr lang="en-US"/>
          </a:p>
        </p:txBody>
      </p:sp>
    </p:spTree>
    <p:extLst>
      <p:ext uri="{BB962C8B-B14F-4D97-AF65-F5344CB8AC3E}">
        <p14:creationId xmlns:p14="http://schemas.microsoft.com/office/powerpoint/2010/main" val="3224597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9F202-FF28-405F-94D6-A6EE2EC34C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1C9A46-15F3-4BAD-B9E7-54F7A0D44F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9F0D6E-5A54-4CF8-9AAD-C3B17CADE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CD7D54-FB56-445A-919E-A4248147FFA5}"/>
              </a:ext>
            </a:extLst>
          </p:cNvPr>
          <p:cNvSpPr>
            <a:spLocks noGrp="1"/>
          </p:cNvSpPr>
          <p:nvPr>
            <p:ph type="dt" sz="half" idx="10"/>
          </p:nvPr>
        </p:nvSpPr>
        <p:spPr/>
        <p:txBody>
          <a:bodyPr/>
          <a:lstStyle/>
          <a:p>
            <a:fld id="{514B0DAD-5509-41B5-8F25-867DC05B7379}" type="datetimeFigureOut">
              <a:rPr lang="en-US" smtClean="0"/>
              <a:t>4/21/2022</a:t>
            </a:fld>
            <a:endParaRPr lang="en-US"/>
          </a:p>
        </p:txBody>
      </p:sp>
      <p:sp>
        <p:nvSpPr>
          <p:cNvPr id="6" name="Footer Placeholder 5">
            <a:extLst>
              <a:ext uri="{FF2B5EF4-FFF2-40B4-BE49-F238E27FC236}">
                <a16:creationId xmlns:a16="http://schemas.microsoft.com/office/drawing/2014/main" id="{012483CE-D0D9-499F-9698-9E5666326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FBE821-EC49-4567-9109-22636D8CA45A}"/>
              </a:ext>
            </a:extLst>
          </p:cNvPr>
          <p:cNvSpPr>
            <a:spLocks noGrp="1"/>
          </p:cNvSpPr>
          <p:nvPr>
            <p:ph type="sldNum" sz="quarter" idx="12"/>
          </p:nvPr>
        </p:nvSpPr>
        <p:spPr/>
        <p:txBody>
          <a:bodyPr/>
          <a:lstStyle/>
          <a:p>
            <a:fld id="{E2E9B8A8-3831-4024-AD3B-6C879F16F325}" type="slidenum">
              <a:rPr lang="en-US" smtClean="0"/>
              <a:t>‹#›</a:t>
            </a:fld>
            <a:endParaRPr lang="en-US"/>
          </a:p>
        </p:txBody>
      </p:sp>
    </p:spTree>
    <p:extLst>
      <p:ext uri="{BB962C8B-B14F-4D97-AF65-F5344CB8AC3E}">
        <p14:creationId xmlns:p14="http://schemas.microsoft.com/office/powerpoint/2010/main" val="220359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7A38-6A33-454E-ACAD-13E8D377CB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50A529-BF43-4C05-AE48-0DCE1DCB33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4EFA3-84BE-486F-9771-0E00F2AE136F}"/>
              </a:ext>
            </a:extLst>
          </p:cNvPr>
          <p:cNvSpPr>
            <a:spLocks noGrp="1"/>
          </p:cNvSpPr>
          <p:nvPr>
            <p:ph type="dt" sz="half" idx="10"/>
          </p:nvPr>
        </p:nvSpPr>
        <p:spPr/>
        <p:txBody>
          <a:bodyPr/>
          <a:lstStyle/>
          <a:p>
            <a:fld id="{514B0DAD-5509-41B5-8F25-867DC05B7379}" type="datetimeFigureOut">
              <a:rPr lang="en-US" smtClean="0"/>
              <a:t>4/21/2022</a:t>
            </a:fld>
            <a:endParaRPr lang="en-US"/>
          </a:p>
        </p:txBody>
      </p:sp>
      <p:sp>
        <p:nvSpPr>
          <p:cNvPr id="5" name="Footer Placeholder 4">
            <a:extLst>
              <a:ext uri="{FF2B5EF4-FFF2-40B4-BE49-F238E27FC236}">
                <a16:creationId xmlns:a16="http://schemas.microsoft.com/office/drawing/2014/main" id="{E43FA911-E3E8-42EF-8DD6-1A9AB9B21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3FB2E2-E917-4F2A-8403-FCD34D34BC38}"/>
              </a:ext>
            </a:extLst>
          </p:cNvPr>
          <p:cNvSpPr>
            <a:spLocks noGrp="1"/>
          </p:cNvSpPr>
          <p:nvPr>
            <p:ph type="sldNum" sz="quarter" idx="12"/>
          </p:nvPr>
        </p:nvSpPr>
        <p:spPr/>
        <p:txBody>
          <a:bodyPr/>
          <a:lstStyle/>
          <a:p>
            <a:fld id="{E2E9B8A8-3831-4024-AD3B-6C879F16F325}" type="slidenum">
              <a:rPr lang="en-US" smtClean="0"/>
              <a:t>‹#›</a:t>
            </a:fld>
            <a:endParaRPr lang="en-US"/>
          </a:p>
        </p:txBody>
      </p:sp>
    </p:spTree>
    <p:extLst>
      <p:ext uri="{BB962C8B-B14F-4D97-AF65-F5344CB8AC3E}">
        <p14:creationId xmlns:p14="http://schemas.microsoft.com/office/powerpoint/2010/main" val="2728152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589ED-C9BF-41B0-BA99-59B9D06A38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262459-F9B7-4EED-95C4-45F33C2517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4E63E-AB45-4177-ABB0-8879F364AF04}"/>
              </a:ext>
            </a:extLst>
          </p:cNvPr>
          <p:cNvSpPr>
            <a:spLocks noGrp="1"/>
          </p:cNvSpPr>
          <p:nvPr>
            <p:ph type="dt" sz="half" idx="10"/>
          </p:nvPr>
        </p:nvSpPr>
        <p:spPr/>
        <p:txBody>
          <a:bodyPr/>
          <a:lstStyle/>
          <a:p>
            <a:fld id="{514B0DAD-5509-41B5-8F25-867DC05B7379}" type="datetimeFigureOut">
              <a:rPr lang="en-US" smtClean="0"/>
              <a:t>4/21/2022</a:t>
            </a:fld>
            <a:endParaRPr lang="en-US"/>
          </a:p>
        </p:txBody>
      </p:sp>
      <p:sp>
        <p:nvSpPr>
          <p:cNvPr id="5" name="Footer Placeholder 4">
            <a:extLst>
              <a:ext uri="{FF2B5EF4-FFF2-40B4-BE49-F238E27FC236}">
                <a16:creationId xmlns:a16="http://schemas.microsoft.com/office/drawing/2014/main" id="{08EA5681-48FF-4D28-A521-34B92E790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B660E-E750-45AC-86B7-67A847287783}"/>
              </a:ext>
            </a:extLst>
          </p:cNvPr>
          <p:cNvSpPr>
            <a:spLocks noGrp="1"/>
          </p:cNvSpPr>
          <p:nvPr>
            <p:ph type="sldNum" sz="quarter" idx="12"/>
          </p:nvPr>
        </p:nvSpPr>
        <p:spPr/>
        <p:txBody>
          <a:bodyPr/>
          <a:lstStyle/>
          <a:p>
            <a:fld id="{E2E9B8A8-3831-4024-AD3B-6C879F16F325}" type="slidenum">
              <a:rPr lang="en-US" smtClean="0"/>
              <a:t>‹#›</a:t>
            </a:fld>
            <a:endParaRPr lang="en-US"/>
          </a:p>
        </p:txBody>
      </p:sp>
    </p:spTree>
    <p:extLst>
      <p:ext uri="{BB962C8B-B14F-4D97-AF65-F5344CB8AC3E}">
        <p14:creationId xmlns:p14="http://schemas.microsoft.com/office/powerpoint/2010/main" val="218437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3"/>
          <p:cNvSpPr>
            <a:spLocks noGrp="1"/>
          </p:cNvSpPr>
          <p:nvPr>
            <p:ph sz="quarter" idx="10"/>
          </p:nvPr>
        </p:nvSpPr>
        <p:spPr>
          <a:xfrm>
            <a:off x="365760" y="1252728"/>
            <a:ext cx="11475720" cy="5257800"/>
          </a:xfrm>
        </p:spPr>
        <p:txBody>
          <a:bodyPr lIns="0" tIns="0" rIns="0" bIns="0"/>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2923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014FB-CE89-3145-8832-B345562B69C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A2DC80F-E806-FF44-A529-BFE9B68D64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3992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 Text + Imag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5" name="Content Placeholder 3"/>
          <p:cNvSpPr>
            <a:spLocks noGrp="1"/>
          </p:cNvSpPr>
          <p:nvPr>
            <p:ph sz="quarter" idx="10"/>
          </p:nvPr>
        </p:nvSpPr>
        <p:spPr>
          <a:xfrm>
            <a:off x="365760" y="1252728"/>
            <a:ext cx="5577840" cy="5257800"/>
          </a:xfrm>
        </p:spPr>
        <p:txBody>
          <a:bodyPr lIns="0" tIns="0" rIns="0" bIns="0" numCol="1" spcCol="228600"/>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1"/>
          </p:nvPr>
        </p:nvSpPr>
        <p:spPr>
          <a:xfrm>
            <a:off x="6240024" y="1252728"/>
            <a:ext cx="5577840" cy="5257800"/>
          </a:xfrm>
        </p:spPr>
        <p:txBody>
          <a:bodyPr/>
          <a:lstStyle/>
          <a:p>
            <a:r>
              <a:rPr lang="en-US"/>
              <a:t>Click icon to add picture</a:t>
            </a:r>
            <a:endParaRPr lang="en-US" dirty="0"/>
          </a:p>
        </p:txBody>
      </p:sp>
    </p:spTree>
    <p:extLst>
      <p:ext uri="{BB962C8B-B14F-4D97-AF65-F5344CB8AC3E}">
        <p14:creationId xmlns:p14="http://schemas.microsoft.com/office/powerpoint/2010/main" val="2072180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6" name="Title Placeholder 1"/>
          <p:cNvSpPr>
            <a:spLocks noGrp="1"/>
          </p:cNvSpPr>
          <p:nvPr>
            <p:ph type="title"/>
          </p:nvPr>
        </p:nvSpPr>
        <p:spPr bwMode="auto">
          <a:xfrm>
            <a:off x="365760" y="137160"/>
            <a:ext cx="9875520" cy="99669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US" dirty="0"/>
          </a:p>
        </p:txBody>
      </p:sp>
      <p:sp>
        <p:nvSpPr>
          <p:cNvPr id="7" name="Content Placeholder 3"/>
          <p:cNvSpPr>
            <a:spLocks noGrp="1"/>
          </p:cNvSpPr>
          <p:nvPr>
            <p:ph sz="quarter" idx="10"/>
          </p:nvPr>
        </p:nvSpPr>
        <p:spPr>
          <a:xfrm>
            <a:off x="365760" y="1252728"/>
            <a:ext cx="11475720" cy="5257800"/>
          </a:xfrm>
        </p:spPr>
        <p:txBody>
          <a:bodyPr lIns="0" tIns="0" rIns="0" bIns="0" numCol="2" spcCol="228600"/>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6264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5" name="Content Placeholder 3"/>
          <p:cNvSpPr>
            <a:spLocks noGrp="1"/>
          </p:cNvSpPr>
          <p:nvPr>
            <p:ph sz="quarter" idx="10"/>
          </p:nvPr>
        </p:nvSpPr>
        <p:spPr>
          <a:xfrm>
            <a:off x="365760" y="1252728"/>
            <a:ext cx="11475720" cy="5257800"/>
          </a:xfrm>
        </p:spPr>
        <p:txBody>
          <a:bodyPr lIns="0" tIns="0" rIns="0" bIns="0" numCol="3" spcCol="228600"/>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8358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59982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1 Pic">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5" name="Picture Placeholder 16"/>
          <p:cNvSpPr>
            <a:spLocks noGrp="1"/>
          </p:cNvSpPr>
          <p:nvPr>
            <p:ph type="pic" sz="quarter" idx="13"/>
          </p:nvPr>
        </p:nvSpPr>
        <p:spPr>
          <a:xfrm>
            <a:off x="5586999" y="275920"/>
            <a:ext cx="6345936" cy="6345936"/>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9" name="Text Placeholder 2"/>
          <p:cNvSpPr>
            <a:spLocks noGrp="1"/>
          </p:cNvSpPr>
          <p:nvPr>
            <p:ph type="body" sz="quarter" idx="19" hasCustomPrompt="1"/>
          </p:nvPr>
        </p:nvSpPr>
        <p:spPr>
          <a:xfrm>
            <a:off x="274320" y="2059387"/>
            <a:ext cx="4867275" cy="3315887"/>
          </a:xfrm>
        </p:spPr>
        <p:txBody>
          <a:bodyPr/>
          <a:lstStyle/>
          <a:p>
            <a:r>
              <a:rPr lang="en-US" dirty="0"/>
              <a:t>Presenter</a:t>
            </a:r>
          </a:p>
          <a:p>
            <a:r>
              <a:rPr lang="en-US" dirty="0"/>
              <a:t>Title </a:t>
            </a:r>
          </a:p>
          <a:p>
            <a:r>
              <a:rPr lang="en-US" dirty="0"/>
              <a:t>Division/District/Staff Section</a:t>
            </a:r>
          </a:p>
          <a:p>
            <a:r>
              <a:rPr lang="en-US" dirty="0"/>
              <a:t>Date: DD Month Year</a:t>
            </a:r>
          </a:p>
        </p:txBody>
      </p:sp>
      <p:sp>
        <p:nvSpPr>
          <p:cNvPr id="12" name="Title 5"/>
          <p:cNvSpPr>
            <a:spLocks noGrp="1"/>
          </p:cNvSpPr>
          <p:nvPr>
            <p:ph type="title"/>
          </p:nvPr>
        </p:nvSpPr>
        <p:spPr>
          <a:xfrm>
            <a:off x="274320" y="265872"/>
            <a:ext cx="4866861" cy="1671543"/>
          </a:xfrm>
          <a:noFill/>
          <a:ln w="12700">
            <a:noFill/>
          </a:ln>
        </p:spPr>
        <p:txBody>
          <a:bodyPr/>
          <a:lstStyle>
            <a:lvl1pPr>
              <a:defRPr>
                <a:solidFill>
                  <a:sysClr val="windowText" lastClr="000000"/>
                </a:solidFill>
              </a:defRPr>
            </a:lvl1pPr>
          </a:lstStyle>
          <a:p>
            <a:r>
              <a:rPr lang="en-US" dirty="0"/>
              <a:t>Click to edit Master 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7763" y="5497247"/>
            <a:ext cx="1370051" cy="1156324"/>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4320" y="5497246"/>
            <a:ext cx="756668" cy="1005911"/>
          </a:xfrm>
          <a:prstGeom prst="rect">
            <a:avLst/>
          </a:prstGeom>
        </p:spPr>
      </p:pic>
    </p:spTree>
    <p:extLst>
      <p:ext uri="{BB962C8B-B14F-4D97-AF65-F5344CB8AC3E}">
        <p14:creationId xmlns:p14="http://schemas.microsoft.com/office/powerpoint/2010/main" val="733299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5" name="Picture Placeholder 16"/>
          <p:cNvSpPr>
            <a:spLocks noGrp="1" noChangeAspect="1"/>
          </p:cNvSpPr>
          <p:nvPr>
            <p:ph type="pic" sz="quarter" idx="13"/>
          </p:nvPr>
        </p:nvSpPr>
        <p:spPr>
          <a:xfrm>
            <a:off x="6300430" y="285968"/>
            <a:ext cx="5587467" cy="3017520"/>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16" name="Picture Placeholder 16"/>
          <p:cNvSpPr>
            <a:spLocks noGrp="1" noChangeAspect="1"/>
          </p:cNvSpPr>
          <p:nvPr>
            <p:ph type="pic" sz="quarter" idx="14"/>
          </p:nvPr>
        </p:nvSpPr>
        <p:spPr>
          <a:xfrm>
            <a:off x="6300430" y="3608775"/>
            <a:ext cx="5587466" cy="3017520"/>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9" name="Text Placeholder 2"/>
          <p:cNvSpPr>
            <a:spLocks noGrp="1"/>
          </p:cNvSpPr>
          <p:nvPr>
            <p:ph type="body" sz="quarter" idx="19" hasCustomPrompt="1"/>
          </p:nvPr>
        </p:nvSpPr>
        <p:spPr>
          <a:xfrm>
            <a:off x="274320" y="2059387"/>
            <a:ext cx="4867275" cy="3315887"/>
          </a:xfrm>
        </p:spPr>
        <p:txBody>
          <a:bodyPr/>
          <a:lstStyle/>
          <a:p>
            <a:r>
              <a:rPr lang="en-US" dirty="0"/>
              <a:t>Presenter</a:t>
            </a:r>
          </a:p>
          <a:p>
            <a:r>
              <a:rPr lang="en-US" dirty="0"/>
              <a:t>Title </a:t>
            </a:r>
          </a:p>
          <a:p>
            <a:r>
              <a:rPr lang="en-US" dirty="0"/>
              <a:t>Division/District/Staff Section</a:t>
            </a:r>
          </a:p>
          <a:p>
            <a:r>
              <a:rPr lang="en-US" dirty="0"/>
              <a:t>Date: DD Month Year</a:t>
            </a:r>
          </a:p>
        </p:txBody>
      </p:sp>
      <p:sp>
        <p:nvSpPr>
          <p:cNvPr id="12" name="Title 5"/>
          <p:cNvSpPr>
            <a:spLocks noGrp="1"/>
          </p:cNvSpPr>
          <p:nvPr>
            <p:ph type="title"/>
          </p:nvPr>
        </p:nvSpPr>
        <p:spPr>
          <a:xfrm>
            <a:off x="274320" y="265872"/>
            <a:ext cx="4866861" cy="1671543"/>
          </a:xfrm>
          <a:noFill/>
          <a:ln w="12700">
            <a:noFill/>
          </a:ln>
        </p:spPr>
        <p:txBody>
          <a:bodyPr/>
          <a:lstStyle>
            <a:lvl1pPr>
              <a:defRPr>
                <a:solidFill>
                  <a:sysClr val="windowText" lastClr="000000"/>
                </a:solidFill>
              </a:defRPr>
            </a:lvl1pPr>
          </a:lstStyle>
          <a:p>
            <a:r>
              <a:rPr lang="en-US"/>
              <a:t>Click to edit Master title style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7763" y="5497247"/>
            <a:ext cx="1370051" cy="1156324"/>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4320" y="5497246"/>
            <a:ext cx="756668" cy="1005911"/>
          </a:xfrm>
          <a:prstGeom prst="rect">
            <a:avLst/>
          </a:prstGeom>
        </p:spPr>
      </p:pic>
    </p:spTree>
    <p:extLst>
      <p:ext uri="{BB962C8B-B14F-4D97-AF65-F5344CB8AC3E}">
        <p14:creationId xmlns:p14="http://schemas.microsoft.com/office/powerpoint/2010/main" val="1965977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5" name="Picture Placeholder 16"/>
          <p:cNvSpPr>
            <a:spLocks noGrp="1"/>
          </p:cNvSpPr>
          <p:nvPr>
            <p:ph type="pic" sz="quarter" idx="13"/>
          </p:nvPr>
        </p:nvSpPr>
        <p:spPr>
          <a:xfrm>
            <a:off x="5586585" y="285552"/>
            <a:ext cx="3054096" cy="3052496"/>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9" name="Text Placeholder 2"/>
          <p:cNvSpPr>
            <a:spLocks noGrp="1"/>
          </p:cNvSpPr>
          <p:nvPr>
            <p:ph type="body" sz="quarter" idx="19" hasCustomPrompt="1"/>
          </p:nvPr>
        </p:nvSpPr>
        <p:spPr>
          <a:xfrm>
            <a:off x="274320" y="2059387"/>
            <a:ext cx="4867275" cy="3315887"/>
          </a:xfrm>
        </p:spPr>
        <p:txBody>
          <a:bodyPr/>
          <a:lstStyle/>
          <a:p>
            <a:r>
              <a:rPr lang="en-US" dirty="0"/>
              <a:t>Presenter</a:t>
            </a:r>
          </a:p>
          <a:p>
            <a:r>
              <a:rPr lang="en-US" dirty="0"/>
              <a:t>Title </a:t>
            </a:r>
          </a:p>
          <a:p>
            <a:r>
              <a:rPr lang="en-US" dirty="0"/>
              <a:t>Division/District/Staff Section</a:t>
            </a:r>
          </a:p>
          <a:p>
            <a:r>
              <a:rPr lang="en-US" dirty="0"/>
              <a:t>Date: DD Month Year</a:t>
            </a:r>
          </a:p>
        </p:txBody>
      </p:sp>
      <p:sp>
        <p:nvSpPr>
          <p:cNvPr id="12" name="Title 5"/>
          <p:cNvSpPr>
            <a:spLocks noGrp="1"/>
          </p:cNvSpPr>
          <p:nvPr>
            <p:ph type="title"/>
          </p:nvPr>
        </p:nvSpPr>
        <p:spPr>
          <a:xfrm>
            <a:off x="274320" y="265872"/>
            <a:ext cx="4866861" cy="1671543"/>
          </a:xfrm>
          <a:noFill/>
          <a:ln w="12700">
            <a:noFill/>
          </a:ln>
        </p:spPr>
        <p:txBody>
          <a:bodyPr/>
          <a:lstStyle>
            <a:lvl1pPr>
              <a:defRPr>
                <a:solidFill>
                  <a:sysClr val="windowText" lastClr="000000"/>
                </a:solidFill>
              </a:defRPr>
            </a:lvl1pPr>
          </a:lstStyle>
          <a:p>
            <a:r>
              <a:rPr lang="en-US"/>
              <a:t>Click to edit Master title style</a:t>
            </a:r>
            <a:endParaRPr lang="en-US" dirty="0"/>
          </a:p>
        </p:txBody>
      </p:sp>
      <p:sp>
        <p:nvSpPr>
          <p:cNvPr id="17" name="Picture Placeholder 16"/>
          <p:cNvSpPr>
            <a:spLocks noGrp="1"/>
          </p:cNvSpPr>
          <p:nvPr>
            <p:ph type="pic" sz="quarter" idx="20"/>
          </p:nvPr>
        </p:nvSpPr>
        <p:spPr>
          <a:xfrm>
            <a:off x="5586585" y="3604336"/>
            <a:ext cx="6345936" cy="3017520"/>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18" name="Picture Placeholder 16"/>
          <p:cNvSpPr>
            <a:spLocks noGrp="1"/>
          </p:cNvSpPr>
          <p:nvPr>
            <p:ph type="pic" sz="quarter" idx="21"/>
          </p:nvPr>
        </p:nvSpPr>
        <p:spPr>
          <a:xfrm>
            <a:off x="8878425" y="285552"/>
            <a:ext cx="3054096" cy="3052496"/>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7763" y="5497247"/>
            <a:ext cx="1370051" cy="1156324"/>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4320" y="5497246"/>
            <a:ext cx="756668" cy="1005911"/>
          </a:xfrm>
          <a:prstGeom prst="rect">
            <a:avLst/>
          </a:prstGeom>
        </p:spPr>
      </p:pic>
    </p:spTree>
    <p:extLst>
      <p:ext uri="{BB962C8B-B14F-4D97-AF65-F5344CB8AC3E}">
        <p14:creationId xmlns:p14="http://schemas.microsoft.com/office/powerpoint/2010/main" val="1872748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18" name="Picture Placeholder 16"/>
          <p:cNvSpPr>
            <a:spLocks noGrp="1"/>
          </p:cNvSpPr>
          <p:nvPr>
            <p:ph type="pic" sz="quarter" idx="15"/>
          </p:nvPr>
        </p:nvSpPr>
        <p:spPr>
          <a:xfrm>
            <a:off x="8723481" y="3590776"/>
            <a:ext cx="3201819" cy="2988364"/>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lang="en-US" dirty="0"/>
            </a:lvl1pPr>
          </a:lstStyle>
          <a:p>
            <a:r>
              <a:rPr lang="en-US"/>
              <a:t>Click icon to add picture</a:t>
            </a:r>
            <a:endParaRPr lang="en-US" dirty="0"/>
          </a:p>
        </p:txBody>
      </p:sp>
      <p:sp>
        <p:nvSpPr>
          <p:cNvPr id="19" name="Picture Placeholder 16"/>
          <p:cNvSpPr>
            <a:spLocks noGrp="1"/>
          </p:cNvSpPr>
          <p:nvPr>
            <p:ph type="pic" sz="quarter" idx="16"/>
          </p:nvPr>
        </p:nvSpPr>
        <p:spPr>
          <a:xfrm>
            <a:off x="5250688" y="3590776"/>
            <a:ext cx="3201819" cy="2988364"/>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lang="en-US" dirty="0"/>
            </a:lvl1pPr>
          </a:lstStyle>
          <a:p>
            <a:r>
              <a:rPr lang="en-US"/>
              <a:t>Click icon to add picture</a:t>
            </a:r>
            <a:endParaRPr lang="en-US" dirty="0"/>
          </a:p>
        </p:txBody>
      </p:sp>
      <p:sp>
        <p:nvSpPr>
          <p:cNvPr id="20" name="Picture Placeholder 16"/>
          <p:cNvSpPr>
            <a:spLocks noGrp="1"/>
          </p:cNvSpPr>
          <p:nvPr>
            <p:ph type="pic" sz="quarter" idx="17"/>
          </p:nvPr>
        </p:nvSpPr>
        <p:spPr>
          <a:xfrm>
            <a:off x="8723481" y="323760"/>
            <a:ext cx="3201819" cy="2988364"/>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21" name="Picture Placeholder 16"/>
          <p:cNvSpPr>
            <a:spLocks noGrp="1"/>
          </p:cNvSpPr>
          <p:nvPr>
            <p:ph type="pic" sz="quarter" idx="18"/>
          </p:nvPr>
        </p:nvSpPr>
        <p:spPr>
          <a:xfrm>
            <a:off x="5250688" y="323760"/>
            <a:ext cx="3201819" cy="2988364"/>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11" name="Text Placeholder 2"/>
          <p:cNvSpPr>
            <a:spLocks noGrp="1"/>
          </p:cNvSpPr>
          <p:nvPr>
            <p:ph type="body" sz="quarter" idx="19" hasCustomPrompt="1"/>
          </p:nvPr>
        </p:nvSpPr>
        <p:spPr>
          <a:xfrm>
            <a:off x="274320" y="2059387"/>
            <a:ext cx="4867275" cy="3315887"/>
          </a:xfrm>
        </p:spPr>
        <p:txBody>
          <a:bodyPr/>
          <a:lstStyle/>
          <a:p>
            <a:r>
              <a:rPr lang="en-US" dirty="0"/>
              <a:t>Presenter</a:t>
            </a:r>
          </a:p>
          <a:p>
            <a:r>
              <a:rPr lang="en-US" dirty="0"/>
              <a:t>Title </a:t>
            </a:r>
          </a:p>
          <a:p>
            <a:r>
              <a:rPr lang="en-US" dirty="0"/>
              <a:t>Division/District/Staff Section</a:t>
            </a:r>
          </a:p>
          <a:p>
            <a:r>
              <a:rPr lang="en-US" dirty="0"/>
              <a:t>Date: DD Month Year</a:t>
            </a:r>
          </a:p>
        </p:txBody>
      </p:sp>
      <p:sp>
        <p:nvSpPr>
          <p:cNvPr id="12" name="Title 5"/>
          <p:cNvSpPr>
            <a:spLocks noGrp="1"/>
          </p:cNvSpPr>
          <p:nvPr>
            <p:ph type="title"/>
          </p:nvPr>
        </p:nvSpPr>
        <p:spPr>
          <a:xfrm>
            <a:off x="274320" y="265872"/>
            <a:ext cx="4866861" cy="1671543"/>
          </a:xfrm>
          <a:noFill/>
          <a:ln w="12700">
            <a:noFill/>
          </a:ln>
        </p:spPr>
        <p:txBody>
          <a:bodyPr/>
          <a:lstStyle>
            <a:lvl1pPr>
              <a:defRPr>
                <a:solidFill>
                  <a:sysClr val="windowText" lastClr="000000"/>
                </a:solidFill>
              </a:defRPr>
            </a:lvl1pPr>
          </a:lstStyle>
          <a:p>
            <a:r>
              <a:rPr lang="en-US"/>
              <a:t>Click to edit Master title style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7763" y="5497247"/>
            <a:ext cx="1370051" cy="1156324"/>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4320" y="5497246"/>
            <a:ext cx="756668" cy="1005911"/>
          </a:xfrm>
          <a:prstGeom prst="rect">
            <a:avLst/>
          </a:prstGeom>
        </p:spPr>
      </p:pic>
    </p:spTree>
    <p:extLst>
      <p:ext uri="{BB962C8B-B14F-4D97-AF65-F5344CB8AC3E}">
        <p14:creationId xmlns:p14="http://schemas.microsoft.com/office/powerpoint/2010/main" val="2537659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704680509"/>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Grey Blank">
    <p:bg>
      <p:bgPr>
        <a:solidFill>
          <a:srgbClr val="C8C8C8"/>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11190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2DC80F-E806-FF44-A529-BFE9B68D64CB}"/>
              </a:ext>
            </a:extLst>
          </p:cNvPr>
          <p:cNvSpPr>
            <a:spLocks noGrp="1"/>
          </p:cNvSpPr>
          <p:nvPr>
            <p:ph idx="1"/>
          </p:nvPr>
        </p:nvSpPr>
        <p:spPr>
          <a:xfrm>
            <a:off x="838200" y="385011"/>
            <a:ext cx="10515600" cy="5546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079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Dark Gray Blank">
    <p:bg>
      <p:bgPr>
        <a:solidFill>
          <a:srgbClr val="828282"/>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2256166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2093133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365760" y="8336447"/>
            <a:ext cx="10525468" cy="226770"/>
          </a:xfrm>
          <a:prstGeom prst="rect">
            <a:avLst/>
          </a:prstGeom>
        </p:spPr>
        <p:txBody>
          <a:bodyPr/>
          <a:lstStyle/>
          <a:p>
            <a:endParaRPr lang="en-US" dirty="0"/>
          </a:p>
        </p:txBody>
      </p:sp>
      <p:sp>
        <p:nvSpPr>
          <p:cNvPr id="4" name="Date Placeholder 3"/>
          <p:cNvSpPr>
            <a:spLocks noGrp="1"/>
          </p:cNvSpPr>
          <p:nvPr>
            <p:ph type="dt" sz="half" idx="11"/>
          </p:nvPr>
        </p:nvSpPr>
        <p:spPr>
          <a:xfrm>
            <a:off x="10891228" y="8334617"/>
            <a:ext cx="950252" cy="228600"/>
          </a:xfrm>
          <a:prstGeom prst="rect">
            <a:avLst/>
          </a:prstGeom>
        </p:spPr>
        <p:txBody>
          <a:bodyPr/>
          <a:lstStyle/>
          <a:p>
            <a:fld id="{0D5B6B94-6F19-4E2B-82A4-E3780F0317F0}" type="datetimeFigureOut">
              <a:rPr lang="en-US" smtClean="0"/>
              <a:pPr/>
              <a:t>4/21/2022</a:t>
            </a:fld>
            <a:endParaRPr lang="en-US" dirty="0"/>
          </a:p>
        </p:txBody>
      </p:sp>
    </p:spTree>
    <p:extLst>
      <p:ext uri="{BB962C8B-B14F-4D97-AF65-F5344CB8AC3E}">
        <p14:creationId xmlns:p14="http://schemas.microsoft.com/office/powerpoint/2010/main" val="2666407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957805"/>
            <a:ext cx="11658600" cy="1285874"/>
          </a:xfrm>
          <a:prstGeom prst="rect">
            <a:avLst/>
          </a:prstGeom>
          <a:noFill/>
          <a:ln w="9525">
            <a:noFill/>
            <a:miter lim="800000"/>
            <a:headEnd/>
            <a:tailEnd/>
          </a:ln>
        </p:spPr>
        <p:txBody>
          <a:bodyPr anchor="ctr" anchorCtr="0"/>
          <a:lstStyle>
            <a:lvl1pPr algn="ctr">
              <a:defRPr sz="3200" baseline="0">
                <a:solidFill>
                  <a:schemeClr val="tx1">
                    <a:lumMod val="75000"/>
                    <a:lumOff val="25000"/>
                  </a:schemeClr>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2911450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14514"/>
            <a:ext cx="12192002" cy="6879772"/>
          </a:xfrm>
          <a:prstGeom prst="rect">
            <a:avLst/>
          </a:prstGeom>
        </p:spPr>
      </p:pic>
      <p:sp>
        <p:nvSpPr>
          <p:cNvPr id="21" name="Rectangle 20"/>
          <p:cNvSpPr/>
          <p:nvPr userDrawn="1"/>
        </p:nvSpPr>
        <p:spPr>
          <a:xfrm>
            <a:off x="-2" y="-14514"/>
            <a:ext cx="12192002" cy="6879772"/>
          </a:xfrm>
          <a:prstGeom prst="rect">
            <a:avLst/>
          </a:prstGeom>
          <a:solidFill>
            <a:schemeClr val="bg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25EF0D3-B50D-485A-9FAE-D01435529A9F}" type="datetimeFigureOut">
              <a:rPr lang="en-US" smtClean="0"/>
              <a:t>4/21/2022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3C80B5-2761-489D-9A18-569D68A119C9}" type="slidenum">
              <a:rPr lang="en-US" smtClean="0"/>
              <a:t>‹#›</a:t>
            </a:fld>
            <a:endParaRPr lang="en-US"/>
          </a:p>
        </p:txBody>
      </p:sp>
      <p:sp>
        <p:nvSpPr>
          <p:cNvPr id="8" name="Rectangle 7"/>
          <p:cNvSpPr/>
          <p:nvPr userDrawn="1"/>
        </p:nvSpPr>
        <p:spPr>
          <a:xfrm>
            <a:off x="0" y="1586205"/>
            <a:ext cx="12192000" cy="1922106"/>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5421086"/>
            <a:ext cx="12192000" cy="14369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 y="5159829"/>
            <a:ext cx="4068147" cy="263658"/>
          </a:xfrm>
          <a:prstGeom prst="rect">
            <a:avLst/>
          </a:prstGeom>
          <a:solidFill>
            <a:srgbClr val="D9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068145" y="5159829"/>
            <a:ext cx="4058817" cy="261257"/>
          </a:xfrm>
          <a:prstGeom prst="rect">
            <a:avLst/>
          </a:prstGeom>
          <a:solidFill>
            <a:srgbClr val="145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8126962" y="5159828"/>
            <a:ext cx="4065038" cy="263659"/>
          </a:xfrm>
          <a:prstGeom prst="rect">
            <a:avLst/>
          </a:prstGeom>
          <a:solidFill>
            <a:srgbClr val="257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12038" y="5859459"/>
            <a:ext cx="2095244" cy="560168"/>
          </a:xfrm>
          <a:prstGeom prst="rect">
            <a:avLst/>
          </a:prstGeom>
        </p:spPr>
      </p:pic>
      <p:sp>
        <p:nvSpPr>
          <p:cNvPr id="15" name="TextBox 14"/>
          <p:cNvSpPr txBox="1"/>
          <p:nvPr userDrawn="1"/>
        </p:nvSpPr>
        <p:spPr>
          <a:xfrm>
            <a:off x="531845" y="2252536"/>
            <a:ext cx="3732243" cy="584775"/>
          </a:xfrm>
          <a:prstGeom prst="rect">
            <a:avLst/>
          </a:prstGeom>
          <a:noFill/>
        </p:spPr>
        <p:txBody>
          <a:bodyPr wrap="square" rtlCol="0">
            <a:spAutoFit/>
          </a:bodyPr>
          <a:lstStyle/>
          <a:p>
            <a:pPr algn="r"/>
            <a:r>
              <a:rPr lang="en-US" sz="3200" dirty="0">
                <a:solidFill>
                  <a:srgbClr val="6590B8"/>
                </a:solidFill>
                <a:latin typeface="Lato Black" panose="020F0502020204030203" pitchFamily="34" charset="0"/>
                <a:ea typeface="Lato Black" panose="020F0502020204030203" pitchFamily="34" charset="0"/>
                <a:cs typeface="Lato Black" panose="020F0502020204030203" pitchFamily="34" charset="0"/>
              </a:rPr>
              <a:t>Public Briefing</a:t>
            </a:r>
          </a:p>
        </p:txBody>
      </p:sp>
      <p:sp>
        <p:nvSpPr>
          <p:cNvPr id="16" name="TextBox 15"/>
          <p:cNvSpPr txBox="1"/>
          <p:nvPr userDrawn="1"/>
        </p:nvSpPr>
        <p:spPr>
          <a:xfrm>
            <a:off x="8074090" y="2252536"/>
            <a:ext cx="3732243" cy="307777"/>
          </a:xfrm>
          <a:prstGeom prst="rect">
            <a:avLst/>
          </a:prstGeom>
          <a:noFill/>
        </p:spPr>
        <p:txBody>
          <a:bodyPr wrap="square" rtlCol="0">
            <a:spAutoFit/>
          </a:bodyPr>
          <a:lstStyle/>
          <a:p>
            <a:r>
              <a:rPr lang="en-US" sz="1400" dirty="0">
                <a:latin typeface="Lato" panose="020F0502020204030203" pitchFamily="34" charset="0"/>
                <a:ea typeface="Lato" panose="020F0502020204030203" pitchFamily="34" charset="0"/>
                <a:cs typeface="Lato" panose="020F0502020204030203" pitchFamily="34" charset="0"/>
              </a:rPr>
              <a:t>Download now at</a:t>
            </a:r>
          </a:p>
        </p:txBody>
      </p:sp>
      <p:sp>
        <p:nvSpPr>
          <p:cNvPr id="17" name="TextBox 16"/>
          <p:cNvSpPr txBox="1"/>
          <p:nvPr userDrawn="1"/>
        </p:nvSpPr>
        <p:spPr>
          <a:xfrm>
            <a:off x="8055428" y="2353043"/>
            <a:ext cx="2783632" cy="707886"/>
          </a:xfrm>
          <a:prstGeom prst="rect">
            <a:avLst/>
          </a:prstGeom>
          <a:noFill/>
        </p:spPr>
        <p:txBody>
          <a:bodyPr wrap="square" rtlCol="0">
            <a:spAutoFit/>
          </a:bodyPr>
          <a:lstStyle/>
          <a:p>
            <a:r>
              <a:rPr lang="en-US" sz="4000" dirty="0">
                <a:solidFill>
                  <a:srgbClr val="6590B8"/>
                </a:solidFill>
                <a:latin typeface="Lato Black" panose="020F0502020204030203" pitchFamily="34" charset="0"/>
                <a:ea typeface="Lato Black" panose="020F0502020204030203" pitchFamily="34" charset="0"/>
                <a:cs typeface="Lato Black" panose="020F0502020204030203" pitchFamily="34" charset="0"/>
              </a:rPr>
              <a:t>NAP.edu</a:t>
            </a:r>
          </a:p>
        </p:txBody>
      </p:sp>
    </p:spTree>
    <p:extLst>
      <p:ext uri="{BB962C8B-B14F-4D97-AF65-F5344CB8AC3E}">
        <p14:creationId xmlns:p14="http://schemas.microsoft.com/office/powerpoint/2010/main" val="41791808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2"/>
          <p:cNvSpPr/>
          <p:nvPr userDrawn="1"/>
        </p:nvSpPr>
        <p:spPr>
          <a:xfrm>
            <a:off x="0" y="-18938"/>
            <a:ext cx="12192000" cy="657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638207"/>
            <a:ext cx="4068147" cy="102819"/>
          </a:xfrm>
          <a:prstGeom prst="rect">
            <a:avLst/>
          </a:prstGeom>
          <a:solidFill>
            <a:srgbClr val="D9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4068146" y="638207"/>
            <a:ext cx="4058817" cy="101883"/>
          </a:xfrm>
          <a:prstGeom prst="rect">
            <a:avLst/>
          </a:prstGeom>
          <a:solidFill>
            <a:srgbClr val="145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8126963" y="638207"/>
            <a:ext cx="4065038" cy="102820"/>
          </a:xfrm>
          <a:prstGeom prst="rect">
            <a:avLst/>
          </a:prstGeom>
          <a:solidFill>
            <a:srgbClr val="257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352425" y="1581150"/>
            <a:ext cx="11251745" cy="6589"/>
          </a:xfrm>
          <a:prstGeom prst="line">
            <a:avLst/>
          </a:prstGeom>
        </p:spPr>
        <p:style>
          <a:lnRef idx="1">
            <a:schemeClr val="accent3"/>
          </a:lnRef>
          <a:fillRef idx="0">
            <a:schemeClr val="accent3"/>
          </a:fillRef>
          <a:effectRef idx="0">
            <a:schemeClr val="accent3"/>
          </a:effectRef>
          <a:fontRef idx="minor">
            <a:schemeClr val="tx1"/>
          </a:fontRef>
        </p:style>
      </p:cxnSp>
      <p:sp>
        <p:nvSpPr>
          <p:cNvPr id="13" name="Text Placeholder 12"/>
          <p:cNvSpPr>
            <a:spLocks noGrp="1"/>
          </p:cNvSpPr>
          <p:nvPr>
            <p:ph type="body" sz="quarter" idx="10"/>
          </p:nvPr>
        </p:nvSpPr>
        <p:spPr>
          <a:xfrm>
            <a:off x="590550" y="1790700"/>
            <a:ext cx="11014075" cy="47339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1" hasCustomPrompt="1"/>
          </p:nvPr>
        </p:nvSpPr>
        <p:spPr>
          <a:xfrm>
            <a:off x="1655804" y="-11637"/>
            <a:ext cx="10338487" cy="658050"/>
          </a:xfrm>
        </p:spPr>
        <p:txBody>
          <a:bodyPr anchor="ctr"/>
          <a:lstStyle>
            <a:lvl1pPr marL="0" indent="0" algn="ctr">
              <a:buNone/>
              <a:defRPr>
                <a:solidFill>
                  <a:srgbClr val="6590B8"/>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An Approach for Assessing U.S. Gulf Coast Ecosystem Restoration</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017" y="81643"/>
            <a:ext cx="1211746" cy="504894"/>
          </a:xfrm>
          <a:prstGeom prst="rect">
            <a:avLst/>
          </a:prstGeom>
        </p:spPr>
      </p:pic>
    </p:spTree>
    <p:extLst>
      <p:ext uri="{BB962C8B-B14F-4D97-AF65-F5344CB8AC3E}">
        <p14:creationId xmlns:p14="http://schemas.microsoft.com/office/powerpoint/2010/main" val="200169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3"/>
          <p:cNvSpPr/>
          <p:nvPr userDrawn="1"/>
        </p:nvSpPr>
        <p:spPr>
          <a:xfrm>
            <a:off x="0" y="638207"/>
            <a:ext cx="4068147" cy="102819"/>
          </a:xfrm>
          <a:prstGeom prst="rect">
            <a:avLst/>
          </a:prstGeom>
          <a:solidFill>
            <a:srgbClr val="D9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4068146" y="638207"/>
            <a:ext cx="4058817" cy="101883"/>
          </a:xfrm>
          <a:prstGeom prst="rect">
            <a:avLst/>
          </a:prstGeom>
          <a:solidFill>
            <a:srgbClr val="145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8126963" y="638207"/>
            <a:ext cx="4065038" cy="102820"/>
          </a:xfrm>
          <a:prstGeom prst="rect">
            <a:avLst/>
          </a:prstGeom>
          <a:solidFill>
            <a:srgbClr val="257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352425" y="1581150"/>
            <a:ext cx="11251745" cy="6589"/>
          </a:xfrm>
          <a:prstGeom prst="line">
            <a:avLst/>
          </a:prstGeom>
        </p:spPr>
        <p:style>
          <a:lnRef idx="1">
            <a:schemeClr val="accent3"/>
          </a:lnRef>
          <a:fillRef idx="0">
            <a:schemeClr val="accent3"/>
          </a:fillRef>
          <a:effectRef idx="0">
            <a:schemeClr val="accent3"/>
          </a:effectRef>
          <a:fontRef idx="minor">
            <a:schemeClr val="tx1"/>
          </a:fontRef>
        </p:style>
      </p:cxnSp>
      <p:sp>
        <p:nvSpPr>
          <p:cNvPr id="9" name="Table Placeholder 8"/>
          <p:cNvSpPr>
            <a:spLocks noGrp="1"/>
          </p:cNvSpPr>
          <p:nvPr>
            <p:ph type="tbl" sz="quarter" idx="10"/>
          </p:nvPr>
        </p:nvSpPr>
        <p:spPr>
          <a:xfrm>
            <a:off x="404812" y="1783039"/>
            <a:ext cx="11382375" cy="4762500"/>
          </a:xfrm>
        </p:spPr>
        <p:txBody>
          <a:bodyPr/>
          <a:lstStyle/>
          <a:p>
            <a:endParaRPr lang="en-US"/>
          </a:p>
        </p:txBody>
      </p:sp>
      <p:sp>
        <p:nvSpPr>
          <p:cNvPr id="12" name="Rectangle 11"/>
          <p:cNvSpPr/>
          <p:nvPr userDrawn="1"/>
        </p:nvSpPr>
        <p:spPr>
          <a:xfrm>
            <a:off x="0" y="-18938"/>
            <a:ext cx="12192000" cy="657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1" hasCustomPrompt="1"/>
          </p:nvPr>
        </p:nvSpPr>
        <p:spPr>
          <a:xfrm>
            <a:off x="1655805" y="-19843"/>
            <a:ext cx="10330249" cy="658050"/>
          </a:xfrm>
        </p:spPr>
        <p:txBody>
          <a:bodyPr anchor="ctr"/>
          <a:lstStyle>
            <a:lvl1pPr marL="0" indent="0" algn="ctr">
              <a:buNone/>
              <a:defRPr>
                <a:solidFill>
                  <a:srgbClr val="6590B8"/>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An Approach for Assessing U.S. Gulf Coast Ecosystem Restoration</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017" y="81643"/>
            <a:ext cx="1211746" cy="504894"/>
          </a:xfrm>
          <a:prstGeom prst="rect">
            <a:avLst/>
          </a:prstGeom>
        </p:spPr>
      </p:pic>
    </p:spTree>
    <p:extLst>
      <p:ext uri="{BB962C8B-B14F-4D97-AF65-F5344CB8AC3E}">
        <p14:creationId xmlns:p14="http://schemas.microsoft.com/office/powerpoint/2010/main" val="3563677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48EDEE-1539-4926-9676-33BDCF6F74C3}"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BA07A-5BB2-438C-89FA-771D8CADDBE9}" type="slidenum">
              <a:rPr lang="en-US" smtClean="0"/>
              <a:t>‹#›</a:t>
            </a:fld>
            <a:endParaRPr lang="en-US"/>
          </a:p>
        </p:txBody>
      </p:sp>
    </p:spTree>
    <p:extLst>
      <p:ext uri="{BB962C8B-B14F-4D97-AF65-F5344CB8AC3E}">
        <p14:creationId xmlns:p14="http://schemas.microsoft.com/office/powerpoint/2010/main" val="77119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48EDEE-1539-4926-9676-33BDCF6F74C3}"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BA07A-5BB2-438C-89FA-771D8CADDBE9}" type="slidenum">
              <a:rPr lang="en-US" smtClean="0"/>
              <a:t>‹#›</a:t>
            </a:fld>
            <a:endParaRPr lang="en-US"/>
          </a:p>
        </p:txBody>
      </p:sp>
    </p:spTree>
    <p:extLst>
      <p:ext uri="{BB962C8B-B14F-4D97-AF65-F5344CB8AC3E}">
        <p14:creationId xmlns:p14="http://schemas.microsoft.com/office/powerpoint/2010/main" val="3846436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48EDEE-1539-4926-9676-33BDCF6F74C3}"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BA07A-5BB2-438C-89FA-771D8CADDBE9}" type="slidenum">
              <a:rPr lang="en-US" smtClean="0"/>
              <a:t>‹#›</a:t>
            </a:fld>
            <a:endParaRPr lang="en-US"/>
          </a:p>
        </p:txBody>
      </p:sp>
    </p:spTree>
    <p:extLst>
      <p:ext uri="{BB962C8B-B14F-4D97-AF65-F5344CB8AC3E}">
        <p14:creationId xmlns:p14="http://schemas.microsoft.com/office/powerpoint/2010/main" val="2706491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A2720-D895-FD4C-B649-D0CA5CF0E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15251E-CE15-B841-89AC-DFFF581E099A}"/>
              </a:ext>
            </a:extLst>
          </p:cNvPr>
          <p:cNvSpPr>
            <a:spLocks noGrp="1"/>
          </p:cNvSpPr>
          <p:nvPr>
            <p:ph sz="half" idx="1"/>
          </p:nvPr>
        </p:nvSpPr>
        <p:spPr>
          <a:xfrm>
            <a:off x="838200" y="1825625"/>
            <a:ext cx="5181600" cy="4105618"/>
          </a:xfrm>
        </p:spPr>
        <p:txBody>
          <a:bodyPr/>
          <a:lstStyle>
            <a:lvl1pPr>
              <a:defRPr baseline="0">
                <a:latin typeface="Helvetica" pitchFamily="2" charset="0"/>
              </a:defRPr>
            </a:lvl1pPr>
            <a:lvl2pPr>
              <a:defRPr baseline="0">
                <a:latin typeface="Helvetica" pitchFamily="2" charset="0"/>
              </a:defRPr>
            </a:lvl2pPr>
            <a:lvl3pPr>
              <a:defRPr baseline="0">
                <a:latin typeface="Helvetica" pitchFamily="2" charset="0"/>
              </a:defRPr>
            </a:lvl3pPr>
            <a:lvl4pPr>
              <a:defRPr baseline="0">
                <a:latin typeface="Helvetica" pitchFamily="2" charset="0"/>
              </a:defRPr>
            </a:lvl4pPr>
            <a:lvl5pPr>
              <a:defRPr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05D65C4-E63C-4440-8CA8-B93CEF3B7E04}"/>
              </a:ext>
            </a:extLst>
          </p:cNvPr>
          <p:cNvSpPr>
            <a:spLocks noGrp="1"/>
          </p:cNvSpPr>
          <p:nvPr>
            <p:ph sz="half" idx="2"/>
          </p:nvPr>
        </p:nvSpPr>
        <p:spPr>
          <a:xfrm>
            <a:off x="6172200" y="1825625"/>
            <a:ext cx="5181600" cy="41056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40898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48EDEE-1539-4926-9676-33BDCF6F74C3}" type="datetimeFigureOut">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BA07A-5BB2-438C-89FA-771D8CADDBE9}" type="slidenum">
              <a:rPr lang="en-US" smtClean="0"/>
              <a:t>‹#›</a:t>
            </a:fld>
            <a:endParaRPr lang="en-US"/>
          </a:p>
        </p:txBody>
      </p:sp>
    </p:spTree>
    <p:extLst>
      <p:ext uri="{BB962C8B-B14F-4D97-AF65-F5344CB8AC3E}">
        <p14:creationId xmlns:p14="http://schemas.microsoft.com/office/powerpoint/2010/main" val="18416970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48EDEE-1539-4926-9676-33BDCF6F74C3}" type="datetimeFigureOut">
              <a:rPr lang="en-US" smtClean="0"/>
              <a:t>4/21/2022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BA07A-5BB2-438C-89FA-771D8CADDBE9}" type="slidenum">
              <a:rPr lang="en-US" smtClean="0"/>
              <a:t>‹#›</a:t>
            </a:fld>
            <a:endParaRPr lang="en-US"/>
          </a:p>
        </p:txBody>
      </p:sp>
    </p:spTree>
    <p:extLst>
      <p:ext uri="{BB962C8B-B14F-4D97-AF65-F5344CB8AC3E}">
        <p14:creationId xmlns:p14="http://schemas.microsoft.com/office/powerpoint/2010/main" val="34268096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48EDEE-1539-4926-9676-33BDCF6F74C3}" type="datetimeFigureOut">
              <a:rPr lang="en-US" smtClean="0"/>
              <a:t>4/21/2022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BA07A-5BB2-438C-89FA-771D8CADDBE9}" type="slidenum">
              <a:rPr lang="en-US" smtClean="0"/>
              <a:t>‹#›</a:t>
            </a:fld>
            <a:endParaRPr lang="en-US"/>
          </a:p>
        </p:txBody>
      </p:sp>
    </p:spTree>
    <p:extLst>
      <p:ext uri="{BB962C8B-B14F-4D97-AF65-F5344CB8AC3E}">
        <p14:creationId xmlns:p14="http://schemas.microsoft.com/office/powerpoint/2010/main" val="4133584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48EDEE-1539-4926-9676-33BDCF6F74C3}" type="datetimeFigureOut">
              <a:rPr lang="en-US" smtClean="0"/>
              <a:t>4/21/2022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BA07A-5BB2-438C-89FA-771D8CADDBE9}" type="slidenum">
              <a:rPr lang="en-US" smtClean="0"/>
              <a:t>‹#›</a:t>
            </a:fld>
            <a:endParaRPr lang="en-US"/>
          </a:p>
        </p:txBody>
      </p:sp>
    </p:spTree>
    <p:extLst>
      <p:ext uri="{BB962C8B-B14F-4D97-AF65-F5344CB8AC3E}">
        <p14:creationId xmlns:p14="http://schemas.microsoft.com/office/powerpoint/2010/main" val="2090769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48EDEE-1539-4926-9676-33BDCF6F74C3}" type="datetimeFigureOut">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BA07A-5BB2-438C-89FA-771D8CADDBE9}" type="slidenum">
              <a:rPr lang="en-US" smtClean="0"/>
              <a:t>‹#›</a:t>
            </a:fld>
            <a:endParaRPr lang="en-US"/>
          </a:p>
        </p:txBody>
      </p:sp>
    </p:spTree>
    <p:extLst>
      <p:ext uri="{BB962C8B-B14F-4D97-AF65-F5344CB8AC3E}">
        <p14:creationId xmlns:p14="http://schemas.microsoft.com/office/powerpoint/2010/main" val="2466381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48EDEE-1539-4926-9676-33BDCF6F74C3}" type="datetimeFigureOut">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BA07A-5BB2-438C-89FA-771D8CADDBE9}" type="slidenum">
              <a:rPr lang="en-US" smtClean="0"/>
              <a:t>‹#›</a:t>
            </a:fld>
            <a:endParaRPr lang="en-US"/>
          </a:p>
        </p:txBody>
      </p:sp>
    </p:spTree>
    <p:extLst>
      <p:ext uri="{BB962C8B-B14F-4D97-AF65-F5344CB8AC3E}">
        <p14:creationId xmlns:p14="http://schemas.microsoft.com/office/powerpoint/2010/main" val="2353123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48EDEE-1539-4926-9676-33BDCF6F74C3}"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BA07A-5BB2-438C-89FA-771D8CADDBE9}" type="slidenum">
              <a:rPr lang="en-US" smtClean="0"/>
              <a:t>‹#›</a:t>
            </a:fld>
            <a:endParaRPr lang="en-US"/>
          </a:p>
        </p:txBody>
      </p:sp>
    </p:spTree>
    <p:extLst>
      <p:ext uri="{BB962C8B-B14F-4D97-AF65-F5344CB8AC3E}">
        <p14:creationId xmlns:p14="http://schemas.microsoft.com/office/powerpoint/2010/main" val="40341059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48EDEE-1539-4926-9676-33BDCF6F74C3}"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BA07A-5BB2-438C-89FA-771D8CADDBE9}" type="slidenum">
              <a:rPr lang="en-US" smtClean="0"/>
              <a:t>‹#›</a:t>
            </a:fld>
            <a:endParaRPr lang="en-US"/>
          </a:p>
        </p:txBody>
      </p:sp>
    </p:spTree>
    <p:extLst>
      <p:ext uri="{BB962C8B-B14F-4D97-AF65-F5344CB8AC3E}">
        <p14:creationId xmlns:p14="http://schemas.microsoft.com/office/powerpoint/2010/main" val="3495834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87D9FC69-2D5B-46C1-B4A3-FB44F386FC17}" type="slidenum">
              <a:rPr lang="en-US"/>
              <a:pPr>
                <a:defRPr/>
              </a:pPr>
              <a:t>‹#›</a:t>
            </a:fld>
            <a:endParaRPr lang="en-US"/>
          </a:p>
        </p:txBody>
      </p:sp>
    </p:spTree>
    <p:extLst>
      <p:ext uri="{BB962C8B-B14F-4D97-AF65-F5344CB8AC3E}">
        <p14:creationId xmlns:p14="http://schemas.microsoft.com/office/powerpoint/2010/main" val="9685530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84A7DA7-00A5-B845-A79D-4459961470EC}"/>
              </a:ext>
            </a:extLst>
          </p:cNvPr>
          <p:cNvSpPr>
            <a:spLocks noGrp="1"/>
          </p:cNvSpPr>
          <p:nvPr>
            <p:ph type="pic" idx="1"/>
          </p:nvPr>
        </p:nvSpPr>
        <p:spPr>
          <a:xfrm>
            <a:off x="6289588" y="1825625"/>
            <a:ext cx="5065799"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itle 1">
            <a:extLst>
              <a:ext uri="{FF2B5EF4-FFF2-40B4-BE49-F238E27FC236}">
                <a16:creationId xmlns:a16="http://schemas.microsoft.com/office/drawing/2014/main" id="{EC57D335-89AC-3649-9FDA-8D331687FE70}"/>
              </a:ext>
            </a:extLst>
          </p:cNvPr>
          <p:cNvSpPr>
            <a:spLocks noGrp="1"/>
          </p:cNvSpPr>
          <p:nvPr>
            <p:ph type="title"/>
          </p:nvPr>
        </p:nvSpPr>
        <p:spPr>
          <a:xfrm>
            <a:off x="838200" y="365125"/>
            <a:ext cx="9936892" cy="1006475"/>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94F53583-E3DD-F942-8BD9-7324A8D52B47}"/>
              </a:ext>
            </a:extLst>
          </p:cNvPr>
          <p:cNvSpPr>
            <a:spLocks noGrp="1"/>
          </p:cNvSpPr>
          <p:nvPr>
            <p:ph idx="13"/>
          </p:nvPr>
        </p:nvSpPr>
        <p:spPr>
          <a:xfrm>
            <a:off x="838199" y="1825625"/>
            <a:ext cx="5064213" cy="41056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2617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84A7DA7-00A5-B845-A79D-4459961470EC}"/>
              </a:ext>
            </a:extLst>
          </p:cNvPr>
          <p:cNvSpPr>
            <a:spLocks noGrp="1"/>
          </p:cNvSpPr>
          <p:nvPr>
            <p:ph type="pic" idx="1"/>
          </p:nvPr>
        </p:nvSpPr>
        <p:spPr>
          <a:xfrm>
            <a:off x="6289588" y="462014"/>
            <a:ext cx="5065799" cy="53990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Content Placeholder 2">
            <a:extLst>
              <a:ext uri="{FF2B5EF4-FFF2-40B4-BE49-F238E27FC236}">
                <a16:creationId xmlns:a16="http://schemas.microsoft.com/office/drawing/2014/main" id="{94F53583-E3DD-F942-8BD9-7324A8D52B47}"/>
              </a:ext>
            </a:extLst>
          </p:cNvPr>
          <p:cNvSpPr>
            <a:spLocks noGrp="1"/>
          </p:cNvSpPr>
          <p:nvPr>
            <p:ph idx="13"/>
          </p:nvPr>
        </p:nvSpPr>
        <p:spPr>
          <a:xfrm>
            <a:off x="838199" y="462014"/>
            <a:ext cx="5064213" cy="54692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8077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3115-5DD7-8844-9737-A9B682F22A41}"/>
              </a:ext>
            </a:extLst>
          </p:cNvPr>
          <p:cNvSpPr>
            <a:spLocks noGrp="1"/>
          </p:cNvSpPr>
          <p:nvPr>
            <p:ph type="ctrTitle"/>
          </p:nvPr>
        </p:nvSpPr>
        <p:spPr>
          <a:xfrm>
            <a:off x="1052384" y="1041400"/>
            <a:ext cx="10087232" cy="2387600"/>
          </a:xfrm>
        </p:spPr>
        <p:txBody>
          <a:bodyPr anchor="b"/>
          <a:lstStyle>
            <a:lvl1pPr algn="ctr">
              <a:defRPr sz="6000" baseline="0">
                <a:solidFill>
                  <a:srgbClr val="F8B22E"/>
                </a:solidFill>
                <a:latin typeface="Helvetica"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92C6C91F-7323-CF47-84C6-0F4C45D8E619}"/>
              </a:ext>
            </a:extLst>
          </p:cNvPr>
          <p:cNvSpPr>
            <a:spLocks noGrp="1"/>
          </p:cNvSpPr>
          <p:nvPr>
            <p:ph type="subTitle" idx="1"/>
          </p:nvPr>
        </p:nvSpPr>
        <p:spPr>
          <a:xfrm>
            <a:off x="1052384" y="3749631"/>
            <a:ext cx="10087232" cy="224892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4200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EA190-0A4C-469C-9D40-4019ADD2AB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FB0215-61B3-4A15-9B88-80ABC8E7E7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F57411-B3A7-4A54-8A63-C644E50A8614}"/>
              </a:ext>
            </a:extLst>
          </p:cNvPr>
          <p:cNvSpPr>
            <a:spLocks noGrp="1"/>
          </p:cNvSpPr>
          <p:nvPr>
            <p:ph type="dt" sz="half" idx="10"/>
          </p:nvPr>
        </p:nvSpPr>
        <p:spPr/>
        <p:txBody>
          <a:bodyPr/>
          <a:lstStyle/>
          <a:p>
            <a:fld id="{514B0DAD-5509-41B5-8F25-867DC05B7379}" type="datetimeFigureOut">
              <a:rPr lang="en-US" smtClean="0"/>
              <a:t>4/21/2022</a:t>
            </a:fld>
            <a:endParaRPr lang="en-US"/>
          </a:p>
        </p:txBody>
      </p:sp>
      <p:sp>
        <p:nvSpPr>
          <p:cNvPr id="5" name="Footer Placeholder 4">
            <a:extLst>
              <a:ext uri="{FF2B5EF4-FFF2-40B4-BE49-F238E27FC236}">
                <a16:creationId xmlns:a16="http://schemas.microsoft.com/office/drawing/2014/main" id="{41361AE2-2E3B-4001-B6E0-4713624BF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A14AA-20B6-4A1E-A23C-8595DFD743EC}"/>
              </a:ext>
            </a:extLst>
          </p:cNvPr>
          <p:cNvSpPr>
            <a:spLocks noGrp="1"/>
          </p:cNvSpPr>
          <p:nvPr>
            <p:ph type="sldNum" sz="quarter" idx="12"/>
          </p:nvPr>
        </p:nvSpPr>
        <p:spPr/>
        <p:txBody>
          <a:bodyPr/>
          <a:lstStyle/>
          <a:p>
            <a:fld id="{E2E9B8A8-3831-4024-AD3B-6C879F16F325}" type="slidenum">
              <a:rPr lang="en-US" smtClean="0"/>
              <a:t>‹#›</a:t>
            </a:fld>
            <a:endParaRPr lang="en-US"/>
          </a:p>
        </p:txBody>
      </p:sp>
    </p:spTree>
    <p:extLst>
      <p:ext uri="{BB962C8B-B14F-4D97-AF65-F5344CB8AC3E}">
        <p14:creationId xmlns:p14="http://schemas.microsoft.com/office/powerpoint/2010/main" val="1667249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700D-7227-474C-9F36-BF7CA73AF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90CA33-08EB-4A14-8E39-3A83FE68D0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E0431-DBEB-421D-B166-550D5810FD1A}"/>
              </a:ext>
            </a:extLst>
          </p:cNvPr>
          <p:cNvSpPr>
            <a:spLocks noGrp="1"/>
          </p:cNvSpPr>
          <p:nvPr>
            <p:ph type="dt" sz="half" idx="10"/>
          </p:nvPr>
        </p:nvSpPr>
        <p:spPr/>
        <p:txBody>
          <a:bodyPr/>
          <a:lstStyle/>
          <a:p>
            <a:fld id="{514B0DAD-5509-41B5-8F25-867DC05B7379}" type="datetimeFigureOut">
              <a:rPr lang="en-US" smtClean="0"/>
              <a:t>4/21/2022</a:t>
            </a:fld>
            <a:endParaRPr lang="en-US"/>
          </a:p>
        </p:txBody>
      </p:sp>
      <p:sp>
        <p:nvSpPr>
          <p:cNvPr id="5" name="Footer Placeholder 4">
            <a:extLst>
              <a:ext uri="{FF2B5EF4-FFF2-40B4-BE49-F238E27FC236}">
                <a16:creationId xmlns:a16="http://schemas.microsoft.com/office/drawing/2014/main" id="{9EA0B8B6-54F2-4267-9512-B6DB07FA5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681E8-0C60-4211-8F6A-CA105EEB2907}"/>
              </a:ext>
            </a:extLst>
          </p:cNvPr>
          <p:cNvSpPr>
            <a:spLocks noGrp="1"/>
          </p:cNvSpPr>
          <p:nvPr>
            <p:ph type="sldNum" sz="quarter" idx="12"/>
          </p:nvPr>
        </p:nvSpPr>
        <p:spPr/>
        <p:txBody>
          <a:bodyPr/>
          <a:lstStyle/>
          <a:p>
            <a:fld id="{E2E9B8A8-3831-4024-AD3B-6C879F16F325}" type="slidenum">
              <a:rPr lang="en-US" smtClean="0"/>
              <a:t>‹#›</a:t>
            </a:fld>
            <a:endParaRPr lang="en-US"/>
          </a:p>
        </p:txBody>
      </p:sp>
    </p:spTree>
    <p:extLst>
      <p:ext uri="{BB962C8B-B14F-4D97-AF65-F5344CB8AC3E}">
        <p14:creationId xmlns:p14="http://schemas.microsoft.com/office/powerpoint/2010/main" val="3629299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8.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7.png"/><Relationship Id="rId2" Type="http://schemas.openxmlformats.org/officeDocument/2006/relationships/slideLayout" Target="../slideLayouts/slideLayout20.xml"/><Relationship Id="rId16"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9.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8827EF-A749-C940-BB83-3DF2D8EC87BB}"/>
              </a:ext>
            </a:extLst>
          </p:cNvPr>
          <p:cNvSpPr>
            <a:spLocks noGrp="1"/>
          </p:cNvSpPr>
          <p:nvPr>
            <p:ph type="title"/>
          </p:nvPr>
        </p:nvSpPr>
        <p:spPr>
          <a:xfrm>
            <a:off x="838200" y="365125"/>
            <a:ext cx="9936892" cy="10064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DB2070B-3122-B842-B4D6-F723EF680F45}"/>
              </a:ext>
            </a:extLst>
          </p:cNvPr>
          <p:cNvSpPr>
            <a:spLocks noGrp="1"/>
          </p:cNvSpPr>
          <p:nvPr>
            <p:ph type="body" idx="1"/>
          </p:nvPr>
        </p:nvSpPr>
        <p:spPr>
          <a:xfrm>
            <a:off x="838200" y="1825625"/>
            <a:ext cx="10515600" cy="41056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9667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b="1" i="0" kern="1200" baseline="0">
          <a:solidFill>
            <a:schemeClr val="bg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27BB2-DB15-4028-8CD4-4F8ACEC5C0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4D25D6-5595-49CD-8B20-DF215E1AEB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4B5D7-F9C1-4B03-844D-4C4133A494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B0DAD-5509-41B5-8F25-867DC05B7379}" type="datetimeFigureOut">
              <a:rPr lang="en-US" smtClean="0"/>
              <a:t>4/21/2022</a:t>
            </a:fld>
            <a:endParaRPr lang="en-US"/>
          </a:p>
        </p:txBody>
      </p:sp>
      <p:sp>
        <p:nvSpPr>
          <p:cNvPr id="5" name="Footer Placeholder 4">
            <a:extLst>
              <a:ext uri="{FF2B5EF4-FFF2-40B4-BE49-F238E27FC236}">
                <a16:creationId xmlns:a16="http://schemas.microsoft.com/office/drawing/2014/main" id="{6891538F-63F8-437F-B2CB-A44D46A25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770CB3-9A76-448D-9732-2F178254A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E9B8A8-3831-4024-AD3B-6C879F16F325}" type="slidenum">
              <a:rPr lang="en-US" smtClean="0"/>
              <a:t>‹#›</a:t>
            </a:fld>
            <a:endParaRPr lang="en-US"/>
          </a:p>
        </p:txBody>
      </p:sp>
    </p:spTree>
    <p:extLst>
      <p:ext uri="{BB962C8B-B14F-4D97-AF65-F5344CB8AC3E}">
        <p14:creationId xmlns:p14="http://schemas.microsoft.com/office/powerpoint/2010/main" val="81021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3" name="Rounded Rectangle 12"/>
          <p:cNvSpPr/>
          <p:nvPr userDrawn="1"/>
        </p:nvSpPr>
        <p:spPr>
          <a:xfrm>
            <a:off x="118872" y="118872"/>
            <a:ext cx="11951208" cy="6629400"/>
          </a:xfrm>
          <a:prstGeom prst="roundRect">
            <a:avLst>
              <a:gd name="adj" fmla="val 2258"/>
            </a:avLst>
          </a:prstGeom>
          <a:solidFill>
            <a:srgbClr val="FFFFFF"/>
          </a:solidFill>
          <a:ln w="25400">
            <a:solidFill>
              <a:srgbClr val="A0A0A0"/>
            </a:solid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algn="r"/>
            <a:endParaRPr lang="en-US" sz="900" dirty="0"/>
          </a:p>
        </p:txBody>
      </p:sp>
      <p:sp>
        <p:nvSpPr>
          <p:cNvPr id="4099" name="Title Placeholder 1"/>
          <p:cNvSpPr>
            <a:spLocks noGrp="1"/>
          </p:cNvSpPr>
          <p:nvPr>
            <p:ph type="title"/>
          </p:nvPr>
        </p:nvSpPr>
        <p:spPr bwMode="auto">
          <a:xfrm>
            <a:off x="365760" y="137160"/>
            <a:ext cx="9875520" cy="99669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65760" y="1254536"/>
            <a:ext cx="11475720" cy="5257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33" name="Picture 6"/>
          <p:cNvPicPr>
            <a:picLocks noChangeAspect="1"/>
          </p:cNvPicPr>
          <p:nvPr/>
        </p:nvPicPr>
        <p:blipFill>
          <a:blip r:embed="rId17"/>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556686" y="228600"/>
            <a:ext cx="492978" cy="411480"/>
          </a:xfrm>
          <a:prstGeom prst="rect">
            <a:avLst/>
          </a:prstGeom>
          <a:noFill/>
          <a:ln w="9525">
            <a:noFill/>
            <a:miter lim="800000"/>
            <a:headEnd/>
            <a:tailEnd/>
          </a:ln>
          <a:effectLst/>
        </p:spPr>
        <p:txBody>
          <a:bodyPr wrap="square" lIns="0" tIns="0" rIns="0" bIns="0" anchor="ctr" anchorCtr="0">
            <a:noAutofit/>
          </a:bodyPr>
          <a:lstStyle/>
          <a:p>
            <a:pPr algn="ctr">
              <a:spcBef>
                <a:spcPct val="50000"/>
              </a:spcBef>
              <a:defRPr/>
            </a:pPr>
            <a:fld id="{99D903CA-8EC9-4EB0-B4F7-7D6D89967A95}" type="slidenum">
              <a:rPr lang="en-US" sz="1000" b="0" baseline="0" smtClean="0"/>
              <a:pPr algn="ctr">
                <a:spcBef>
                  <a:spcPct val="50000"/>
                </a:spcBef>
                <a:defRPr/>
              </a:pPr>
              <a:t>‹#›</a:t>
            </a:fld>
            <a:endParaRPr lang="en-US" sz="1000" b="0" baseline="0" dirty="0"/>
          </a:p>
        </p:txBody>
      </p:sp>
      <p:cxnSp>
        <p:nvCxnSpPr>
          <p:cNvPr id="5" name="Straight Connector 4"/>
          <p:cNvCxnSpPr/>
          <p:nvPr userDrawn="1"/>
        </p:nvCxnSpPr>
        <p:spPr>
          <a:xfrm>
            <a:off x="365760" y="1135462"/>
            <a:ext cx="11475720" cy="0"/>
          </a:xfrm>
          <a:prstGeom prst="line">
            <a:avLst/>
          </a:prstGeom>
          <a:ln w="25400">
            <a:solidFill>
              <a:srgbClr val="A0A0A0"/>
            </a:solidFill>
          </a:ln>
        </p:spPr>
        <p:style>
          <a:lnRef idx="1">
            <a:schemeClr val="accent1"/>
          </a:lnRef>
          <a:fillRef idx="0">
            <a:schemeClr val="accent1"/>
          </a:fillRef>
          <a:effectRef idx="0">
            <a:schemeClr val="accent1"/>
          </a:effectRef>
          <a:fontRef idx="minor">
            <a:schemeClr val="tx1"/>
          </a:fontRef>
        </p:style>
      </p:cxnSp>
      <p:sp>
        <p:nvSpPr>
          <p:cNvPr id="29" name="Footer Placeholder 5"/>
          <p:cNvSpPr>
            <a:spLocks noGrp="1"/>
          </p:cNvSpPr>
          <p:nvPr>
            <p:ph type="ftr" sz="quarter" idx="3"/>
          </p:nvPr>
        </p:nvSpPr>
        <p:spPr>
          <a:xfrm>
            <a:off x="365760" y="6519672"/>
            <a:ext cx="10525468" cy="226770"/>
          </a:xfrm>
          <a:prstGeom prst="rect">
            <a:avLst/>
          </a:prstGeom>
        </p:spPr>
        <p:txBody>
          <a:bodyPr vert="horz" lIns="0" tIns="0" rIns="0" bIns="0" rtlCol="0" anchor="ctr"/>
          <a:lstStyle>
            <a:lvl1pPr algn="l">
              <a:defRPr sz="800">
                <a:solidFill>
                  <a:schemeClr val="tx1">
                    <a:tint val="75000"/>
                  </a:schemeClr>
                </a:solidFill>
              </a:defRPr>
            </a:lvl1pPr>
          </a:lstStyle>
          <a:p>
            <a:endParaRPr lang="en-US" dirty="0"/>
          </a:p>
        </p:txBody>
      </p:sp>
      <p:sp>
        <p:nvSpPr>
          <p:cNvPr id="30" name="Date Placeholder 6"/>
          <p:cNvSpPr>
            <a:spLocks noGrp="1"/>
          </p:cNvSpPr>
          <p:nvPr>
            <p:ph type="dt" sz="half" idx="2"/>
          </p:nvPr>
        </p:nvSpPr>
        <p:spPr>
          <a:xfrm>
            <a:off x="10891228" y="6519672"/>
            <a:ext cx="950252" cy="228600"/>
          </a:xfrm>
          <a:prstGeom prst="rect">
            <a:avLst/>
          </a:prstGeom>
        </p:spPr>
        <p:txBody>
          <a:bodyPr vert="horz" lIns="0" tIns="0" rIns="0" bIns="0" rtlCol="0" anchor="ctr"/>
          <a:lstStyle>
            <a:lvl1pPr algn="r">
              <a:defRPr sz="900">
                <a:solidFill>
                  <a:schemeClr val="tx1">
                    <a:tint val="75000"/>
                  </a:schemeClr>
                </a:solidFill>
              </a:defRPr>
            </a:lvl1pPr>
          </a:lstStyle>
          <a:p>
            <a:fld id="{0D5B6B94-6F19-4E2B-82A4-E3780F0317F0}" type="datetimeFigureOut">
              <a:rPr lang="en-US" smtClean="0"/>
              <a:pPr/>
              <a:t>4/21/2022</a:t>
            </a:fld>
            <a:endParaRPr lang="en-US" dirty="0"/>
          </a:p>
        </p:txBody>
      </p:sp>
      <p:pic>
        <p:nvPicPr>
          <p:cNvPr id="17" name="Picture 1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400223" y="236129"/>
            <a:ext cx="498759" cy="663048"/>
          </a:xfrm>
          <a:prstGeom prst="rect">
            <a:avLst/>
          </a:prstGeom>
        </p:spPr>
      </p:pic>
      <p:pic>
        <p:nvPicPr>
          <p:cNvPr id="18" name="Picture 1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006594" y="224978"/>
            <a:ext cx="950396" cy="802134"/>
          </a:xfrm>
          <a:prstGeom prst="rect">
            <a:avLst/>
          </a:prstGeom>
        </p:spPr>
      </p:pic>
    </p:spTree>
    <p:extLst>
      <p:ext uri="{BB962C8B-B14F-4D97-AF65-F5344CB8AC3E}">
        <p14:creationId xmlns:p14="http://schemas.microsoft.com/office/powerpoint/2010/main" val="427704782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hf hdr="0" dt="0"/>
  <p:txStyles>
    <p:titleStyle>
      <a:lvl1pPr algn="l" rtl="0" eaLnBrk="1" fontAlgn="base" hangingPunct="1">
        <a:spcBef>
          <a:spcPct val="0"/>
        </a:spcBef>
        <a:spcAft>
          <a:spcPct val="0"/>
        </a:spcAft>
        <a:defRPr sz="2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0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927" y="876240"/>
            <a:ext cx="11101873" cy="81444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62070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xStyles>
    <p:titleStyle>
      <a:lvl1pPr algn="l" defTabSz="914400" rtl="0" eaLnBrk="1" latinLnBrk="0" hangingPunct="1">
        <a:lnSpc>
          <a:spcPct val="90000"/>
        </a:lnSpc>
        <a:spcBef>
          <a:spcPct val="0"/>
        </a:spcBef>
        <a:buNone/>
        <a:defRPr sz="3200" kern="1200">
          <a:solidFill>
            <a:srgbClr val="6590B8"/>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48EDEE-1539-4926-9676-33BDCF6F74C3}" type="datetimeFigureOut">
              <a:rPr lang="en-US" smtClean="0"/>
              <a:t>4/21/2022</a:t>
            </a:fld>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BA07A-5BB2-438C-89FA-771D8CADDBE9}" type="slidenum">
              <a:rPr lang="en-US" smtClean="0"/>
              <a:t>‹#›</a:t>
            </a:fld>
            <a:endParaRPr lang="en-US"/>
          </a:p>
        </p:txBody>
      </p:sp>
    </p:spTree>
    <p:extLst>
      <p:ext uri="{BB962C8B-B14F-4D97-AF65-F5344CB8AC3E}">
        <p14:creationId xmlns:p14="http://schemas.microsoft.com/office/powerpoint/2010/main" val="317217255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hyperlink" Target="https://www.cbfish.org/EstuaryAction.mvc/Index" TargetMode="External"/><Relationship Id="rId2" Type="http://schemas.openxmlformats.org/officeDocument/2006/relationships/image" Target="../media/image41.jpeg"/><Relationship Id="rId1" Type="http://schemas.openxmlformats.org/officeDocument/2006/relationships/slideLayout" Target="../slideLayouts/slideLayout29.xml"/><Relationship Id="rId5" Type="http://schemas.openxmlformats.org/officeDocument/2006/relationships/hyperlink" Target="https://esajournals.onlinelibrary.wiley.com/doi/full/10.1002/ecs2.1242?scrollTo=references" TargetMode="External"/><Relationship Id="rId4" Type="http://schemas.openxmlformats.org/officeDocument/2006/relationships/hyperlink" Target="https://onlinelibrary.wiley.com/doi/epdf/10.1111/rec.1363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42.xml"/><Relationship Id="rId5" Type="http://schemas.openxmlformats.org/officeDocument/2006/relationships/image" Target="../media/image44.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46.emf"/></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51.emf"/></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48.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64.jpeg"/><Relationship Id="rId5" Type="http://schemas.openxmlformats.org/officeDocument/2006/relationships/image" Target="../media/image67.jpe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54.jpeg"/><Relationship Id="rId7" Type="http://schemas.openxmlformats.org/officeDocument/2006/relationships/image" Target="cid:image001.jpg@01D46222.CBB7FDB0" TargetMode="External"/><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69.jpeg"/><Relationship Id="rId11" Type="http://schemas.openxmlformats.org/officeDocument/2006/relationships/image" Target="../media/image73.emf"/><Relationship Id="rId5" Type="http://schemas.openxmlformats.org/officeDocument/2006/relationships/image" Target="../media/image68.jpeg"/><Relationship Id="rId10" Type="http://schemas.openxmlformats.org/officeDocument/2006/relationships/image" Target="../media/image72.png"/><Relationship Id="rId4" Type="http://schemas.openxmlformats.org/officeDocument/2006/relationships/image" Target="../media/image55.png"/><Relationship Id="rId9"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43.xml"/><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38.xml"/><Relationship Id="rId5" Type="http://schemas.openxmlformats.org/officeDocument/2006/relationships/image" Target="../media/image75.png"/><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82.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emf"/><Relationship Id="rId9"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hyperlink" Target="https://salishsearestoration.org/wiki/Beach_Strategies_for_Nearshore_Restoration_and_Protection_in_Puget_Sound" TargetMode="External"/><Relationship Id="rId5" Type="http://schemas.openxmlformats.org/officeDocument/2006/relationships/image" Target="../media/image89.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hyperlink" Target="http://onlinelibrary.wiley.com/doi/10.1029/2006WR005083/full#wrcr10886-fig-0009" TargetMode="External"/><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4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38.xml"/><Relationship Id="rId5" Type="http://schemas.openxmlformats.org/officeDocument/2006/relationships/image" Target="../media/image77.jpe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38.xml"/><Relationship Id="rId5" Type="http://schemas.openxmlformats.org/officeDocument/2006/relationships/image" Target="../media/image75.pn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03.png"/><Relationship Id="rId7" Type="http://schemas.openxmlformats.org/officeDocument/2006/relationships/image" Target="../media/image101.png"/><Relationship Id="rId12" Type="http://schemas.openxmlformats.org/officeDocument/2006/relationships/image" Target="../media/image110.jpeg"/><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image" Target="../media/image106.png"/><Relationship Id="rId11" Type="http://schemas.openxmlformats.org/officeDocument/2006/relationships/image" Target="../media/image109.jpeg"/><Relationship Id="rId5" Type="http://schemas.openxmlformats.org/officeDocument/2006/relationships/image" Target="../media/image105.png"/><Relationship Id="rId10" Type="http://schemas.openxmlformats.org/officeDocument/2006/relationships/image" Target="../media/image108.jpeg"/><Relationship Id="rId4" Type="http://schemas.openxmlformats.org/officeDocument/2006/relationships/image" Target="../media/image104.emf"/><Relationship Id="rId9" Type="http://schemas.openxmlformats.org/officeDocument/2006/relationships/image" Target="../media/image107.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38.xml"/><Relationship Id="rId5" Type="http://schemas.openxmlformats.org/officeDocument/2006/relationships/image" Target="../media/image75.png"/><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38.xml"/><Relationship Id="rId5" Type="http://schemas.openxmlformats.org/officeDocument/2006/relationships/image" Target="../media/image75.png"/><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42.xml"/><Relationship Id="rId5" Type="http://schemas.openxmlformats.org/officeDocument/2006/relationships/image" Target="../media/image43.jpeg"/><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diagramLayout" Target="../diagrams/layout1.xml"/><Relationship Id="rId7" Type="http://schemas.openxmlformats.org/officeDocument/2006/relationships/image" Target="../media/image11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pn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5" Type="http://schemas.openxmlformats.org/officeDocument/2006/relationships/image" Target="../media/image13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 Id="rId14" Type="http://schemas.openxmlformats.org/officeDocument/2006/relationships/image" Target="../media/image131.png"/></Relationships>
</file>

<file path=ppt/slides/_rels/slide6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mailto:AnneliseDelRio@psp.wa.gov" TargetMode="External"/><Relationship Id="rId4" Type="http://schemas.openxmlformats.org/officeDocument/2006/relationships/hyperlink" Target="mailto:Elene.Trujillo@psp.wa.gov"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E29868-7921-4453-82E8-0254F223E59C}"/>
              </a:ext>
            </a:extLst>
          </p:cNvPr>
          <p:cNvPicPr>
            <a:picLocks noChangeAspect="1"/>
          </p:cNvPicPr>
          <p:nvPr/>
        </p:nvPicPr>
        <p:blipFill>
          <a:blip r:embed="rId2"/>
          <a:stretch>
            <a:fillRect/>
          </a:stretch>
        </p:blipFill>
        <p:spPr>
          <a:xfrm>
            <a:off x="0" y="14600"/>
            <a:ext cx="12192000" cy="6828800"/>
          </a:xfrm>
          <a:prstGeom prst="rect">
            <a:avLst/>
          </a:prstGeom>
        </p:spPr>
      </p:pic>
    </p:spTree>
    <p:extLst>
      <p:ext uri="{BB962C8B-B14F-4D97-AF65-F5344CB8AC3E}">
        <p14:creationId xmlns:p14="http://schemas.microsoft.com/office/powerpoint/2010/main" val="277344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CEERP Overview</a:t>
            </a:r>
          </a:p>
        </p:txBody>
      </p:sp>
      <p:sp>
        <p:nvSpPr>
          <p:cNvPr id="3" name="Content Placeholder 2"/>
          <p:cNvSpPr>
            <a:spLocks noGrp="1"/>
          </p:cNvSpPr>
          <p:nvPr>
            <p:ph sz="quarter" idx="10"/>
          </p:nvPr>
        </p:nvSpPr>
        <p:spPr>
          <a:prstGeom prst="rect">
            <a:avLst/>
          </a:prstGeom>
        </p:spPr>
        <p:txBody>
          <a:bodyPr/>
          <a:lstStyle/>
          <a:p>
            <a:pPr marL="457200" indent="-457200">
              <a:spcAft>
                <a:spcPts val="1200"/>
              </a:spcAft>
              <a:buFont typeface="Arial" panose="020B0604020202020204" pitchFamily="34" charset="0"/>
              <a:buChar char="•"/>
            </a:pPr>
            <a:r>
              <a:rPr lang="en-US" sz="2400" dirty="0"/>
              <a:t>CEERP was established as a restoration program to aid in the recovery of ESA-listed salmonids, which also addresses uncertainties about the roles of different estuarine habitats</a:t>
            </a:r>
          </a:p>
          <a:p>
            <a:pPr marL="457200" indent="-457200">
              <a:spcAft>
                <a:spcPts val="1200"/>
              </a:spcAft>
              <a:buFont typeface="Arial" panose="020B0604020202020204" pitchFamily="34" charset="0"/>
              <a:buChar char="•"/>
            </a:pPr>
            <a:r>
              <a:rPr lang="en-US" sz="2400" dirty="0"/>
              <a:t>The program is supported by multiple entities collaborating to achieve positive outcomes</a:t>
            </a:r>
          </a:p>
          <a:p>
            <a:endParaRPr lang="en-US" sz="2400" dirty="0"/>
          </a:p>
        </p:txBody>
      </p:sp>
      <p:sp>
        <p:nvSpPr>
          <p:cNvPr id="6" name="TextBox 5">
            <a:extLst>
              <a:ext uri="{FF2B5EF4-FFF2-40B4-BE49-F238E27FC236}">
                <a16:creationId xmlns:a16="http://schemas.microsoft.com/office/drawing/2014/main" id="{85476C07-ACA3-4087-8DA2-6B0F3397AC15}"/>
              </a:ext>
            </a:extLst>
          </p:cNvPr>
          <p:cNvSpPr txBox="1"/>
          <p:nvPr/>
        </p:nvSpPr>
        <p:spPr>
          <a:xfrm>
            <a:off x="7785990" y="6341251"/>
            <a:ext cx="384951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srgbClr val="000000"/>
                </a:solidFill>
                <a:effectLst/>
                <a:uLnTx/>
                <a:uFillTx/>
                <a:latin typeface="Arial"/>
                <a:ea typeface="+mn-ea"/>
                <a:cs typeface="+mn-cs"/>
              </a:rPr>
              <a:t>Ebberts</a:t>
            </a:r>
            <a:r>
              <a:rPr kumimoji="0" lang="en-US" sz="1600" b="0" i="1" u="none" strike="noStrike" kern="1200" cap="none" spc="0" normalizeH="0" baseline="0" noProof="0" dirty="0">
                <a:ln>
                  <a:noFill/>
                </a:ln>
                <a:solidFill>
                  <a:srgbClr val="000000"/>
                </a:solidFill>
                <a:effectLst/>
                <a:uLnTx/>
                <a:uFillTx/>
                <a:latin typeface="Arial"/>
                <a:ea typeface="+mn-ea"/>
                <a:cs typeface="+mn-cs"/>
              </a:rPr>
              <a:t> et al. 2017, Table 2</a:t>
            </a:r>
          </a:p>
        </p:txBody>
      </p:sp>
      <p:pic>
        <p:nvPicPr>
          <p:cNvPr id="7" name="Picture 6">
            <a:extLst>
              <a:ext uri="{FF2B5EF4-FFF2-40B4-BE49-F238E27FC236}">
                <a16:creationId xmlns:a16="http://schemas.microsoft.com/office/drawing/2014/main" id="{CB7D697D-33D2-4A5F-A826-E318FF0853C6}"/>
              </a:ext>
            </a:extLst>
          </p:cNvPr>
          <p:cNvPicPr>
            <a:picLocks noChangeAspect="1"/>
          </p:cNvPicPr>
          <p:nvPr/>
        </p:nvPicPr>
        <p:blipFill>
          <a:blip r:embed="rId2"/>
          <a:stretch>
            <a:fillRect/>
          </a:stretch>
        </p:blipFill>
        <p:spPr>
          <a:xfrm>
            <a:off x="924107" y="3338057"/>
            <a:ext cx="10711394" cy="3003194"/>
          </a:xfrm>
          <a:prstGeom prst="rect">
            <a:avLst/>
          </a:prstGeom>
        </p:spPr>
      </p:pic>
    </p:spTree>
    <p:extLst>
      <p:ext uri="{BB962C8B-B14F-4D97-AF65-F5344CB8AC3E}">
        <p14:creationId xmlns:p14="http://schemas.microsoft.com/office/powerpoint/2010/main" val="3565664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1DA3DC30-4E88-496D-8A5C-FAA9D21B74A1}"/>
              </a:ext>
            </a:extLst>
          </p:cNvPr>
          <p:cNvPicPr/>
          <p:nvPr/>
        </p:nvPicPr>
        <p:blipFill rotWithShape="1">
          <a:blip r:embed="rId2" cstate="print">
            <a:extLst>
              <a:ext uri="{28A0092B-C50C-407E-A947-70E740481C1C}">
                <a14:useLocalDpi xmlns:a14="http://schemas.microsoft.com/office/drawing/2010/main" val="0"/>
              </a:ext>
            </a:extLst>
          </a:blip>
          <a:srcRect/>
          <a:stretch/>
        </p:blipFill>
        <p:spPr>
          <a:xfrm>
            <a:off x="248529" y="1696145"/>
            <a:ext cx="2794114" cy="4022373"/>
          </a:xfrm>
          <a:prstGeom prst="rect">
            <a:avLst/>
          </a:prstGeom>
        </p:spPr>
      </p:pic>
      <p:pic>
        <p:nvPicPr>
          <p:cNvPr id="6" name="Picture 5" descr="A screenshot of text&#10;&#10;Description automatically generated">
            <a:extLst>
              <a:ext uri="{FF2B5EF4-FFF2-40B4-BE49-F238E27FC236}">
                <a16:creationId xmlns:a16="http://schemas.microsoft.com/office/drawing/2014/main" id="{B8B3D079-6525-482F-9C1B-A0B8B3BC1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713" y="1262743"/>
            <a:ext cx="8434250" cy="5190308"/>
          </a:xfrm>
          <a:prstGeom prst="rect">
            <a:avLst/>
          </a:prstGeom>
        </p:spPr>
      </p:pic>
      <p:sp>
        <p:nvSpPr>
          <p:cNvPr id="10" name="Title 1">
            <a:extLst>
              <a:ext uri="{FF2B5EF4-FFF2-40B4-BE49-F238E27FC236}">
                <a16:creationId xmlns:a16="http://schemas.microsoft.com/office/drawing/2014/main" id="{0B73D6E7-5F8B-461B-A7FC-8489274979B0}"/>
              </a:ext>
            </a:extLst>
          </p:cNvPr>
          <p:cNvSpPr>
            <a:spLocks noGrp="1"/>
          </p:cNvSpPr>
          <p:nvPr>
            <p:ph type="title"/>
          </p:nvPr>
        </p:nvSpPr>
        <p:spPr>
          <a:xfrm>
            <a:off x="365760" y="137160"/>
            <a:ext cx="9875520" cy="996696"/>
          </a:xfrm>
        </p:spPr>
        <p:txBody>
          <a:bodyPr/>
          <a:lstStyle/>
          <a:p>
            <a:r>
              <a:rPr lang="en-US" dirty="0"/>
              <a:t>Adaptive Management in Practice</a:t>
            </a:r>
          </a:p>
        </p:txBody>
      </p:sp>
    </p:spTree>
    <p:extLst>
      <p:ext uri="{BB962C8B-B14F-4D97-AF65-F5344CB8AC3E}">
        <p14:creationId xmlns:p14="http://schemas.microsoft.com/office/powerpoint/2010/main" val="1747156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413C3C-1D85-4454-9C94-B9A22629AC1A}"/>
              </a:ext>
            </a:extLst>
          </p:cNvPr>
          <p:cNvPicPr>
            <a:picLocks noChangeAspect="1"/>
          </p:cNvPicPr>
          <p:nvPr/>
        </p:nvPicPr>
        <p:blipFill>
          <a:blip r:embed="rId2"/>
          <a:stretch>
            <a:fillRect/>
          </a:stretch>
        </p:blipFill>
        <p:spPr>
          <a:xfrm>
            <a:off x="274434" y="193233"/>
            <a:ext cx="8419861" cy="6471534"/>
          </a:xfrm>
          <a:prstGeom prst="rect">
            <a:avLst/>
          </a:prstGeom>
        </p:spPr>
      </p:pic>
      <p:sp>
        <p:nvSpPr>
          <p:cNvPr id="7" name="TextBox 6">
            <a:extLst>
              <a:ext uri="{FF2B5EF4-FFF2-40B4-BE49-F238E27FC236}">
                <a16:creationId xmlns:a16="http://schemas.microsoft.com/office/drawing/2014/main" id="{82276CD1-7C63-4DA1-B0D3-F68BA51B677E}"/>
              </a:ext>
            </a:extLst>
          </p:cNvPr>
          <p:cNvSpPr txBox="1"/>
          <p:nvPr/>
        </p:nvSpPr>
        <p:spPr>
          <a:xfrm>
            <a:off x="8694295" y="1978700"/>
            <a:ext cx="336875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77 restoration projects </a:t>
            </a:r>
            <a:r>
              <a:rPr kumimoji="0" lang="en-US" sz="2400" b="0" i="0" u="none" strike="noStrike" kern="1200" cap="none" spc="0" normalizeH="0" baseline="0" noProof="0" dirty="0">
                <a:ln>
                  <a:noFill/>
                </a:ln>
                <a:solidFill>
                  <a:srgbClr val="000000"/>
                </a:solidFill>
                <a:effectLst/>
                <a:uLnTx/>
                <a:uFillTx/>
                <a:latin typeface="Arial"/>
                <a:ea typeface="+mn-ea"/>
                <a:cs typeface="+mn-cs"/>
              </a:rPr>
              <a:t>implemented between 2004 and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Arial"/>
                <a:ea typeface="+mn-ea"/>
                <a:cs typeface="+mn-cs"/>
              </a:rPr>
              <a:t>NOTE:</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a:ln>
                  <a:noFill/>
                </a:ln>
                <a:solidFill>
                  <a:srgbClr val="000000"/>
                </a:solidFill>
                <a:effectLst/>
                <a:uLnTx/>
                <a:uFillTx/>
                <a:latin typeface="Arial"/>
                <a:ea typeface="+mn-ea"/>
                <a:cs typeface="+mn-cs"/>
              </a:rPr>
              <a:t>“monitoring” refers to action effectiveness and may include research on critical uncertainties</a:t>
            </a:r>
          </a:p>
        </p:txBody>
      </p:sp>
      <p:cxnSp>
        <p:nvCxnSpPr>
          <p:cNvPr id="9" name="Straight Connector 8">
            <a:extLst>
              <a:ext uri="{FF2B5EF4-FFF2-40B4-BE49-F238E27FC236}">
                <a16:creationId xmlns:a16="http://schemas.microsoft.com/office/drawing/2014/main" id="{1BCE09DF-8479-4D3B-8820-76F904773513}"/>
              </a:ext>
            </a:extLst>
          </p:cNvPr>
          <p:cNvCxnSpPr/>
          <p:nvPr/>
        </p:nvCxnSpPr>
        <p:spPr>
          <a:xfrm>
            <a:off x="6578082" y="1427584"/>
            <a:ext cx="1343608" cy="0"/>
          </a:xfrm>
          <a:prstGeom prst="line">
            <a:avLst/>
          </a:prstGeom>
          <a:ln w="19050">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906525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6297EA-9BF6-499B-8457-1B92078FC11B}"/>
              </a:ext>
            </a:extLst>
          </p:cNvPr>
          <p:cNvSpPr>
            <a:spLocks noGrp="1"/>
          </p:cNvSpPr>
          <p:nvPr>
            <p:ph type="title"/>
          </p:nvPr>
        </p:nvSpPr>
        <p:spPr/>
        <p:txBody>
          <a:bodyPr/>
          <a:lstStyle/>
          <a:p>
            <a:r>
              <a:rPr lang="en-US" dirty="0"/>
              <a:t>CEERP Restoration Cumulative Effects</a:t>
            </a:r>
          </a:p>
        </p:txBody>
      </p:sp>
      <p:sp>
        <p:nvSpPr>
          <p:cNvPr id="6" name="Content Placeholder 5">
            <a:extLst>
              <a:ext uri="{FF2B5EF4-FFF2-40B4-BE49-F238E27FC236}">
                <a16:creationId xmlns:a16="http://schemas.microsoft.com/office/drawing/2014/main" id="{54FA87C6-22F1-4DA6-AC14-81C767B74E1A}"/>
              </a:ext>
            </a:extLst>
          </p:cNvPr>
          <p:cNvSpPr>
            <a:spLocks noGrp="1"/>
          </p:cNvSpPr>
          <p:nvPr>
            <p:ph sz="quarter" idx="10"/>
          </p:nvPr>
        </p:nvSpPr>
        <p:spPr>
          <a:xfrm>
            <a:off x="7368809" y="1831090"/>
            <a:ext cx="4607170" cy="4491580"/>
          </a:xfrm>
        </p:spPr>
        <p:txBody>
          <a:bodyPr/>
          <a:lstStyle/>
          <a:p>
            <a:pPr marL="344488" indent="-344488">
              <a:buAutoNum type="alphaLcParenR"/>
            </a:pPr>
            <a:r>
              <a:rPr lang="en-US" dirty="0"/>
              <a:t>general organizing model; and </a:t>
            </a:r>
          </a:p>
          <a:p>
            <a:pPr marL="344488" indent="-344488">
              <a:buAutoNum type="alphaLcParenR"/>
            </a:pPr>
            <a:r>
              <a:rPr lang="en-US" dirty="0"/>
              <a:t>ecosystem model distinguishing trophic and physical relationships for direct and indirect effects of restoration on juvenile salmon. </a:t>
            </a:r>
          </a:p>
          <a:p>
            <a:r>
              <a:rPr lang="en-US" dirty="0"/>
              <a:t>     (</a:t>
            </a:r>
            <a:r>
              <a:rPr lang="en-US" i="1" dirty="0"/>
              <a:t>Diefenderfer et al. 2016</a:t>
            </a:r>
            <a:r>
              <a:rPr lang="en-US" dirty="0"/>
              <a:t>)</a:t>
            </a:r>
          </a:p>
          <a:p>
            <a:pPr marL="457200" indent="-457200">
              <a:buAutoNum type="alphaLcParenR"/>
            </a:pPr>
            <a:endParaRPr lang="en-US" dirty="0"/>
          </a:p>
          <a:p>
            <a:r>
              <a:rPr lang="en-US" b="1" dirty="0"/>
              <a:t>These models helped conceptualize the cumulative effects of CEERP restoration actions using an evidence-based evaluation (EBE) of all the lines of evidence from the suite of restoration projects implemented</a:t>
            </a:r>
          </a:p>
        </p:txBody>
      </p:sp>
      <p:pic>
        <p:nvPicPr>
          <p:cNvPr id="8" name="Picture 7">
            <a:extLst>
              <a:ext uri="{FF2B5EF4-FFF2-40B4-BE49-F238E27FC236}">
                <a16:creationId xmlns:a16="http://schemas.microsoft.com/office/drawing/2014/main" id="{ECA1C98C-295F-4545-AD7F-84B9247D5B57}"/>
              </a:ext>
            </a:extLst>
          </p:cNvPr>
          <p:cNvPicPr>
            <a:picLocks noChangeAspect="1"/>
          </p:cNvPicPr>
          <p:nvPr/>
        </p:nvPicPr>
        <p:blipFill rotWithShape="1">
          <a:blip r:embed="rId2"/>
          <a:srcRect l="5361" t="28218" r="5071"/>
          <a:stretch/>
        </p:blipFill>
        <p:spPr>
          <a:xfrm>
            <a:off x="2872156" y="1443115"/>
            <a:ext cx="4419600" cy="5212744"/>
          </a:xfrm>
          <a:prstGeom prst="rect">
            <a:avLst/>
          </a:prstGeom>
        </p:spPr>
      </p:pic>
      <p:pic>
        <p:nvPicPr>
          <p:cNvPr id="7" name="Picture 6">
            <a:extLst>
              <a:ext uri="{FF2B5EF4-FFF2-40B4-BE49-F238E27FC236}">
                <a16:creationId xmlns:a16="http://schemas.microsoft.com/office/drawing/2014/main" id="{A1275B09-AC76-4D1C-9855-19FCE4C261AC}"/>
              </a:ext>
            </a:extLst>
          </p:cNvPr>
          <p:cNvPicPr>
            <a:picLocks noChangeAspect="1"/>
          </p:cNvPicPr>
          <p:nvPr/>
        </p:nvPicPr>
        <p:blipFill rotWithShape="1">
          <a:blip r:embed="rId2"/>
          <a:srcRect l="5933" r="16202" b="71278"/>
          <a:stretch/>
        </p:blipFill>
        <p:spPr>
          <a:xfrm>
            <a:off x="178192" y="1346034"/>
            <a:ext cx="2693964" cy="1462480"/>
          </a:xfrm>
          <a:prstGeom prst="rect">
            <a:avLst/>
          </a:prstGeom>
        </p:spPr>
      </p:pic>
    </p:spTree>
    <p:extLst>
      <p:ext uri="{BB962C8B-B14F-4D97-AF65-F5344CB8AC3E}">
        <p14:creationId xmlns:p14="http://schemas.microsoft.com/office/powerpoint/2010/main" val="3235273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E84C74-DAA6-47FE-A4FE-B0F37C46F632}"/>
              </a:ext>
            </a:extLst>
          </p:cNvPr>
          <p:cNvSpPr txBox="1"/>
          <p:nvPr/>
        </p:nvSpPr>
        <p:spPr>
          <a:xfrm>
            <a:off x="1656964" y="6211669"/>
            <a:ext cx="77569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https://nap.nationalacademies.org/catalog/26335/an-approach-for-assessing-us-gulf-coast-ecosystem-restoration-a</a:t>
            </a:r>
          </a:p>
        </p:txBody>
      </p:sp>
      <p:pic>
        <p:nvPicPr>
          <p:cNvPr id="6" name="Picture 5">
            <a:extLst>
              <a:ext uri="{FF2B5EF4-FFF2-40B4-BE49-F238E27FC236}">
                <a16:creationId xmlns:a16="http://schemas.microsoft.com/office/drawing/2014/main" id="{2D58144D-7820-4EA8-9E16-5FAF5DA066BF}"/>
              </a:ext>
            </a:extLst>
          </p:cNvPr>
          <p:cNvPicPr>
            <a:picLocks noChangeAspect="1"/>
          </p:cNvPicPr>
          <p:nvPr/>
        </p:nvPicPr>
        <p:blipFill>
          <a:blip r:embed="rId2"/>
          <a:stretch>
            <a:fillRect/>
          </a:stretch>
        </p:blipFill>
        <p:spPr>
          <a:xfrm>
            <a:off x="1656965" y="0"/>
            <a:ext cx="8878069" cy="6149873"/>
          </a:xfrm>
          <a:prstGeom prst="rect">
            <a:avLst/>
          </a:prstGeom>
        </p:spPr>
      </p:pic>
    </p:spTree>
    <p:extLst>
      <p:ext uri="{BB962C8B-B14F-4D97-AF65-F5344CB8AC3E}">
        <p14:creationId xmlns:p14="http://schemas.microsoft.com/office/powerpoint/2010/main" val="4253664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dirty="0"/>
          </a:p>
        </p:txBody>
      </p:sp>
      <p:pic>
        <p:nvPicPr>
          <p:cNvPr id="2050" name="Picture 2" descr="Satellite image of the Gulf of Mexico and coastline, Gulf Hypoxic Zo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1"/>
          <a:stretch/>
        </p:blipFill>
        <p:spPr bwMode="auto">
          <a:xfrm>
            <a:off x="8490773" y="2138716"/>
            <a:ext cx="2964723" cy="28983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569443" y="5037066"/>
            <a:ext cx="18860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Image: USGS</a:t>
            </a:r>
          </a:p>
        </p:txBody>
      </p:sp>
      <p:sp>
        <p:nvSpPr>
          <p:cNvPr id="4" name="TextBox 3"/>
          <p:cNvSpPr txBox="1"/>
          <p:nvPr/>
        </p:nvSpPr>
        <p:spPr>
          <a:xfrm>
            <a:off x="584200" y="1652052"/>
            <a:ext cx="7747000"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Cumulative effects of restoration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are the additive, synergistic, and antagonistic effects of all restoration activities occurring within a defined setting (e.g., a watershed).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Approaches for Assessing Cumulative Effects of Restoration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include: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Developing conceptual models and hypotheses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Evaluating antagonistic and synergistic effects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Constructing Multiple Lines of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2">
            <a:extLst>
              <a:ext uri="{FF2B5EF4-FFF2-40B4-BE49-F238E27FC236}">
                <a16:creationId xmlns:a16="http://schemas.microsoft.com/office/drawing/2014/main" id="{55D519C7-82E5-4EEB-8BBD-2E01E8A0FF38}"/>
              </a:ext>
            </a:extLst>
          </p:cNvPr>
          <p:cNvSpPr>
            <a:spLocks noGrp="1"/>
          </p:cNvSpPr>
          <p:nvPr>
            <p:ph type="title"/>
          </p:nvPr>
        </p:nvSpPr>
        <p:spPr>
          <a:xfrm>
            <a:off x="252413" y="837664"/>
            <a:ext cx="11505695" cy="814388"/>
          </a:xfrm>
        </p:spPr>
        <p:txBody>
          <a:bodyPr>
            <a:normAutofit fontScale="90000"/>
          </a:bodyPr>
          <a:lstStyle/>
          <a:p>
            <a:r>
              <a:rPr lang="en-US" dirty="0"/>
              <a:t>Current Scientific Progress Towards Assessing Cumulative Effects </a:t>
            </a:r>
          </a:p>
        </p:txBody>
      </p:sp>
    </p:spTree>
    <p:extLst>
      <p:ext uri="{BB962C8B-B14F-4D97-AF65-F5344CB8AC3E}">
        <p14:creationId xmlns:p14="http://schemas.microsoft.com/office/powerpoint/2010/main" val="3038827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Forward: Program-level Adaptive Management</a:t>
            </a:r>
          </a:p>
        </p:txBody>
      </p:sp>
      <p:sp>
        <p:nvSpPr>
          <p:cNvPr id="4" name="Text Placeholder 3"/>
          <p:cNvSpPr>
            <a:spLocks noGrp="1"/>
          </p:cNvSpPr>
          <p:nvPr>
            <p:ph type="body" sz="quarter" idx="11"/>
          </p:nvPr>
        </p:nvSpPr>
        <p:spPr/>
        <p:txBody>
          <a:bodyPr/>
          <a:lstStyle/>
          <a:p>
            <a:endParaRPr lang="en-US"/>
          </a:p>
        </p:txBody>
      </p:sp>
      <p:sp>
        <p:nvSpPr>
          <p:cNvPr id="6" name="TextBox 5"/>
          <p:cNvSpPr txBox="1"/>
          <p:nvPr/>
        </p:nvSpPr>
        <p:spPr>
          <a:xfrm>
            <a:off x="10770657" y="4997162"/>
            <a:ext cx="12153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Image: HRI</a:t>
            </a:r>
          </a:p>
        </p:txBody>
      </p:sp>
      <p:sp>
        <p:nvSpPr>
          <p:cNvPr id="5" name="TextBox 4"/>
          <p:cNvSpPr txBox="1"/>
          <p:nvPr/>
        </p:nvSpPr>
        <p:spPr>
          <a:xfrm>
            <a:off x="251927" y="1690688"/>
            <a:ext cx="762207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Environmental background trends, especially those associated with climate change, are exhibiting higher variability over time; thus,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past restoration practices that were successful may no longer be adequate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Employing adaptive management techniques allows restoration program managers to update practices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based on periodic review of monitoring data and progress toward programmatic goals. </a:t>
            </a:r>
          </a:p>
        </p:txBody>
      </p:sp>
      <p:pic>
        <p:nvPicPr>
          <p:cNvPr id="5122" name="Picture 2">
            <a:extLst>
              <a:ext uri="{FF2B5EF4-FFF2-40B4-BE49-F238E27FC236}">
                <a16:creationId xmlns:a16="http://schemas.microsoft.com/office/drawing/2014/main" id="{5FCA1730-2851-4590-9F4D-7792C689F4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5423" y="2216904"/>
            <a:ext cx="4200631" cy="279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376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Forward: Synthesis </a:t>
            </a:r>
          </a:p>
        </p:txBody>
      </p:sp>
      <p:sp>
        <p:nvSpPr>
          <p:cNvPr id="4" name="Text Placeholder 3"/>
          <p:cNvSpPr>
            <a:spLocks noGrp="1"/>
          </p:cNvSpPr>
          <p:nvPr>
            <p:ph type="body" sz="quarter" idx="11"/>
          </p:nvPr>
        </p:nvSpPr>
        <p:spPr/>
        <p:txBody>
          <a:bodyPr/>
          <a:lstStyle/>
          <a:p>
            <a:endParaRPr lang="en-US"/>
          </a:p>
        </p:txBody>
      </p:sp>
      <p:sp>
        <p:nvSpPr>
          <p:cNvPr id="6" name="TextBox 5"/>
          <p:cNvSpPr txBox="1"/>
          <p:nvPr/>
        </p:nvSpPr>
        <p:spPr>
          <a:xfrm>
            <a:off x="10138403" y="5132619"/>
            <a:ext cx="12153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Image: HRI</a:t>
            </a:r>
          </a:p>
        </p:txBody>
      </p:sp>
      <p:sp>
        <p:nvSpPr>
          <p:cNvPr id="5" name="TextBox 4"/>
          <p:cNvSpPr txBox="1"/>
          <p:nvPr/>
        </p:nvSpPr>
        <p:spPr>
          <a:xfrm>
            <a:off x="440267" y="1809861"/>
            <a:ext cx="6726712" cy="48320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Synthesis efforts are urgently needed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determine whether the many localized restoration efforts</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have collectively improved coastal and estuarine ecosystems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across the Gulf.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 comprehensive monitoring database is needed for synthesis activities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yet current data collection in the Gulf remains insufficient for regional or Gulf-wide synthesis.</a:t>
            </a:r>
          </a:p>
        </p:txBody>
      </p:sp>
      <p:pic>
        <p:nvPicPr>
          <p:cNvPr id="6146" name="Picture 2">
            <a:extLst>
              <a:ext uri="{FF2B5EF4-FFF2-40B4-BE49-F238E27FC236}">
                <a16:creationId xmlns:a16="http://schemas.microsoft.com/office/drawing/2014/main" id="{589E063F-3F50-446C-96DF-02E4F6155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979" y="1809861"/>
            <a:ext cx="4478725" cy="332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417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“Adapting the Program”</a:t>
            </a:r>
          </a:p>
        </p:txBody>
      </p:sp>
      <p:pic>
        <p:nvPicPr>
          <p:cNvPr id="2050" name="Picture 2" descr="Construction at Steigerwald">
            <a:extLst>
              <a:ext uri="{FF2B5EF4-FFF2-40B4-BE49-F238E27FC236}">
                <a16:creationId xmlns:a16="http://schemas.microsoft.com/office/drawing/2014/main" id="{779B0809-6B07-45C4-957B-BAE0CF7CA825}"/>
              </a:ext>
            </a:extLst>
          </p:cNvPr>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a:stretch>
            <a:fillRect/>
          </a:stretch>
        </p:blipFill>
        <p:spPr bwMode="auto">
          <a:xfrm>
            <a:off x="6240025" y="1238958"/>
            <a:ext cx="5577840" cy="5257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8DA8CA-281B-41E2-AFB8-630B3B0A7FFB}"/>
              </a:ext>
            </a:extLst>
          </p:cNvPr>
          <p:cNvSpPr txBox="1"/>
          <p:nvPr/>
        </p:nvSpPr>
        <p:spPr>
          <a:xfrm>
            <a:off x="6240025" y="6158204"/>
            <a:ext cx="55778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srgbClr val="FFFFFF"/>
                </a:solidFill>
                <a:effectLst/>
                <a:uLnTx/>
                <a:uFillTx/>
                <a:latin typeface="Arial"/>
                <a:ea typeface="+mn-ea"/>
                <a:cs typeface="+mn-cs"/>
              </a:rPr>
              <a:t>Steigerwald</a:t>
            </a:r>
            <a:r>
              <a:rPr kumimoji="0" lang="en-US" sz="1600" b="0" i="1" u="none" strike="noStrike" kern="1200" cap="none" spc="0" normalizeH="0" baseline="0" noProof="0" dirty="0">
                <a:ln>
                  <a:noFill/>
                </a:ln>
                <a:solidFill>
                  <a:srgbClr val="FFFFFF"/>
                </a:solidFill>
                <a:effectLst/>
                <a:uLnTx/>
                <a:uFillTx/>
                <a:latin typeface="Arial"/>
                <a:ea typeface="+mn-ea"/>
                <a:cs typeface="+mn-cs"/>
              </a:rPr>
              <a:t> floodplain reconnection, </a:t>
            </a:r>
            <a:r>
              <a:rPr kumimoji="0" lang="en-US" sz="1600" b="0" i="1" u="none" strike="noStrike" kern="1200" cap="none" spc="0" normalizeH="0" baseline="0" noProof="0">
                <a:ln>
                  <a:noFill/>
                </a:ln>
                <a:solidFill>
                  <a:srgbClr val="FFFFFF"/>
                </a:solidFill>
                <a:effectLst/>
                <a:uLnTx/>
                <a:uFillTx/>
                <a:latin typeface="Arial"/>
                <a:ea typeface="+mn-ea"/>
                <a:cs typeface="+mn-cs"/>
              </a:rPr>
              <a:t>Photo credit LCEP</a:t>
            </a:r>
            <a:endParaRPr kumimoji="0" lang="en-US" sz="1600" b="0" i="1" u="none" strike="noStrike" kern="1200" cap="none" spc="0" normalizeH="0" baseline="0" noProof="0" dirty="0">
              <a:ln>
                <a:noFill/>
              </a:ln>
              <a:solidFill>
                <a:srgbClr val="FFFFFF"/>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1F2BFB52-3770-40DC-B2EF-2FB85172737B}"/>
              </a:ext>
            </a:extLst>
          </p:cNvPr>
          <p:cNvSpPr txBox="1">
            <a:spLocks/>
          </p:cNvSpPr>
          <p:nvPr/>
        </p:nvSpPr>
        <p:spPr bwMode="auto">
          <a:xfrm>
            <a:off x="518160" y="1238958"/>
            <a:ext cx="5577840" cy="5257800"/>
          </a:xfrm>
          <a:prstGeom prst="rect">
            <a:avLst/>
          </a:prstGeom>
          <a:noFill/>
          <a:ln w="9525">
            <a:noFill/>
            <a:miter lim="800000"/>
            <a:headEnd/>
            <a:tailEnd/>
          </a:ln>
        </p:spPr>
        <p:txBody>
          <a:bodyPr vert="horz" wrap="square" lIns="0" tIns="0" rIns="0" bIns="0" numCol="1" spcCol="228600"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0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ts val="0"/>
              </a:spcBef>
              <a:spcAft>
                <a:spcPts val="1200"/>
              </a:spcAft>
              <a:buClrTx/>
              <a:buSzTx/>
              <a:buFont typeface="Arial"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Support strategic collaborations between CEERP practitioners </a:t>
            </a:r>
          </a:p>
          <a:p>
            <a:pPr marL="457200" marR="0" lvl="0" indent="-457200" algn="l" defTabSz="914400" rtl="0" eaLnBrk="1" fontAlgn="base" latinLnBrk="0" hangingPunct="1">
              <a:lnSpc>
                <a:spcPct val="100000"/>
              </a:lnSpc>
              <a:spcBef>
                <a:spcPts val="0"/>
              </a:spcBef>
              <a:spcAft>
                <a:spcPts val="1200"/>
              </a:spcAft>
              <a:buClrTx/>
              <a:buSzTx/>
              <a:buFont typeface="Arial"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Increase emphasis on climate-smart restoration projects</a:t>
            </a:r>
          </a:p>
          <a:p>
            <a:pPr marL="457200" marR="0" lvl="0" indent="-457200" algn="l" defTabSz="914400" rtl="0" eaLnBrk="1" fontAlgn="base" latinLnBrk="0" hangingPunct="1">
              <a:lnSpc>
                <a:spcPct val="100000"/>
              </a:lnSpc>
              <a:spcBef>
                <a:spcPts val="0"/>
              </a:spcBef>
              <a:spcAft>
                <a:spcPts val="1200"/>
              </a:spcAft>
              <a:buClrTx/>
              <a:buSzTx/>
              <a:buFont typeface="Arial"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Improve the system for tracking the flow (and retention) of institutional knowledge</a:t>
            </a:r>
          </a:p>
          <a:p>
            <a:pPr marL="457200" marR="0" lvl="0" indent="-457200" algn="l" defTabSz="914400" rtl="0" eaLnBrk="1" fontAlgn="base" latinLnBrk="0" hangingPunct="1">
              <a:lnSpc>
                <a:spcPct val="100000"/>
              </a:lnSpc>
              <a:spcBef>
                <a:spcPts val="0"/>
              </a:spcBef>
              <a:spcAft>
                <a:spcPts val="1200"/>
              </a:spcAft>
              <a:buClrTx/>
              <a:buSzTx/>
              <a:buFont typeface="Arial"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Enhance opportunities for pilot studies that may address emerging uncertainties</a:t>
            </a:r>
          </a:p>
          <a:p>
            <a:pPr marL="457200" marR="0" lvl="0" indent="-457200" algn="l" defTabSz="914400" rtl="0" eaLnBrk="1" fontAlgn="base" latinLnBrk="0" hangingPunct="1">
              <a:lnSpc>
                <a:spcPct val="100000"/>
              </a:lnSpc>
              <a:spcBef>
                <a:spcPts val="0"/>
              </a:spcBef>
              <a:spcAft>
                <a:spcPts val="1200"/>
              </a:spcAft>
              <a:buClrTx/>
              <a:buSzTx/>
              <a:buFont typeface="Arial"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Maximize stakeholder engagement and community outreach</a:t>
            </a:r>
          </a:p>
          <a:p>
            <a:pPr marL="457200" marR="0" lvl="0" indent="-457200" algn="l" defTabSz="914400" rtl="0" eaLnBrk="1" fontAlgn="base" latinLnBrk="0" hangingPunct="1">
              <a:lnSpc>
                <a:spcPct val="100000"/>
              </a:lnSpc>
              <a:spcBef>
                <a:spcPts val="0"/>
              </a:spcBef>
              <a:spcAft>
                <a:spcPts val="1200"/>
              </a:spcAft>
              <a:buClrTx/>
              <a:buSzTx/>
              <a:buFont typeface="Arial"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Apply predictive models to better leverage data collected at the project and program scale</a:t>
            </a:r>
          </a:p>
        </p:txBody>
      </p:sp>
    </p:spTree>
    <p:extLst>
      <p:ext uri="{BB962C8B-B14F-4D97-AF65-F5344CB8AC3E}">
        <p14:creationId xmlns:p14="http://schemas.microsoft.com/office/powerpoint/2010/main" val="393802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DFB14E-179C-4037-8453-EEC1E03BCB7D}"/>
              </a:ext>
            </a:extLst>
          </p:cNvPr>
          <p:cNvSpPr txBox="1"/>
          <p:nvPr/>
        </p:nvSpPr>
        <p:spPr>
          <a:xfrm>
            <a:off x="3706761" y="1759974"/>
            <a:ext cx="6322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5" name="TextBox 4">
            <a:extLst>
              <a:ext uri="{FF2B5EF4-FFF2-40B4-BE49-F238E27FC236}">
                <a16:creationId xmlns:a16="http://schemas.microsoft.com/office/drawing/2014/main" id="{740CB90A-DAAB-4458-ADCF-1C813333230F}"/>
              </a:ext>
            </a:extLst>
          </p:cNvPr>
          <p:cNvSpPr txBox="1"/>
          <p:nvPr/>
        </p:nvSpPr>
        <p:spPr>
          <a:xfrm>
            <a:off x="2173364" y="311641"/>
            <a:ext cx="7855539"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a:ea typeface="+mn-ea"/>
                <a:cs typeface="+mn-cs"/>
              </a:rPr>
              <a:t>LINKS OF INTEREST</a:t>
            </a:r>
          </a:p>
        </p:txBody>
      </p:sp>
      <p:sp>
        <p:nvSpPr>
          <p:cNvPr id="6" name="TextBox 5">
            <a:extLst>
              <a:ext uri="{FF2B5EF4-FFF2-40B4-BE49-F238E27FC236}">
                <a16:creationId xmlns:a16="http://schemas.microsoft.com/office/drawing/2014/main" id="{9E5B4358-7517-41B8-A520-8EB93A9157C6}"/>
              </a:ext>
            </a:extLst>
          </p:cNvPr>
          <p:cNvSpPr txBox="1"/>
          <p:nvPr/>
        </p:nvSpPr>
        <p:spPr>
          <a:xfrm>
            <a:off x="363416" y="1600438"/>
            <a:ext cx="11465168" cy="5016758"/>
          </a:xfrm>
          <a:prstGeom prst="rect">
            <a:avLst/>
          </a:prstGeom>
          <a:solidFill>
            <a:schemeClr val="tx2">
              <a:alpha val="54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CEERP documents and related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000" b="0" i="0" u="none" strike="noStrike" kern="1200" cap="none" spc="0" normalizeH="0" baseline="0" noProof="0" dirty="0">
                <a:ln>
                  <a:noFill/>
                </a:ln>
                <a:solidFill>
                  <a:srgbClr val="0000FF"/>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https://www.cbfish.org/EstuaryAction.mvc/Index</a:t>
            </a:r>
            <a:endParaRPr kumimoji="0" lang="en-US" sz="2000" b="0" i="0" u="none" strike="noStrike" kern="1200" cap="none" spc="0" normalizeH="0" baseline="0" noProof="0" dirty="0">
              <a:ln>
                <a:noFill/>
              </a:ln>
              <a:solidFill>
                <a:srgbClr val="0000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Littles et al. 2022 CEERP adaptive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https://onlinelibrary.wiley.com/doi/epdf/10.1111/rec.13634</a:t>
            </a:r>
            <a:endParaRPr kumimoji="0" lang="en-US" sz="2000" b="0" i="0" u="none" strike="noStrike" kern="1200" cap="none" spc="0" normalizeH="0" baseline="0" noProof="0" dirty="0">
              <a:ln>
                <a:noFill/>
              </a:ln>
              <a:solidFill>
                <a:srgbClr val="0000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Diefenderfer et al. 2016 CEERP cumulative effects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a:ea typeface="+mn-ea"/>
                <a:cs typeface="+mn-cs"/>
                <a:hlinkClick r:id="rId5">
                  <a:extLst>
                    <a:ext uri="{A12FA001-AC4F-418D-AE19-62706E023703}">
                      <ahyp:hlinkClr xmlns:ahyp="http://schemas.microsoft.com/office/drawing/2018/hyperlinkcolor" val="tx"/>
                    </a:ext>
                  </a:extLst>
                </a:hlinkClick>
              </a:rPr>
              <a:t>https://esajournals.onlinelibrary.wiley.com/doi/full/10.1002/ecs2.1242?scrollTo=references</a:t>
            </a:r>
            <a:endParaRPr kumimoji="0" lang="en-US" sz="2000" b="0" i="0" u="none" strike="noStrike" kern="1200" cap="none" spc="0" normalizeH="0" baseline="0" noProof="0" dirty="0">
              <a:ln>
                <a:noFill/>
              </a:ln>
              <a:solidFill>
                <a:srgbClr val="0000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Assessment of restoration effectiveness in Gulf of Mexico (see Chapter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FF"/>
                </a:solidFill>
                <a:effectLst/>
                <a:uLnTx/>
                <a:uFillTx/>
                <a:latin typeface="Arial"/>
                <a:ea typeface="+mn-ea"/>
                <a:cs typeface="+mn-cs"/>
              </a:rPr>
              <a:t>https://nap.nationalacademies.org/catalog/26335/an-approach-for-assessing-us-gulf-coast-ecosystem-restoration-a?utm_source=Gulf+Research+Program+Updates&amp;utm_campaign=7935778324-EMAIL_CAMPAIGN_2022_03_30_03_28&amp;utm_medium=email&amp;utm_term=0_367e0eb01a-7935778324-257655061</a:t>
            </a:r>
          </a:p>
        </p:txBody>
      </p:sp>
    </p:spTree>
    <p:extLst>
      <p:ext uri="{BB962C8B-B14F-4D97-AF65-F5344CB8AC3E}">
        <p14:creationId xmlns:p14="http://schemas.microsoft.com/office/powerpoint/2010/main" val="11589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460FFF-DFC4-4C90-8040-2BF1D79D8C08}"/>
              </a:ext>
            </a:extLst>
          </p:cNvPr>
          <p:cNvSpPr>
            <a:spLocks noGrp="1"/>
          </p:cNvSpPr>
          <p:nvPr>
            <p:ph idx="1"/>
          </p:nvPr>
        </p:nvSpPr>
        <p:spPr/>
        <p:txBody>
          <a:bodyPr>
            <a:normAutofit/>
          </a:bodyPr>
          <a:lstStyle/>
          <a:p>
            <a:pPr marL="0" indent="0" algn="ctr">
              <a:buNone/>
            </a:pPr>
            <a:endParaRPr lang="en-US" sz="3600" dirty="0">
              <a:latin typeface="Neue Haas Grotesk Text Pro" panose="020B0504020202020204" pitchFamily="34" charset="0"/>
            </a:endParaRPr>
          </a:p>
          <a:p>
            <a:pPr marL="0" indent="0" algn="ctr">
              <a:buNone/>
            </a:pPr>
            <a:endParaRPr lang="en-US" sz="3600" dirty="0">
              <a:latin typeface="Neue Haas Grotesk Text Pro" panose="020B0504020202020204" pitchFamily="34" charset="0"/>
            </a:endParaRPr>
          </a:p>
          <a:p>
            <a:pPr marL="0" indent="0" algn="ctr">
              <a:buNone/>
            </a:pPr>
            <a:r>
              <a:rPr lang="en-US" sz="5400" dirty="0">
                <a:solidFill>
                  <a:schemeClr val="accent1">
                    <a:lumMod val="50000"/>
                  </a:schemeClr>
                </a:solidFill>
                <a:latin typeface="Neue Haas Grotesk Text Pro" panose="020B0504020202020204" pitchFamily="34" charset="0"/>
              </a:rPr>
              <a:t>Session Overview</a:t>
            </a:r>
          </a:p>
          <a:p>
            <a:pPr marL="0" indent="0" algn="ctr">
              <a:buNone/>
            </a:pPr>
            <a:r>
              <a:rPr lang="en-US" sz="5400" dirty="0">
                <a:solidFill>
                  <a:schemeClr val="accent1">
                    <a:lumMod val="50000"/>
                  </a:schemeClr>
                </a:solidFill>
                <a:latin typeface="Neue Haas Grotesk Text Pro" panose="020B0504020202020204" pitchFamily="34" charset="0"/>
              </a:rPr>
              <a:t>Introduction to the panel</a:t>
            </a:r>
          </a:p>
          <a:p>
            <a:pPr marL="0" indent="0" algn="ctr">
              <a:buNone/>
            </a:pPr>
            <a:r>
              <a:rPr lang="en-US" sz="5400" dirty="0">
                <a:solidFill>
                  <a:schemeClr val="accent1">
                    <a:lumMod val="50000"/>
                  </a:schemeClr>
                </a:solidFill>
                <a:latin typeface="Neue Haas Grotesk Text Pro" panose="020B0504020202020204" pitchFamily="34" charset="0"/>
              </a:rPr>
              <a:t>Presentations</a:t>
            </a:r>
          </a:p>
          <a:p>
            <a:pPr marL="0" indent="0" algn="ctr">
              <a:buNone/>
            </a:pPr>
            <a:r>
              <a:rPr lang="en-US" sz="5400" dirty="0">
                <a:solidFill>
                  <a:schemeClr val="accent1">
                    <a:lumMod val="50000"/>
                  </a:schemeClr>
                </a:solidFill>
                <a:latin typeface="Neue Haas Grotesk Text Pro" panose="020B0504020202020204" pitchFamily="34" charset="0"/>
              </a:rPr>
              <a:t>Discussion and Q&amp;A</a:t>
            </a:r>
            <a:endParaRPr lang="en-US" sz="4400" dirty="0">
              <a:solidFill>
                <a:schemeClr val="accent1">
                  <a:lumMod val="50000"/>
                </a:schemeClr>
              </a:solidFill>
              <a:latin typeface="Neue Haas Grotesk Text Pro" panose="020B0504020202020204" pitchFamily="34" charset="0"/>
            </a:endParaRPr>
          </a:p>
        </p:txBody>
      </p:sp>
    </p:spTree>
    <p:extLst>
      <p:ext uri="{BB962C8B-B14F-4D97-AF65-F5344CB8AC3E}">
        <p14:creationId xmlns:p14="http://schemas.microsoft.com/office/powerpoint/2010/main" val="3259831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l="748" t="12004" b="6241"/>
          <a:stretch/>
        </p:blipFill>
        <p:spPr>
          <a:xfrm>
            <a:off x="0" y="-428"/>
            <a:ext cx="12266613" cy="7581900"/>
          </a:xfrm>
        </p:spPr>
      </p:pic>
      <p:sp>
        <p:nvSpPr>
          <p:cNvPr id="19" name="Rectangle 18"/>
          <p:cNvSpPr/>
          <p:nvPr/>
        </p:nvSpPr>
        <p:spPr>
          <a:xfrm>
            <a:off x="1524000" y="0"/>
            <a:ext cx="9144000" cy="762000"/>
          </a:xfrm>
          <a:prstGeom prst="rect">
            <a:avLst/>
          </a:prstGeom>
          <a:noFill/>
          <a:ln w="9525">
            <a:noFill/>
            <a:miter lim="800000"/>
            <a:headEnd/>
            <a:tailEnd/>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733628A-CDB0-4566-A15F-5CDC9FE011A0}"/>
              </a:ext>
            </a:extLst>
          </p:cNvPr>
          <p:cNvSpPr txBox="1"/>
          <p:nvPr/>
        </p:nvSpPr>
        <p:spPr>
          <a:xfrm>
            <a:off x="3203962" y="2882932"/>
            <a:ext cx="5858720" cy="1938992"/>
          </a:xfrm>
          <a:prstGeom prst="rect">
            <a:avLst/>
          </a:prstGeom>
          <a:solidFill>
            <a:srgbClr val="008080"/>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Tish Conway-Cranos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Jay Krienitz</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Estuary and Salmon Restoration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Washington Department of Fish and Wildlife</a:t>
            </a:r>
          </a:p>
        </p:txBody>
      </p:sp>
      <p:sp>
        <p:nvSpPr>
          <p:cNvPr id="8" name="TextBox 7">
            <a:extLst>
              <a:ext uri="{FF2B5EF4-FFF2-40B4-BE49-F238E27FC236}">
                <a16:creationId xmlns:a16="http://schemas.microsoft.com/office/drawing/2014/main" id="{AD55109B-E9ED-45C3-BA01-B09376B810F1}"/>
              </a:ext>
            </a:extLst>
          </p:cNvPr>
          <p:cNvSpPr txBox="1"/>
          <p:nvPr/>
        </p:nvSpPr>
        <p:spPr>
          <a:xfrm>
            <a:off x="4095604" y="5741265"/>
            <a:ext cx="4362925" cy="1200329"/>
          </a:xfrm>
          <a:prstGeom prst="rect">
            <a:avLst/>
          </a:prstGeom>
          <a:solidFill>
            <a:srgbClr val="00808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Salish Sea Ecosystem Conference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Adaptive Management Panel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April, 2022</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240D25D-A8B1-4FA5-B022-8C5E1AB05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97987"/>
            <a:ext cx="1566729" cy="1783485"/>
          </a:xfrm>
          <a:prstGeom prst="rect">
            <a:avLst/>
          </a:prstGeom>
        </p:spPr>
      </p:pic>
      <p:pic>
        <p:nvPicPr>
          <p:cNvPr id="11" name="Picture 10">
            <a:extLst>
              <a:ext uri="{FF2B5EF4-FFF2-40B4-BE49-F238E27FC236}">
                <a16:creationId xmlns:a16="http://schemas.microsoft.com/office/drawing/2014/main" id="{B4BB5666-C67F-46AB-A6CE-B2ED5B450D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3894" y="6004030"/>
            <a:ext cx="2342736" cy="1577442"/>
          </a:xfrm>
          <a:prstGeom prst="rect">
            <a:avLst/>
          </a:prstGeom>
          <a:solidFill>
            <a:schemeClr val="bg1"/>
          </a:solidFill>
        </p:spPr>
      </p:pic>
      <p:sp>
        <p:nvSpPr>
          <p:cNvPr id="15" name="Title 2">
            <a:extLst>
              <a:ext uri="{FF2B5EF4-FFF2-40B4-BE49-F238E27FC236}">
                <a16:creationId xmlns:a16="http://schemas.microsoft.com/office/drawing/2014/main" id="{E9A7A7DF-7A4D-45A7-A89D-78F553961A42}"/>
              </a:ext>
            </a:extLst>
          </p:cNvPr>
          <p:cNvSpPr>
            <a:spLocks noGrp="1"/>
          </p:cNvSpPr>
          <p:nvPr>
            <p:ph type="title"/>
          </p:nvPr>
        </p:nvSpPr>
        <p:spPr>
          <a:xfrm>
            <a:off x="-13270" y="-428"/>
            <a:ext cx="12266613" cy="1093732"/>
          </a:xfrm>
          <a:solidFill>
            <a:srgbClr val="008080"/>
          </a:solidFill>
        </p:spPr>
        <p:txBody>
          <a:bodyPr>
            <a:normAutofit/>
          </a:bodyPr>
          <a:lstStyle/>
          <a:p>
            <a:r>
              <a:rPr lang="en-US" sz="3200" b="1" dirty="0">
                <a:solidFill>
                  <a:schemeClr val="bg1"/>
                </a:solidFill>
                <a:latin typeface="Calibri" panose="020F0502020204030204" pitchFamily="34" charset="0"/>
                <a:ea typeface="Calibri" panose="020F0502020204030204" pitchFamily="34" charset="0"/>
              </a:rPr>
              <a:t>WDFW’s Estuary and Salmon Restoration Program: Restoration science and adaptive and management in Puget Sound</a:t>
            </a:r>
            <a:endParaRPr lang="en-US" sz="3200" dirty="0">
              <a:solidFill>
                <a:schemeClr val="bg1"/>
              </a:solidFill>
            </a:endParaRPr>
          </a:p>
        </p:txBody>
      </p:sp>
    </p:spTree>
    <p:extLst>
      <p:ext uri="{BB962C8B-B14F-4D97-AF65-F5344CB8AC3E}">
        <p14:creationId xmlns:p14="http://schemas.microsoft.com/office/powerpoint/2010/main" val="3508498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C:\Users\Conway-cranosti\Documents\Shellfish Project\GIS Info\Puget Sound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3" t="14351" r="1226" b="3591"/>
          <a:stretch/>
        </p:blipFill>
        <p:spPr bwMode="auto">
          <a:xfrm>
            <a:off x="0" y="178464"/>
            <a:ext cx="12192000" cy="6709879"/>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637"/>
            <a:ext cx="12188858" cy="584775"/>
          </a:xfrm>
          <a:prstGeom prst="rect">
            <a:avLst/>
          </a:prstGeom>
          <a:solidFill>
            <a:srgbClr val="0099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Puget Sound</a:t>
            </a:r>
          </a:p>
        </p:txBody>
      </p:sp>
      <p:pic>
        <p:nvPicPr>
          <p:cNvPr id="3" name="Picture 2"/>
          <p:cNvPicPr>
            <a:picLocks noChangeAspect="1"/>
          </p:cNvPicPr>
          <p:nvPr/>
        </p:nvPicPr>
        <p:blipFill rotWithShape="1">
          <a:blip r:embed="rId4"/>
          <a:srcRect l="1047" t="1114" r="72775" b="77713"/>
          <a:stretch/>
        </p:blipFill>
        <p:spPr>
          <a:xfrm>
            <a:off x="11430" y="-18067"/>
            <a:ext cx="1905000" cy="1447800"/>
          </a:xfrm>
          <a:prstGeom prst="rect">
            <a:avLst/>
          </a:prstGeom>
        </p:spPr>
      </p:pic>
      <p:sp>
        <p:nvSpPr>
          <p:cNvPr id="10" name="TextBox 9"/>
          <p:cNvSpPr txBox="1"/>
          <p:nvPr/>
        </p:nvSpPr>
        <p:spPr>
          <a:xfrm>
            <a:off x="9264448" y="2057400"/>
            <a:ext cx="860545" cy="369332"/>
          </a:xfrm>
          <a:prstGeom prst="rect">
            <a:avLst/>
          </a:prstGeom>
          <a:solidFill>
            <a:srgbClr val="00808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Seattle</a:t>
            </a:r>
          </a:p>
        </p:txBody>
      </p:sp>
      <p:sp>
        <p:nvSpPr>
          <p:cNvPr id="14" name="TextBox 13"/>
          <p:cNvSpPr txBox="1"/>
          <p:nvPr/>
        </p:nvSpPr>
        <p:spPr>
          <a:xfrm>
            <a:off x="9829800" y="4582113"/>
            <a:ext cx="902106" cy="369332"/>
          </a:xfrm>
          <a:prstGeom prst="rect">
            <a:avLst/>
          </a:prstGeom>
          <a:solidFill>
            <a:srgbClr val="00808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Tacoma</a:t>
            </a:r>
          </a:p>
        </p:txBody>
      </p:sp>
      <p:sp>
        <p:nvSpPr>
          <p:cNvPr id="16" name="TextBox 15"/>
          <p:cNvSpPr txBox="1"/>
          <p:nvPr/>
        </p:nvSpPr>
        <p:spPr>
          <a:xfrm>
            <a:off x="1524000" y="6488668"/>
            <a:ext cx="963725" cy="369332"/>
          </a:xfrm>
          <a:prstGeom prst="rect">
            <a:avLst/>
          </a:prstGeom>
          <a:solidFill>
            <a:srgbClr val="00808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Olympia</a:t>
            </a:r>
          </a:p>
        </p:txBody>
      </p:sp>
    </p:spTree>
    <p:extLst>
      <p:ext uri="{BB962C8B-B14F-4D97-AF65-F5344CB8AC3E}">
        <p14:creationId xmlns:p14="http://schemas.microsoft.com/office/powerpoint/2010/main" val="1245154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sers\Conway-cranosti\Documents\Shellfish Project\GIS Info\Puget Sound3.jpg">
            <a:extLst>
              <a:ext uri="{FF2B5EF4-FFF2-40B4-BE49-F238E27FC236}">
                <a16:creationId xmlns:a16="http://schemas.microsoft.com/office/drawing/2014/main" id="{F059E4A0-3657-487E-9EB4-72738DEE7E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3" t="14351" r="1226" b="3591"/>
          <a:stretch/>
        </p:blipFill>
        <p:spPr bwMode="auto">
          <a:xfrm>
            <a:off x="0" y="178464"/>
            <a:ext cx="12192000" cy="6709879"/>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1" y="0"/>
            <a:ext cx="12191999" cy="1219200"/>
          </a:xfrm>
          <a:prstGeom prst="rect">
            <a:avLst/>
          </a:prstGeom>
          <a:solidFill>
            <a:srgbClr val="008080"/>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1524000" y="97233"/>
            <a:ext cx="91440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The Puget Sound Nearshore Ecosystem Restoration Project (PSNERP)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p:cNvSpPr/>
          <p:nvPr/>
        </p:nvSpPr>
        <p:spPr>
          <a:xfrm>
            <a:off x="8876435" y="2535949"/>
            <a:ext cx="1756475" cy="1387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Feasibility Report and new Congressional Approval for 12 Projects</a:t>
            </a:r>
          </a:p>
        </p:txBody>
      </p:sp>
      <p:sp>
        <p:nvSpPr>
          <p:cNvPr id="29" name="Right Arrow 28"/>
          <p:cNvSpPr/>
          <p:nvPr/>
        </p:nvSpPr>
        <p:spPr>
          <a:xfrm rot="20187003">
            <a:off x="8100846" y="3868676"/>
            <a:ext cx="765917" cy="298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934450" y="4125981"/>
            <a:ext cx="1752600" cy="12954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Estuary and Salmon Restoration Program</a:t>
            </a: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7" name="Right Arrow 36"/>
          <p:cNvSpPr/>
          <p:nvPr/>
        </p:nvSpPr>
        <p:spPr>
          <a:xfrm>
            <a:off x="8089114" y="4541565"/>
            <a:ext cx="819608" cy="298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 name="Picture 40"/>
          <p:cNvPicPr/>
          <p:nvPr/>
        </p:nvPicPr>
        <p:blipFill>
          <a:blip r:embed="rId4">
            <a:extLst>
              <a:ext uri="{28A0092B-C50C-407E-A947-70E740481C1C}">
                <a14:useLocalDpi xmlns:a14="http://schemas.microsoft.com/office/drawing/2010/main" val="0"/>
              </a:ext>
            </a:extLst>
          </a:blip>
          <a:stretch>
            <a:fillRect/>
          </a:stretch>
        </p:blipFill>
        <p:spPr>
          <a:xfrm>
            <a:off x="9528765" y="5873819"/>
            <a:ext cx="739775" cy="908685"/>
          </a:xfrm>
          <a:prstGeom prst="rect">
            <a:avLst/>
          </a:prstGeom>
        </p:spPr>
      </p:pic>
      <p:sp>
        <p:nvSpPr>
          <p:cNvPr id="42" name="Right Arrow 41"/>
          <p:cNvSpPr/>
          <p:nvPr/>
        </p:nvSpPr>
        <p:spPr>
          <a:xfrm rot="5400000">
            <a:off x="9660724" y="5493559"/>
            <a:ext cx="473227" cy="287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9E520C08-FA09-49AE-B525-424D320850F9}"/>
              </a:ext>
            </a:extLst>
          </p:cNvPr>
          <p:cNvPicPr>
            <a:picLocks noChangeAspect="1"/>
          </p:cNvPicPr>
          <p:nvPr/>
        </p:nvPicPr>
        <p:blipFill>
          <a:blip r:embed="rId5"/>
          <a:stretch>
            <a:fillRect/>
          </a:stretch>
        </p:blipFill>
        <p:spPr>
          <a:xfrm>
            <a:off x="3496666" y="1820759"/>
            <a:ext cx="1912513" cy="2486749"/>
          </a:xfrm>
          <a:prstGeom prst="rect">
            <a:avLst/>
          </a:prstGeom>
          <a:ln w="15875">
            <a:solidFill>
              <a:schemeClr val="tx1"/>
            </a:solidFill>
          </a:ln>
        </p:spPr>
      </p:pic>
      <p:pic>
        <p:nvPicPr>
          <p:cNvPr id="3" name="Picture 2">
            <a:extLst>
              <a:ext uri="{FF2B5EF4-FFF2-40B4-BE49-F238E27FC236}">
                <a16:creationId xmlns:a16="http://schemas.microsoft.com/office/drawing/2014/main" id="{32B1AAA6-A32B-4B89-B077-D4D2FE9F8F01}"/>
              </a:ext>
            </a:extLst>
          </p:cNvPr>
          <p:cNvPicPr>
            <a:picLocks noChangeAspect="1"/>
          </p:cNvPicPr>
          <p:nvPr/>
        </p:nvPicPr>
        <p:blipFill>
          <a:blip r:embed="rId6"/>
          <a:stretch>
            <a:fillRect/>
          </a:stretch>
        </p:blipFill>
        <p:spPr>
          <a:xfrm>
            <a:off x="1673474" y="2267940"/>
            <a:ext cx="6415641" cy="4079134"/>
          </a:xfrm>
          <a:prstGeom prst="rect">
            <a:avLst/>
          </a:prstGeom>
        </p:spPr>
      </p:pic>
    </p:spTree>
    <p:extLst>
      <p:ext uri="{BB962C8B-B14F-4D97-AF65-F5344CB8AC3E}">
        <p14:creationId xmlns:p14="http://schemas.microsoft.com/office/powerpoint/2010/main" val="239780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6" grpId="0" animBg="1"/>
      <p:bldP spid="37"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 y="790414"/>
            <a:ext cx="914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~75% of large river delta tidal wetlands are diked and filled</a:t>
            </a:r>
          </a:p>
        </p:txBody>
      </p:sp>
      <p:sp>
        <p:nvSpPr>
          <p:cNvPr id="12" name="Rectangle 11"/>
          <p:cNvSpPr/>
          <p:nvPr/>
        </p:nvSpPr>
        <p:spPr>
          <a:xfrm>
            <a:off x="0" y="-9525"/>
            <a:ext cx="12192000" cy="762000"/>
          </a:xfrm>
          <a:prstGeom prst="rect">
            <a:avLst/>
          </a:prstGeom>
          <a:gradFill>
            <a:gsLst>
              <a:gs pos="24000">
                <a:srgbClr val="44908D"/>
              </a:gs>
              <a:gs pos="100000">
                <a:srgbClr val="44908D"/>
              </a:gs>
              <a:gs pos="99000">
                <a:schemeClr val="accent5">
                  <a:lumMod val="75000"/>
                </a:schemeClr>
              </a:gs>
            </a:gsLst>
          </a:grad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Wetland loss and shoreline degradation in Puget Sound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818" y="1170632"/>
            <a:ext cx="7772400" cy="5388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11429" y="1141933"/>
            <a:ext cx="7157901" cy="5417458"/>
          </a:xfrm>
          <a:prstGeom prst="rect">
            <a:avLst/>
          </a:prstGeom>
        </p:spPr>
      </p:pic>
      <p:sp>
        <p:nvSpPr>
          <p:cNvPr id="6" name="Rectangle 5"/>
          <p:cNvSpPr/>
          <p:nvPr/>
        </p:nvSpPr>
        <p:spPr>
          <a:xfrm>
            <a:off x="8610600" y="6174555"/>
            <a:ext cx="3352800" cy="4844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Simenstad et al. 2011 Historic change and impairment of Puget Sound Shorelines</a:t>
            </a:r>
          </a:p>
        </p:txBody>
      </p:sp>
      <p:sp>
        <p:nvSpPr>
          <p:cNvPr id="2" name="TextBox 1"/>
          <p:cNvSpPr txBox="1"/>
          <p:nvPr/>
        </p:nvSpPr>
        <p:spPr>
          <a:xfrm>
            <a:off x="8262257" y="752475"/>
            <a:ext cx="29674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~1/3 of beaches are armored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2135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101"/>
            <a:ext cx="12192000" cy="847725"/>
          </a:xfrm>
          <a:prstGeom prst="rect">
            <a:avLst/>
          </a:prstGeom>
          <a:gradFill>
            <a:gsLst>
              <a:gs pos="100000">
                <a:srgbClr val="44908D"/>
              </a:gs>
              <a:gs pos="100000">
                <a:schemeClr val="accent3">
                  <a:shade val="93000"/>
                  <a:satMod val="130000"/>
                </a:schemeClr>
              </a:gs>
            </a:gsLst>
          </a:gradFill>
          <a:ln>
            <a:no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152400" y="1143000"/>
            <a:ext cx="4537276"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Recognizes link between </a:t>
            </a:r>
            <a:r>
              <a:rPr kumimoji="0" lang="en-US" sz="2000" b="1" i="0" u="none" strike="noStrike" kern="1200" cap="none" spc="0" normalizeH="0" baseline="0" noProof="0" dirty="0">
                <a:ln>
                  <a:noFill/>
                </a:ln>
                <a:solidFill>
                  <a:prstClr val="black"/>
                </a:solidFill>
                <a:effectLst/>
                <a:uLnTx/>
                <a:uFillTx/>
                <a:latin typeface="Calibri"/>
                <a:ea typeface="+mn-ea"/>
                <a:cs typeface="+mn-cs"/>
              </a:rPr>
              <a:t>ecological processes</a:t>
            </a:r>
            <a:r>
              <a:rPr kumimoji="0" lang="en-US" sz="2000" b="0" i="0" u="none" strike="noStrike" kern="1200" cap="none" spc="0" normalizeH="0" baseline="0" noProof="0" dirty="0">
                <a:ln>
                  <a:noFill/>
                </a:ln>
                <a:solidFill>
                  <a:prstClr val="black"/>
                </a:solidFill>
                <a:effectLst/>
                <a:uLnTx/>
                <a:uFillTx/>
                <a:latin typeface="Calibri"/>
                <a:ea typeface="+mn-ea"/>
                <a:cs typeface="+mn-cs"/>
              </a:rPr>
              <a:t>, the </a:t>
            </a:r>
            <a:r>
              <a:rPr kumimoji="0" lang="en-US" sz="2000" b="1" i="0" u="none" strike="noStrike" kern="1200" cap="none" spc="0" normalizeH="0" baseline="0" noProof="0" dirty="0">
                <a:ln>
                  <a:noFill/>
                </a:ln>
                <a:solidFill>
                  <a:prstClr val="black"/>
                </a:solidFill>
                <a:effectLst/>
                <a:uLnTx/>
                <a:uFillTx/>
                <a:latin typeface="Calibri"/>
                <a:ea typeface="+mn-ea"/>
                <a:cs typeface="+mn-cs"/>
              </a:rPr>
              <a:t>structure t</a:t>
            </a:r>
            <a:r>
              <a:rPr kumimoji="0" lang="en-US" sz="2000" b="0" i="0" u="none" strike="noStrike" kern="1200" cap="none" spc="0" normalizeH="0" baseline="0" noProof="0" dirty="0">
                <a:ln>
                  <a:noFill/>
                </a:ln>
                <a:solidFill>
                  <a:prstClr val="black"/>
                </a:solidFill>
                <a:effectLst/>
                <a:uLnTx/>
                <a:uFillTx/>
                <a:latin typeface="Calibri"/>
                <a:ea typeface="+mn-ea"/>
                <a:cs typeface="+mn-cs"/>
              </a:rPr>
              <a:t>hey create on the landscape, and the </a:t>
            </a:r>
            <a:r>
              <a:rPr kumimoji="0" lang="en-US" sz="2000" b="1" i="0" u="none" strike="noStrike" kern="1200" cap="none" spc="0" normalizeH="0" baseline="0" noProof="0" dirty="0">
                <a:ln>
                  <a:noFill/>
                </a:ln>
                <a:solidFill>
                  <a:prstClr val="black"/>
                </a:solidFill>
                <a:effectLst/>
                <a:uLnTx/>
                <a:uFillTx/>
                <a:latin typeface="Calibri"/>
                <a:ea typeface="+mn-ea"/>
                <a:cs typeface="+mn-cs"/>
              </a:rPr>
              <a:t>ecosystem functions </a:t>
            </a:r>
            <a:r>
              <a:rPr kumimoji="0" lang="en-US" sz="2000" b="0" i="0" u="none" strike="noStrike" kern="1200" cap="none" spc="0" normalizeH="0" baseline="0" noProof="0" dirty="0">
                <a:ln>
                  <a:noFill/>
                </a:ln>
                <a:solidFill>
                  <a:prstClr val="black"/>
                </a:solidFill>
                <a:effectLst/>
                <a:uLnTx/>
                <a:uFillTx/>
                <a:latin typeface="Calibri"/>
                <a:ea typeface="+mn-ea"/>
                <a:cs typeface="+mn-cs"/>
              </a:rPr>
              <a:t>linked to that structure.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Challenging! Processes are dynamic and structure and function take time to develop. (</a:t>
            </a:r>
            <a:r>
              <a:rPr kumimoji="0" lang="en-US" sz="2000" b="0" i="1" u="none" strike="noStrike" kern="1200" cap="none" spc="0" normalizeH="0" baseline="0" noProof="0" dirty="0">
                <a:ln>
                  <a:noFill/>
                </a:ln>
                <a:solidFill>
                  <a:prstClr val="black"/>
                </a:solidFill>
                <a:effectLst/>
                <a:uLnTx/>
                <a:uFillTx/>
                <a:latin typeface="Calibri"/>
                <a:ea typeface="+mn-ea"/>
                <a:cs typeface="+mn-cs"/>
              </a:rPr>
              <a:t>Learning Program</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Strong focus of PSNERP on landscape attributes </a:t>
            </a:r>
            <a:r>
              <a:rPr kumimoji="0" lang="en-US" sz="2000" b="1" i="0" u="none" strike="noStrike" kern="1200" cap="none" spc="0" normalizeH="0" baseline="0" noProof="0" dirty="0">
                <a:ln>
                  <a:noFill/>
                </a:ln>
                <a:solidFill>
                  <a:prstClr val="black"/>
                </a:solidFill>
                <a:effectLst/>
                <a:uLnTx/>
                <a:uFillTx/>
                <a:latin typeface="Calibri"/>
                <a:ea typeface="+mn-ea"/>
                <a:cs typeface="+mn-cs"/>
              </a:rPr>
              <a:t>(Structure</a:t>
            </a:r>
            <a:r>
              <a:rPr kumimoji="0" lang="en-US" sz="2000" b="0" i="0" u="none" strike="noStrike" kern="1200" cap="none" spc="0" normalizeH="0" baseline="0" noProof="0" dirty="0">
                <a:ln>
                  <a:noFill/>
                </a:ln>
                <a:solidFill>
                  <a:prstClr val="black"/>
                </a:solidFill>
                <a:effectLst/>
                <a:uLnTx/>
                <a:uFillTx/>
                <a:latin typeface="Calibri"/>
                <a:ea typeface="+mn-ea"/>
                <a:cs typeface="+mn-cs"/>
              </a:rPr>
              <a:t>) as indicators of both </a:t>
            </a:r>
            <a:r>
              <a:rPr kumimoji="0" lang="en-US" sz="2000" b="1" i="0" u="none" strike="noStrike" kern="1200" cap="none" spc="0" normalizeH="0" baseline="0" noProof="0" dirty="0">
                <a:ln>
                  <a:noFill/>
                </a:ln>
                <a:solidFill>
                  <a:prstClr val="black"/>
                </a:solidFill>
                <a:effectLst/>
                <a:uLnTx/>
                <a:uFillTx/>
                <a:latin typeface="Calibri"/>
                <a:ea typeface="+mn-ea"/>
                <a:cs typeface="+mn-cs"/>
              </a:rPr>
              <a:t>Process</a:t>
            </a:r>
            <a:r>
              <a:rPr kumimoji="0" lang="en-US" sz="2000" b="0" i="0" u="none" strike="noStrike" kern="1200" cap="none" spc="0" normalizeH="0" baseline="0" noProof="0" dirty="0">
                <a:ln>
                  <a:noFill/>
                </a:ln>
                <a:solidFill>
                  <a:prstClr val="black"/>
                </a:solidFill>
                <a:effectLst/>
                <a:uLnTx/>
                <a:uFillTx/>
                <a:latin typeface="Calibri"/>
                <a:ea typeface="+mn-ea"/>
                <a:cs typeface="+mn-cs"/>
              </a:rPr>
              <a:t> and </a:t>
            </a:r>
            <a:r>
              <a:rPr kumimoji="0" lang="en-US" sz="2000" b="1" i="0" u="none" strike="noStrike" kern="1200" cap="none" spc="0" normalizeH="0" baseline="0" noProof="0" dirty="0">
                <a:ln>
                  <a:noFill/>
                </a:ln>
                <a:solidFill>
                  <a:prstClr val="black"/>
                </a:solidFill>
                <a:effectLst/>
                <a:uLnTx/>
                <a:uFillTx/>
                <a:latin typeface="Calibri"/>
                <a:ea typeface="+mn-ea"/>
                <a:cs typeface="+mn-cs"/>
              </a:rPr>
              <a:t>Function</a:t>
            </a:r>
            <a:r>
              <a:rPr kumimoji="0" lang="en-US" sz="2000" b="0" i="0" u="none" strike="noStrike" kern="1200" cap="none" spc="0" normalizeH="0" baseline="0" noProof="0" dirty="0">
                <a:ln>
                  <a:noFill/>
                </a:ln>
                <a:solidFill>
                  <a:prstClr val="black"/>
                </a:solidFill>
                <a:effectLst/>
                <a:uLnTx/>
                <a:uFillTx/>
                <a:latin typeface="Calibri"/>
                <a:ea typeface="+mn-ea"/>
                <a:cs typeface="+mn-cs"/>
              </a:rPr>
              <a:t> (both current and historic)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07541"/>
            <a:ext cx="7467600" cy="4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507958" y="42749"/>
            <a:ext cx="93124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Process-Based Restoration</a:t>
            </a:r>
          </a:p>
        </p:txBody>
      </p:sp>
      <p:sp>
        <p:nvSpPr>
          <p:cNvPr id="6" name="Rectangle 5"/>
          <p:cNvSpPr/>
          <p:nvPr/>
        </p:nvSpPr>
        <p:spPr>
          <a:xfrm>
            <a:off x="10299792" y="5844785"/>
            <a:ext cx="1716717"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Goetz et al. 2004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Simenstad et al. 2006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Grenier</a:t>
            </a:r>
            <a:r>
              <a:rPr kumimoji="0" lang="en-US" sz="1200" b="0" i="0" u="none" strike="noStrike" kern="1200" cap="none" spc="0" normalizeH="0" baseline="0" noProof="0" dirty="0">
                <a:ln>
                  <a:noFill/>
                </a:ln>
                <a:solidFill>
                  <a:prstClr val="black"/>
                </a:solidFill>
                <a:effectLst/>
                <a:uLnTx/>
                <a:uFillTx/>
                <a:latin typeface="Calibri"/>
                <a:ea typeface="+mn-ea"/>
                <a:cs typeface="+mn-cs"/>
              </a:rPr>
              <a:t> 2010</a:t>
            </a:r>
          </a:p>
        </p:txBody>
      </p:sp>
    </p:spTree>
    <p:extLst>
      <p:ext uri="{BB962C8B-B14F-4D97-AF65-F5344CB8AC3E}">
        <p14:creationId xmlns:p14="http://schemas.microsoft.com/office/powerpoint/2010/main" val="400615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38185"/>
            <a:ext cx="12192000" cy="4684291"/>
          </a:xfrm>
          <a:prstGeom prst="rect">
            <a:avLst/>
          </a:prstGeom>
        </p:spPr>
      </p:pic>
      <p:sp>
        <p:nvSpPr>
          <p:cNvPr id="5" name="Rectangle 4"/>
          <p:cNvSpPr/>
          <p:nvPr/>
        </p:nvSpPr>
        <p:spPr>
          <a:xfrm>
            <a:off x="0" y="-9525"/>
            <a:ext cx="12192000" cy="762000"/>
          </a:xfrm>
          <a:prstGeom prst="rect">
            <a:avLst/>
          </a:prstGeom>
          <a:gradFill>
            <a:gsLst>
              <a:gs pos="100000">
                <a:srgbClr val="44908D"/>
              </a:gs>
              <a:gs pos="100000">
                <a:schemeClr val="accent3">
                  <a:shade val="93000"/>
                  <a:satMod val="130000"/>
                </a:schemeClr>
              </a:gs>
            </a:gsLst>
          </a:gradFill>
          <a:ln>
            <a:no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1755060" y="100302"/>
            <a:ext cx="888111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What processes do we care about?</a:t>
            </a:r>
          </a:p>
        </p:txBody>
      </p:sp>
      <p:sp>
        <p:nvSpPr>
          <p:cNvPr id="4" name="TextBox 3"/>
          <p:cNvSpPr txBox="1"/>
          <p:nvPr/>
        </p:nvSpPr>
        <p:spPr>
          <a:xfrm>
            <a:off x="1342941" y="2036460"/>
            <a:ext cx="2005229" cy="369332"/>
          </a:xfrm>
          <a:prstGeom prst="rect">
            <a:avLst/>
          </a:prstGeom>
          <a:solidFill>
            <a:srgbClr val="00808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Sediment transport</a:t>
            </a:r>
          </a:p>
        </p:txBody>
      </p:sp>
      <p:sp>
        <p:nvSpPr>
          <p:cNvPr id="12" name="TextBox 11"/>
          <p:cNvSpPr txBox="1"/>
          <p:nvPr/>
        </p:nvSpPr>
        <p:spPr>
          <a:xfrm>
            <a:off x="7970816" y="1946440"/>
            <a:ext cx="2005229" cy="369332"/>
          </a:xfrm>
          <a:prstGeom prst="rect">
            <a:avLst/>
          </a:prstGeom>
          <a:solidFill>
            <a:srgbClr val="00808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Sediment transport</a:t>
            </a:r>
          </a:p>
        </p:txBody>
      </p:sp>
      <p:sp>
        <p:nvSpPr>
          <p:cNvPr id="13" name="TextBox 12"/>
          <p:cNvSpPr txBox="1"/>
          <p:nvPr/>
        </p:nvSpPr>
        <p:spPr>
          <a:xfrm>
            <a:off x="398385" y="3687124"/>
            <a:ext cx="1625253" cy="369332"/>
          </a:xfrm>
          <a:prstGeom prst="rect">
            <a:avLst/>
          </a:prstGeom>
          <a:solidFill>
            <a:srgbClr val="00808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Sediment input</a:t>
            </a:r>
          </a:p>
        </p:txBody>
      </p:sp>
      <p:sp>
        <p:nvSpPr>
          <p:cNvPr id="15" name="TextBox 14"/>
          <p:cNvSpPr txBox="1"/>
          <p:nvPr/>
        </p:nvSpPr>
        <p:spPr>
          <a:xfrm>
            <a:off x="8661650" y="4289686"/>
            <a:ext cx="1625253" cy="369332"/>
          </a:xfrm>
          <a:prstGeom prst="rect">
            <a:avLst/>
          </a:prstGeom>
          <a:solidFill>
            <a:srgbClr val="00808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Sediment input</a:t>
            </a:r>
          </a:p>
        </p:txBody>
      </p:sp>
      <p:sp>
        <p:nvSpPr>
          <p:cNvPr id="16" name="TextBox 15"/>
          <p:cNvSpPr txBox="1"/>
          <p:nvPr/>
        </p:nvSpPr>
        <p:spPr>
          <a:xfrm>
            <a:off x="3087716" y="3612339"/>
            <a:ext cx="934358" cy="369332"/>
          </a:xfrm>
          <a:prstGeom prst="rect">
            <a:avLst/>
          </a:prstGeom>
          <a:solidFill>
            <a:srgbClr val="00808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Erosion </a:t>
            </a:r>
          </a:p>
        </p:txBody>
      </p:sp>
      <p:sp>
        <p:nvSpPr>
          <p:cNvPr id="17" name="TextBox 16"/>
          <p:cNvSpPr txBox="1"/>
          <p:nvPr/>
        </p:nvSpPr>
        <p:spPr>
          <a:xfrm>
            <a:off x="2292332" y="4144976"/>
            <a:ext cx="1078116" cy="369332"/>
          </a:xfrm>
          <a:prstGeom prst="rect">
            <a:avLst/>
          </a:prstGeom>
          <a:solidFill>
            <a:srgbClr val="00808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Accretion</a:t>
            </a:r>
          </a:p>
        </p:txBody>
      </p:sp>
      <p:sp>
        <p:nvSpPr>
          <p:cNvPr id="18" name="TextBox 17"/>
          <p:cNvSpPr txBox="1"/>
          <p:nvPr/>
        </p:nvSpPr>
        <p:spPr>
          <a:xfrm>
            <a:off x="718990" y="3129055"/>
            <a:ext cx="3303084" cy="369332"/>
          </a:xfrm>
          <a:prstGeom prst="rect">
            <a:avLst/>
          </a:prstGeom>
          <a:solidFill>
            <a:srgbClr val="00808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Channel migration and formation</a:t>
            </a:r>
          </a:p>
        </p:txBody>
      </p:sp>
      <p:sp>
        <p:nvSpPr>
          <p:cNvPr id="19" name="TextBox 18"/>
          <p:cNvSpPr txBox="1"/>
          <p:nvPr/>
        </p:nvSpPr>
        <p:spPr>
          <a:xfrm>
            <a:off x="1401191" y="1235759"/>
            <a:ext cx="1782283" cy="369332"/>
          </a:xfrm>
          <a:prstGeom prst="rect">
            <a:avLst/>
          </a:prstGeom>
          <a:solidFill>
            <a:srgbClr val="00808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Freshwater input</a:t>
            </a:r>
          </a:p>
        </p:txBody>
      </p:sp>
      <p:sp>
        <p:nvSpPr>
          <p:cNvPr id="20" name="TextBox 19"/>
          <p:cNvSpPr txBox="1"/>
          <p:nvPr/>
        </p:nvSpPr>
        <p:spPr>
          <a:xfrm>
            <a:off x="6344466" y="811467"/>
            <a:ext cx="2211320" cy="369332"/>
          </a:xfrm>
          <a:prstGeom prst="rect">
            <a:avLst/>
          </a:prstGeom>
          <a:solidFill>
            <a:srgbClr val="00808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Solar incidence</a:t>
            </a:r>
          </a:p>
        </p:txBody>
      </p:sp>
      <p:sp>
        <p:nvSpPr>
          <p:cNvPr id="21" name="TextBox 20"/>
          <p:cNvSpPr txBox="1"/>
          <p:nvPr/>
        </p:nvSpPr>
        <p:spPr>
          <a:xfrm>
            <a:off x="5341322" y="4180110"/>
            <a:ext cx="2211320" cy="670181"/>
          </a:xfrm>
          <a:prstGeom prst="rect">
            <a:avLst/>
          </a:prstGeom>
          <a:solidFill>
            <a:srgbClr val="00808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Detritus import and export</a:t>
            </a:r>
          </a:p>
        </p:txBody>
      </p:sp>
      <p:sp>
        <p:nvSpPr>
          <p:cNvPr id="22" name="TextBox 21"/>
          <p:cNvSpPr txBox="1"/>
          <p:nvPr/>
        </p:nvSpPr>
        <p:spPr>
          <a:xfrm>
            <a:off x="10079824" y="874421"/>
            <a:ext cx="1676400" cy="646331"/>
          </a:xfrm>
          <a:prstGeom prst="rect">
            <a:avLst/>
          </a:prstGeom>
          <a:solidFill>
            <a:srgbClr val="00808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Detritus import and export</a:t>
            </a:r>
          </a:p>
        </p:txBody>
      </p:sp>
      <p:sp>
        <p:nvSpPr>
          <p:cNvPr id="23" name="TextBox 22"/>
          <p:cNvSpPr txBox="1"/>
          <p:nvPr/>
        </p:nvSpPr>
        <p:spPr>
          <a:xfrm>
            <a:off x="5762915" y="3599558"/>
            <a:ext cx="1097480" cy="369332"/>
          </a:xfrm>
          <a:prstGeom prst="rect">
            <a:avLst/>
          </a:prstGeom>
          <a:solidFill>
            <a:srgbClr val="00808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Tidal flow</a:t>
            </a:r>
          </a:p>
        </p:txBody>
      </p:sp>
      <p:sp>
        <p:nvSpPr>
          <p:cNvPr id="24" name="TextBox 23"/>
          <p:cNvSpPr txBox="1"/>
          <p:nvPr/>
        </p:nvSpPr>
        <p:spPr>
          <a:xfrm>
            <a:off x="5424280" y="2355189"/>
            <a:ext cx="2025846" cy="646331"/>
          </a:xfrm>
          <a:prstGeom prst="rect">
            <a:avLst/>
          </a:prstGeom>
          <a:solidFill>
            <a:srgbClr val="00808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Exchange of  aquatic organisms</a:t>
            </a:r>
          </a:p>
        </p:txBody>
      </p:sp>
      <p:cxnSp>
        <p:nvCxnSpPr>
          <p:cNvPr id="11" name="Straight Arrow Connector 10"/>
          <p:cNvCxnSpPr/>
          <p:nvPr/>
        </p:nvCxnSpPr>
        <p:spPr>
          <a:xfrm flipH="1">
            <a:off x="5427792" y="3023540"/>
            <a:ext cx="238658" cy="184666"/>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203188" y="2962295"/>
            <a:ext cx="254103" cy="184666"/>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578705" y="5693240"/>
            <a:ext cx="888111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a:ea typeface="+mn-ea"/>
                <a:cs typeface="+mn-cs"/>
              </a:rPr>
              <a:t>What processes maintain this physical landscape?</a:t>
            </a:r>
          </a:p>
        </p:txBody>
      </p:sp>
      <p:sp>
        <p:nvSpPr>
          <p:cNvPr id="27" name="TextBox 26"/>
          <p:cNvSpPr txBox="1"/>
          <p:nvPr/>
        </p:nvSpPr>
        <p:spPr>
          <a:xfrm>
            <a:off x="7647544" y="3235555"/>
            <a:ext cx="1078116" cy="369332"/>
          </a:xfrm>
          <a:prstGeom prst="rect">
            <a:avLst/>
          </a:prstGeom>
          <a:solidFill>
            <a:srgbClr val="00808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Accretion</a:t>
            </a:r>
          </a:p>
        </p:txBody>
      </p:sp>
      <p:sp>
        <p:nvSpPr>
          <p:cNvPr id="30" name="TextBox 29"/>
          <p:cNvSpPr txBox="1"/>
          <p:nvPr/>
        </p:nvSpPr>
        <p:spPr>
          <a:xfrm>
            <a:off x="9983666" y="1752470"/>
            <a:ext cx="934358" cy="369332"/>
          </a:xfrm>
          <a:prstGeom prst="rect">
            <a:avLst/>
          </a:prstGeom>
          <a:solidFill>
            <a:srgbClr val="00808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Erosion </a:t>
            </a:r>
          </a:p>
        </p:txBody>
      </p:sp>
    </p:spTree>
    <p:extLst>
      <p:ext uri="{BB962C8B-B14F-4D97-AF65-F5344CB8AC3E}">
        <p14:creationId xmlns:p14="http://schemas.microsoft.com/office/powerpoint/2010/main" val="416769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8" grpId="0"/>
      <p:bldP spid="27"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8FE343D-6010-4079-BCC0-5AC58A09FC0D}"/>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14649" b="12031"/>
          <a:stretch/>
        </p:blipFill>
        <p:spPr>
          <a:xfrm>
            <a:off x="1434313" y="683654"/>
            <a:ext cx="9323373" cy="6170900"/>
          </a:xfrm>
          <a:prstGeom prst="rect">
            <a:avLst/>
          </a:prstGeom>
          <a:solidFill>
            <a:srgbClr val="008080"/>
          </a:solidFill>
        </p:spPr>
      </p:pic>
      <p:sp>
        <p:nvSpPr>
          <p:cNvPr id="26" name="Rectangle 25"/>
          <p:cNvSpPr/>
          <p:nvPr/>
        </p:nvSpPr>
        <p:spPr>
          <a:xfrm>
            <a:off x="0" y="691"/>
            <a:ext cx="12192000" cy="744346"/>
          </a:xfrm>
          <a:prstGeom prst="rect">
            <a:avLst/>
          </a:prstGeom>
          <a:solidFill>
            <a:srgbClr val="008080"/>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Estuary and Salmon Restoration Program</a:t>
            </a:r>
          </a:p>
        </p:txBody>
      </p:sp>
      <p:sp>
        <p:nvSpPr>
          <p:cNvPr id="8" name="TextBox 7"/>
          <p:cNvSpPr txBox="1"/>
          <p:nvPr/>
        </p:nvSpPr>
        <p:spPr>
          <a:xfrm>
            <a:off x="1891654" y="1083437"/>
            <a:ext cx="8467057" cy="523220"/>
          </a:xfrm>
          <a:prstGeom prst="rect">
            <a:avLst/>
          </a:prstGeom>
          <a:solidFill>
            <a:srgbClr val="008080"/>
          </a:solid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Founded on scientific principles of PSNERP</a:t>
            </a: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082" y="4854486"/>
            <a:ext cx="3016940" cy="201055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ight Arrow 17"/>
          <p:cNvSpPr/>
          <p:nvPr/>
        </p:nvSpPr>
        <p:spPr>
          <a:xfrm rot="8408147">
            <a:off x="3329136" y="2390683"/>
            <a:ext cx="1954470" cy="850935"/>
          </a:xfrm>
          <a:prstGeom prst="rightArrow">
            <a:avLst>
              <a:gd name="adj1" fmla="val 52778"/>
              <a:gd name="adj2" fmla="val 50000"/>
            </a:avLst>
          </a:prstGeom>
          <a:solidFill>
            <a:srgbClr val="00808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644082" y="3584797"/>
            <a:ext cx="3016940" cy="1200329"/>
          </a:xfrm>
          <a:prstGeom prst="rect">
            <a:avLst/>
          </a:prstGeom>
          <a:solidFill>
            <a:srgbClr val="008080"/>
          </a:solid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Process-based restoration in Puget Sound</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473FA4-C66B-44EF-B5DC-E9B15451BA7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p:cNvSpPr txBox="1"/>
          <p:nvPr/>
        </p:nvSpPr>
        <p:spPr>
          <a:xfrm>
            <a:off x="4121098" y="2545857"/>
            <a:ext cx="5838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90%</a:t>
            </a:r>
          </a:p>
        </p:txBody>
      </p:sp>
    </p:spTree>
    <p:extLst>
      <p:ext uri="{BB962C8B-B14F-4D97-AF65-F5344CB8AC3E}">
        <p14:creationId xmlns:p14="http://schemas.microsoft.com/office/powerpoint/2010/main" val="418616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34734CAC-FB2F-47DF-909D-E568239096F5}"/>
              </a:ext>
            </a:extLst>
          </p:cNvPr>
          <p:cNvSpPr>
            <a:spLocks noChangeArrowheads="1"/>
          </p:cNvSpPr>
          <p:nvPr/>
        </p:nvSpPr>
        <p:spPr bwMode="auto">
          <a:xfrm>
            <a:off x="1524000" y="842963"/>
            <a:ext cx="9144000" cy="83099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itchFamily="34" charset="0"/>
                <a:ea typeface="+mn-ea"/>
                <a:cs typeface="+mn-cs"/>
              </a:rPr>
              <a:t>Sponsor: Skokomish Tribe &amp; Mason Conservation District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Calibri" pitchFamily="34" charset="0"/>
                <a:ea typeface="+mn-ea"/>
                <a:cs typeface="+mn-cs"/>
              </a:rPr>
              <a:t>Total: 1,179 acres / 377 tidal acres   $3.7 Million in ESRP Funding</a:t>
            </a:r>
          </a:p>
        </p:txBody>
      </p:sp>
      <p:pic>
        <p:nvPicPr>
          <p:cNvPr id="12" name="Picture 11" descr="https://fortress.wa.gov/ecy/shorephotos/yr2006/Mason/hi_res/060721_07976.jpg">
            <a:extLst>
              <a:ext uri="{FF2B5EF4-FFF2-40B4-BE49-F238E27FC236}">
                <a16:creationId xmlns:a16="http://schemas.microsoft.com/office/drawing/2014/main" id="{0B599856-9919-4494-8924-D8A31E1D6FAC}"/>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0" y="1815704"/>
            <a:ext cx="9144000" cy="5042297"/>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8" name="Rectangle 7"/>
          <p:cNvSpPr/>
          <p:nvPr/>
        </p:nvSpPr>
        <p:spPr>
          <a:xfrm>
            <a:off x="0" y="-9525"/>
            <a:ext cx="12192000" cy="762000"/>
          </a:xfrm>
          <a:prstGeom prst="rect">
            <a:avLst/>
          </a:prstGeom>
          <a:solidFill>
            <a:srgbClr val="008080"/>
          </a:solid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Restoration project Example: Skokomish Estuary</a:t>
            </a:r>
          </a:p>
        </p:txBody>
      </p:sp>
      <p:sp>
        <p:nvSpPr>
          <p:cNvPr id="9" name="Rectangle 8"/>
          <p:cNvSpPr/>
          <p:nvPr/>
        </p:nvSpPr>
        <p:spPr>
          <a:xfrm>
            <a:off x="1701998" y="5969873"/>
            <a:ext cx="260950" cy="27326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AutoShape 8" descr="Image result for skokomish indian tribe"/>
          <p:cNvSpPr>
            <a:spLocks noChangeAspect="1" noChangeArrowheads="1"/>
          </p:cNvSpPr>
          <p:nvPr/>
        </p:nvSpPr>
        <p:spPr bwMode="auto">
          <a:xfrm>
            <a:off x="4967678" y="2605965"/>
            <a:ext cx="3637159" cy="36371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106" name="Picture 10" descr="Skokomish Indian Tri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815" y="5535837"/>
            <a:ext cx="1770848" cy="113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7690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910"/>
            <a:ext cx="12192000" cy="762000"/>
          </a:xfrm>
          <a:prstGeom prst="rect">
            <a:avLst/>
          </a:prstGeom>
          <a:solidFill>
            <a:srgbClr val="008080"/>
          </a:solid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Restoration project Example: </a:t>
            </a:r>
            <a:r>
              <a:rPr kumimoji="0" lang="en-US" sz="2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Leque</a:t>
            </a:r>
            <a:r>
              <a:rPr kumimoji="0" lang="en-US" sz="2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Island Restoration</a:t>
            </a:r>
          </a:p>
        </p:txBody>
      </p:sp>
      <p:pic>
        <p:nvPicPr>
          <p:cNvPr id="7" name="Picture 6"/>
          <p:cNvPicPr>
            <a:picLocks noChangeAspect="1"/>
          </p:cNvPicPr>
          <p:nvPr/>
        </p:nvPicPr>
        <p:blipFill>
          <a:blip r:embed="rId3"/>
          <a:stretch>
            <a:fillRect/>
          </a:stretch>
        </p:blipFill>
        <p:spPr>
          <a:xfrm>
            <a:off x="1523211" y="720090"/>
            <a:ext cx="9144793" cy="6137910"/>
          </a:xfrm>
          <a:prstGeom prst="rect">
            <a:avLst/>
          </a:prstGeom>
        </p:spPr>
      </p:pic>
      <p:pic>
        <p:nvPicPr>
          <p:cNvPr id="10" name="Picture 9"/>
          <p:cNvPicPr>
            <a:picLocks noChangeAspect="1"/>
          </p:cNvPicPr>
          <p:nvPr/>
        </p:nvPicPr>
        <p:blipFill>
          <a:blip r:embed="rId4"/>
          <a:stretch>
            <a:fillRect/>
          </a:stretch>
        </p:blipFill>
        <p:spPr>
          <a:xfrm>
            <a:off x="9067804" y="5638800"/>
            <a:ext cx="1444877" cy="1085182"/>
          </a:xfrm>
          <a:prstGeom prst="rect">
            <a:avLst/>
          </a:prstGeom>
        </p:spPr>
      </p:pic>
      <p:pic>
        <p:nvPicPr>
          <p:cNvPr id="6"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14305" t="20221" r="25298" b="12425"/>
          <a:stretch/>
        </p:blipFill>
        <p:spPr>
          <a:xfrm>
            <a:off x="1583960" y="4661940"/>
            <a:ext cx="1466260" cy="2196060"/>
          </a:xfrm>
          <a:prstGeom prst="rect">
            <a:avLst/>
          </a:prstGeom>
          <a:ln w="38100">
            <a:solidFill>
              <a:schemeClr val="accent2"/>
            </a:solidFill>
          </a:ln>
        </p:spPr>
      </p:pic>
      <p:sp>
        <p:nvSpPr>
          <p:cNvPr id="9" name="Rectangle 8"/>
          <p:cNvSpPr/>
          <p:nvPr/>
        </p:nvSpPr>
        <p:spPr>
          <a:xfrm>
            <a:off x="2422022" y="4718464"/>
            <a:ext cx="260950" cy="27326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1064" y="956432"/>
            <a:ext cx="5355894" cy="3570596"/>
          </a:xfrm>
          <a:prstGeom prst="rect">
            <a:avLst/>
          </a:prstGeom>
          <a:ln w="28575">
            <a:solidFill>
              <a:schemeClr val="accent2"/>
            </a:solidFill>
          </a:ln>
        </p:spPr>
      </p:pic>
      <p:sp>
        <p:nvSpPr>
          <p:cNvPr id="3" name="TextBox 2"/>
          <p:cNvSpPr txBox="1"/>
          <p:nvPr/>
        </p:nvSpPr>
        <p:spPr>
          <a:xfrm>
            <a:off x="3982388" y="1112758"/>
            <a:ext cx="33438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Restored to tides in October 2019</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6253" y="5638800"/>
            <a:ext cx="1576355" cy="1061412"/>
          </a:xfrm>
          <a:prstGeom prst="rect">
            <a:avLst/>
          </a:prstGeom>
          <a:solidFill>
            <a:schemeClr val="bg1"/>
          </a:solidFill>
        </p:spPr>
      </p:pic>
    </p:spTree>
    <p:extLst>
      <p:ext uri="{BB962C8B-B14F-4D97-AF65-F5344CB8AC3E}">
        <p14:creationId xmlns:p14="http://schemas.microsoft.com/office/powerpoint/2010/main" val="316529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7E4AD-8851-41E9-A8ED-E33EB0202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5" name="Picture 4">
            <a:extLst>
              <a:ext uri="{FF2B5EF4-FFF2-40B4-BE49-F238E27FC236}">
                <a16:creationId xmlns:a16="http://schemas.microsoft.com/office/drawing/2014/main" id="{BD71FCDC-933D-463A-B857-C4B5E39D89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000"/>
          <a:stretch/>
        </p:blipFill>
        <p:spPr>
          <a:xfrm>
            <a:off x="1676400" y="5638800"/>
            <a:ext cx="1219200" cy="1097280"/>
          </a:xfrm>
          <a:prstGeom prst="rect">
            <a:avLst/>
          </a:prstGeom>
        </p:spPr>
      </p:pic>
      <p:sp>
        <p:nvSpPr>
          <p:cNvPr id="6" name="TextBox 5">
            <a:extLst>
              <a:ext uri="{FF2B5EF4-FFF2-40B4-BE49-F238E27FC236}">
                <a16:creationId xmlns:a16="http://schemas.microsoft.com/office/drawing/2014/main" id="{B1DED04A-A2B4-49A4-9C1C-9847D59671EB}"/>
              </a:ext>
            </a:extLst>
          </p:cNvPr>
          <p:cNvSpPr txBox="1"/>
          <p:nvPr/>
        </p:nvSpPr>
        <p:spPr>
          <a:xfrm>
            <a:off x="7239000" y="4876800"/>
            <a:ext cx="3429000" cy="1938992"/>
          </a:xfrm>
          <a:prstGeom prst="rect">
            <a:avLst/>
          </a:prstGeom>
          <a:solidFill>
            <a:srgbClr val="FFFFFF">
              <a:alpha val="4902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ESRP request $400,000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Match: $976,555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27 acres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3,150 feet of feeder bluff including exceptional</a:t>
            </a:r>
          </a:p>
        </p:txBody>
      </p:sp>
      <p:sp>
        <p:nvSpPr>
          <p:cNvPr id="25" name="Rectangle 24"/>
          <p:cNvSpPr/>
          <p:nvPr/>
        </p:nvSpPr>
        <p:spPr>
          <a:xfrm>
            <a:off x="0" y="-41910"/>
            <a:ext cx="12192000" cy="762000"/>
          </a:xfrm>
          <a:prstGeom prst="rect">
            <a:avLst/>
          </a:prstGeom>
          <a:solidFill>
            <a:srgbClr val="008080"/>
          </a:solidFill>
          <a:ln>
            <a:noFill/>
          </a:ln>
        </p:spPr>
        <p:style>
          <a:lnRef idx="1">
            <a:schemeClr val="accent3"/>
          </a:lnRef>
          <a:fillRef idx="3">
            <a:schemeClr val="accent3"/>
          </a:fillRef>
          <a:effectRef idx="2">
            <a:schemeClr val="accent3"/>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a:ea typeface="+mn-ea"/>
                <a:cs typeface="Arial"/>
              </a:rPr>
              <a:t>Project Example: Kelly's Point</a:t>
            </a:r>
          </a:p>
        </p:txBody>
      </p:sp>
    </p:spTree>
    <p:extLst>
      <p:ext uri="{BB962C8B-B14F-4D97-AF65-F5344CB8AC3E}">
        <p14:creationId xmlns:p14="http://schemas.microsoft.com/office/powerpoint/2010/main" val="41336043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8BB78-B6B8-4552-91B2-F5527F06AAD9}"/>
              </a:ext>
            </a:extLst>
          </p:cNvPr>
          <p:cNvPicPr>
            <a:picLocks noChangeAspect="1"/>
          </p:cNvPicPr>
          <p:nvPr/>
        </p:nvPicPr>
        <p:blipFill>
          <a:blip r:embed="rId2"/>
          <a:stretch>
            <a:fillRect/>
          </a:stretch>
        </p:blipFill>
        <p:spPr>
          <a:xfrm>
            <a:off x="-30983" y="17339"/>
            <a:ext cx="12222983" cy="6840661"/>
          </a:xfrm>
          <a:prstGeom prst="rect">
            <a:avLst/>
          </a:prstGeom>
        </p:spPr>
      </p:pic>
    </p:spTree>
    <p:extLst>
      <p:ext uri="{BB962C8B-B14F-4D97-AF65-F5344CB8AC3E}">
        <p14:creationId xmlns:p14="http://schemas.microsoft.com/office/powerpoint/2010/main" val="1336271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4790"/>
            <a:ext cx="12164291" cy="762000"/>
          </a:xfrm>
          <a:prstGeom prst="rect">
            <a:avLst/>
          </a:prstGeom>
          <a:solidFill>
            <a:srgbClr val="008080"/>
          </a:solid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Restoration project Example: Maury Island Aquatic Reserve</a:t>
            </a:r>
          </a:p>
        </p:txBody>
      </p:sp>
      <p:sp>
        <p:nvSpPr>
          <p:cNvPr id="3" name="AutoShape 2" descr="Image result for king county natural resource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2209606" y="5784690"/>
            <a:ext cx="1371988" cy="1371988"/>
          </a:xfrm>
          <a:prstGeom prst="rect">
            <a:avLst/>
          </a:prstGeom>
        </p:spPr>
      </p:pic>
      <p:pic>
        <p:nvPicPr>
          <p:cNvPr id="7" name="Picture 6">
            <a:extLst>
              <a:ext uri="{FF2B5EF4-FFF2-40B4-BE49-F238E27FC236}">
                <a16:creationId xmlns:a16="http://schemas.microsoft.com/office/drawing/2014/main" id="{15E074A0-0750-4F0C-AC7A-BA0577D55C1E}"/>
              </a:ext>
            </a:extLst>
          </p:cNvPr>
          <p:cNvPicPr>
            <a:picLocks noChangeAspect="1"/>
          </p:cNvPicPr>
          <p:nvPr/>
        </p:nvPicPr>
        <p:blipFill rotWithShape="1">
          <a:blip r:embed="rId4"/>
          <a:srcRect l="4452" t="2588" r="5396"/>
          <a:stretch/>
        </p:blipFill>
        <p:spPr>
          <a:xfrm>
            <a:off x="4343401" y="1066800"/>
            <a:ext cx="6259133" cy="5486400"/>
          </a:xfrm>
          <a:prstGeom prst="rect">
            <a:avLst/>
          </a:prstGeom>
        </p:spPr>
      </p:pic>
      <p:sp>
        <p:nvSpPr>
          <p:cNvPr id="8" name="TextBox 7">
            <a:extLst>
              <a:ext uri="{FF2B5EF4-FFF2-40B4-BE49-F238E27FC236}">
                <a16:creationId xmlns:a16="http://schemas.microsoft.com/office/drawing/2014/main" id="{D1217A96-3E28-4401-9911-38A61B3F980F}"/>
              </a:ext>
            </a:extLst>
          </p:cNvPr>
          <p:cNvSpPr txBox="1"/>
          <p:nvPr/>
        </p:nvSpPr>
        <p:spPr>
          <a:xfrm>
            <a:off x="1676401" y="4749121"/>
            <a:ext cx="28848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ESRP Award 1:     $1,586,712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ESRP Award 2:     $1,645,600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ESRP Rank 5- 3:   $1,121,000</a:t>
            </a:r>
          </a:p>
        </p:txBody>
      </p:sp>
      <p:pic>
        <p:nvPicPr>
          <p:cNvPr id="9" name="Picture 8">
            <a:extLst>
              <a:ext uri="{FF2B5EF4-FFF2-40B4-BE49-F238E27FC236}">
                <a16:creationId xmlns:a16="http://schemas.microsoft.com/office/drawing/2014/main" id="{546CD13C-3FD8-48CC-97DD-A6D1BB633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1" y="3287374"/>
            <a:ext cx="2286000" cy="1285875"/>
          </a:xfrm>
          <a:prstGeom prst="rect">
            <a:avLst/>
          </a:prstGeom>
        </p:spPr>
      </p:pic>
      <p:pic>
        <p:nvPicPr>
          <p:cNvPr id="10" name="Picture 9">
            <a:extLst>
              <a:ext uri="{FF2B5EF4-FFF2-40B4-BE49-F238E27FC236}">
                <a16:creationId xmlns:a16="http://schemas.microsoft.com/office/drawing/2014/main" id="{7C047A82-CBC5-4B9D-B2EE-4734DA4F6D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0000"/>
          <a:stretch/>
        </p:blipFill>
        <p:spPr>
          <a:xfrm>
            <a:off x="1752601" y="1079501"/>
            <a:ext cx="2286001" cy="2057401"/>
          </a:xfrm>
          <a:prstGeom prst="rect">
            <a:avLst/>
          </a:prstGeom>
        </p:spPr>
      </p:pic>
    </p:spTree>
    <p:extLst>
      <p:ext uri="{BB962C8B-B14F-4D97-AF65-F5344CB8AC3E}">
        <p14:creationId xmlns:p14="http://schemas.microsoft.com/office/powerpoint/2010/main" val="1911099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t="-1" r="14649" b="12031"/>
          <a:stretch/>
        </p:blipFill>
        <p:spPr>
          <a:xfrm>
            <a:off x="1434313" y="683654"/>
            <a:ext cx="9323373" cy="6170900"/>
          </a:xfrm>
          <a:prstGeom prst="rect">
            <a:avLst/>
          </a:prstGeom>
          <a:solidFill>
            <a:srgbClr val="008080"/>
          </a:solidFill>
        </p:spPr>
      </p:pic>
      <p:sp>
        <p:nvSpPr>
          <p:cNvPr id="26" name="Rectangle 25"/>
          <p:cNvSpPr/>
          <p:nvPr/>
        </p:nvSpPr>
        <p:spPr>
          <a:xfrm>
            <a:off x="0" y="691"/>
            <a:ext cx="12192000" cy="744346"/>
          </a:xfrm>
          <a:prstGeom prst="rect">
            <a:avLst/>
          </a:prstGeom>
          <a:solidFill>
            <a:srgbClr val="008080"/>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Estuary and Salmon Restoration Program</a:t>
            </a:r>
          </a:p>
        </p:txBody>
      </p:sp>
      <p:sp>
        <p:nvSpPr>
          <p:cNvPr id="8" name="TextBox 7"/>
          <p:cNvSpPr txBox="1"/>
          <p:nvPr/>
        </p:nvSpPr>
        <p:spPr>
          <a:xfrm>
            <a:off x="1891654" y="1083437"/>
            <a:ext cx="8467057" cy="523220"/>
          </a:xfrm>
          <a:prstGeom prst="rect">
            <a:avLst/>
          </a:prstGeom>
          <a:solidFill>
            <a:srgbClr val="008080"/>
          </a:solid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Founded on scientific principles of PSNERP</a:t>
            </a: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082" y="4854486"/>
            <a:ext cx="3016940" cy="201055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ight Arrow 17"/>
          <p:cNvSpPr/>
          <p:nvPr/>
        </p:nvSpPr>
        <p:spPr>
          <a:xfrm rot="8408147">
            <a:off x="3329136" y="2390683"/>
            <a:ext cx="1954470" cy="850935"/>
          </a:xfrm>
          <a:prstGeom prst="rightArrow">
            <a:avLst>
              <a:gd name="adj1" fmla="val 52778"/>
              <a:gd name="adj2" fmla="val 50000"/>
            </a:avLst>
          </a:prstGeom>
          <a:solidFill>
            <a:srgbClr val="00808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644082" y="3584797"/>
            <a:ext cx="3016940" cy="1200329"/>
          </a:xfrm>
          <a:prstGeom prst="rect">
            <a:avLst/>
          </a:prstGeom>
          <a:solidFill>
            <a:srgbClr val="008080"/>
          </a:solid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Process-based restoration in Puget Sound</a:t>
            </a:r>
          </a:p>
        </p:txBody>
      </p:sp>
      <p:sp>
        <p:nvSpPr>
          <p:cNvPr id="22" name="TextBox 21"/>
          <p:cNvSpPr txBox="1"/>
          <p:nvPr/>
        </p:nvSpPr>
        <p:spPr>
          <a:xfrm>
            <a:off x="6559217" y="3769461"/>
            <a:ext cx="3016940" cy="830997"/>
          </a:xfrm>
          <a:prstGeom prst="rect">
            <a:avLst/>
          </a:prstGeom>
          <a:solidFill>
            <a:srgbClr val="008080"/>
          </a:solid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Research projects to inform restoration</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5033" y="4797779"/>
            <a:ext cx="1520546" cy="871017"/>
          </a:xfrm>
          <a:prstGeom prst="rect">
            <a:avLst/>
          </a:prstGeom>
          <a:ln w="38100">
            <a:solidFill>
              <a:schemeClr val="bg1"/>
            </a:solidFill>
          </a:ln>
        </p:spPr>
      </p:pic>
      <p:pic>
        <p:nvPicPr>
          <p:cNvPr id="29" name="Picture 28" descr="Presentation1.jpg"/>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6559217" y="6021560"/>
            <a:ext cx="934334" cy="771016"/>
          </a:xfrm>
          <a:prstGeom prst="rect">
            <a:avLst/>
          </a:prstGeom>
          <a:noFill/>
          <a:ln w="38100">
            <a:solidFill>
              <a:schemeClr val="bg1"/>
            </a:solidFill>
          </a:ln>
        </p:spPr>
      </p:pic>
      <p:pic>
        <p:nvPicPr>
          <p:cNvPr id="31" name="Picture 30" descr="E:\Alaska Share\Chinook\Bond_Iliamna_Chinook_2013-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9304" t="46449" r="25547" b="19786"/>
          <a:stretch/>
        </p:blipFill>
        <p:spPr bwMode="auto">
          <a:xfrm>
            <a:off x="7698480" y="6021561"/>
            <a:ext cx="1228824" cy="73776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3925" y="4854486"/>
            <a:ext cx="1279627" cy="814308"/>
          </a:xfrm>
          <a:prstGeom prst="rect">
            <a:avLst/>
          </a:prstGeom>
          <a:ln w="38100">
            <a:solidFill>
              <a:schemeClr val="bg1"/>
            </a:solidFill>
          </a:ln>
        </p:spPr>
      </p:pic>
      <p:pic>
        <p:nvPicPr>
          <p:cNvPr id="33" name="Picture 32"/>
          <p:cNvPicPr>
            <a:picLocks noChangeAspect="1"/>
          </p:cNvPicPr>
          <p:nvPr/>
        </p:nvPicPr>
        <p:blipFill rotWithShape="1">
          <a:blip r:embed="rId10"/>
          <a:srcRect t="70137"/>
          <a:stretch/>
        </p:blipFill>
        <p:spPr>
          <a:xfrm>
            <a:off x="9397061" y="4887445"/>
            <a:ext cx="1189652" cy="691682"/>
          </a:xfrm>
          <a:prstGeom prst="rect">
            <a:avLst/>
          </a:prstGeom>
          <a:ln w="38100">
            <a:solidFill>
              <a:schemeClr val="bg1"/>
            </a:solidFill>
          </a:ln>
        </p:spPr>
      </p:pic>
      <p:pic>
        <p:nvPicPr>
          <p:cNvPr id="34" name="Picture 33"/>
          <p:cNvPicPr>
            <a:picLocks noChangeAspect="1"/>
          </p:cNvPicPr>
          <p:nvPr/>
        </p:nvPicPr>
        <p:blipFill rotWithShape="1">
          <a:blip r:embed="rId11"/>
          <a:srcRect r="22053" b="37514"/>
          <a:stretch/>
        </p:blipFill>
        <p:spPr>
          <a:xfrm>
            <a:off x="9132235" y="5875864"/>
            <a:ext cx="1462421" cy="903205"/>
          </a:xfrm>
          <a:prstGeom prst="rect">
            <a:avLst/>
          </a:prstGeom>
          <a:ln w="38100">
            <a:solidFill>
              <a:schemeClr val="bg1"/>
            </a:solidFill>
          </a:ln>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473FA4-C66B-44EF-B5DC-E9B15451BA7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p:cNvSpPr txBox="1"/>
          <p:nvPr/>
        </p:nvSpPr>
        <p:spPr>
          <a:xfrm>
            <a:off x="4121098" y="2545857"/>
            <a:ext cx="5838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90%</a:t>
            </a:r>
          </a:p>
        </p:txBody>
      </p:sp>
      <p:sp>
        <p:nvSpPr>
          <p:cNvPr id="25" name="Right Arrow 24"/>
          <p:cNvSpPr/>
          <p:nvPr/>
        </p:nvSpPr>
        <p:spPr>
          <a:xfrm rot="2793609">
            <a:off x="6249393" y="2400151"/>
            <a:ext cx="1954470" cy="850935"/>
          </a:xfrm>
          <a:prstGeom prst="rightArrow">
            <a:avLst>
              <a:gd name="adj1" fmla="val 52778"/>
              <a:gd name="adj2" fmla="val 50000"/>
            </a:avLst>
          </a:prstGeom>
          <a:solidFill>
            <a:srgbClr val="00808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6863072" y="2538508"/>
            <a:ext cx="58702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10%</a:t>
            </a:r>
          </a:p>
        </p:txBody>
      </p:sp>
    </p:spTree>
    <p:extLst>
      <p:ext uri="{BB962C8B-B14F-4D97-AF65-F5344CB8AC3E}">
        <p14:creationId xmlns:p14="http://schemas.microsoft.com/office/powerpoint/2010/main" val="337304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10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1219200"/>
          </a:xfrm>
          <a:prstGeom prst="rect">
            <a:avLst/>
          </a:prstGeom>
          <a:solidFill>
            <a:srgbClr val="008080"/>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793172" y="75718"/>
            <a:ext cx="1060565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Linking research to restoration planning and implementation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EC612B00-E85A-4361-BDD1-A277FA2382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 t="40671" r="88333" b="43868"/>
          <a:stretch/>
        </p:blipFill>
        <p:spPr bwMode="auto">
          <a:xfrm>
            <a:off x="1889830" y="4188975"/>
            <a:ext cx="2499432" cy="23712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271F584-429D-46BA-8E65-AF6F87FAB120}"/>
              </a:ext>
            </a:extLst>
          </p:cNvPr>
          <p:cNvPicPr>
            <a:picLocks noChangeAspect="1" noChangeArrowheads="1"/>
          </p:cNvPicPr>
          <p:nvPr/>
        </p:nvPicPr>
        <p:blipFill>
          <a:blip r:embed="rId4" cstate="print"/>
          <a:srcRect/>
          <a:stretch>
            <a:fillRect/>
          </a:stretch>
        </p:blipFill>
        <p:spPr bwMode="auto">
          <a:xfrm>
            <a:off x="8804382" y="3429000"/>
            <a:ext cx="1497789" cy="2680662"/>
          </a:xfrm>
          <a:prstGeom prst="rect">
            <a:avLst/>
          </a:prstGeom>
          <a:noFill/>
          <a:ln w="38100">
            <a:solidFill>
              <a:schemeClr val="tx1"/>
            </a:solidFill>
            <a:miter lim="800000"/>
            <a:headEnd/>
            <a:tailEnd/>
          </a:ln>
        </p:spPr>
      </p:pic>
      <p:sp>
        <p:nvSpPr>
          <p:cNvPr id="3" name="Arrow: Down 2">
            <a:extLst>
              <a:ext uri="{FF2B5EF4-FFF2-40B4-BE49-F238E27FC236}">
                <a16:creationId xmlns:a16="http://schemas.microsoft.com/office/drawing/2014/main" id="{1F31069C-204F-404E-84C6-1FCBFBBCF055}"/>
              </a:ext>
            </a:extLst>
          </p:cNvPr>
          <p:cNvSpPr/>
          <p:nvPr/>
        </p:nvSpPr>
        <p:spPr>
          <a:xfrm rot="16200000">
            <a:off x="4734292" y="4931931"/>
            <a:ext cx="484632" cy="885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66F7DE6-4A03-4C17-B534-C94649056D0C}"/>
              </a:ext>
            </a:extLst>
          </p:cNvPr>
          <p:cNvSpPr txBox="1"/>
          <p:nvPr/>
        </p:nvSpPr>
        <p:spPr>
          <a:xfrm>
            <a:off x="2394345" y="4912947"/>
            <a:ext cx="1438973" cy="923330"/>
          </a:xfrm>
          <a:prstGeom prst="rect">
            <a:avLst/>
          </a:prstGeom>
          <a:solidFill>
            <a:srgbClr val="00808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a:ea typeface="+mn-ea"/>
                <a:cs typeface="+mn-cs"/>
              </a:rPr>
              <a:t>ESRP Learning Program</a:t>
            </a:r>
          </a:p>
        </p:txBody>
      </p:sp>
      <p:pic>
        <p:nvPicPr>
          <p:cNvPr id="5" name="Picture 4">
            <a:extLst>
              <a:ext uri="{FF2B5EF4-FFF2-40B4-BE49-F238E27FC236}">
                <a16:creationId xmlns:a16="http://schemas.microsoft.com/office/drawing/2014/main" id="{A19AB453-C6EE-48E8-B4E1-7A4866EEF3AC}"/>
              </a:ext>
            </a:extLst>
          </p:cNvPr>
          <p:cNvPicPr>
            <a:picLocks noChangeAspect="1"/>
          </p:cNvPicPr>
          <p:nvPr/>
        </p:nvPicPr>
        <p:blipFill>
          <a:blip r:embed="rId5"/>
          <a:stretch>
            <a:fillRect/>
          </a:stretch>
        </p:blipFill>
        <p:spPr>
          <a:xfrm>
            <a:off x="1636699" y="1036756"/>
            <a:ext cx="3005695" cy="2128558"/>
          </a:xfrm>
          <a:prstGeom prst="rect">
            <a:avLst/>
          </a:prstGeom>
        </p:spPr>
      </p:pic>
      <p:sp>
        <p:nvSpPr>
          <p:cNvPr id="14" name="TextBox 13">
            <a:extLst>
              <a:ext uri="{FF2B5EF4-FFF2-40B4-BE49-F238E27FC236}">
                <a16:creationId xmlns:a16="http://schemas.microsoft.com/office/drawing/2014/main" id="{3214A60A-698F-4E77-8C39-EB2538A9E81C}"/>
              </a:ext>
            </a:extLst>
          </p:cNvPr>
          <p:cNvSpPr txBox="1"/>
          <p:nvPr/>
        </p:nvSpPr>
        <p:spPr>
          <a:xfrm>
            <a:off x="5642109" y="4716280"/>
            <a:ext cx="1438973" cy="646331"/>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Planning Tools</a:t>
            </a:r>
          </a:p>
        </p:txBody>
      </p:sp>
      <p:sp>
        <p:nvSpPr>
          <p:cNvPr id="15" name="TextBox 14">
            <a:extLst>
              <a:ext uri="{FF2B5EF4-FFF2-40B4-BE49-F238E27FC236}">
                <a16:creationId xmlns:a16="http://schemas.microsoft.com/office/drawing/2014/main" id="{B41DC898-7D8B-4E87-A7CD-97847F447A7F}"/>
              </a:ext>
            </a:extLst>
          </p:cNvPr>
          <p:cNvSpPr txBox="1"/>
          <p:nvPr/>
        </p:nvSpPr>
        <p:spPr>
          <a:xfrm>
            <a:off x="5642109" y="5913919"/>
            <a:ext cx="1438973" cy="646331"/>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Predictive Models</a:t>
            </a:r>
          </a:p>
        </p:txBody>
      </p:sp>
      <p:sp>
        <p:nvSpPr>
          <p:cNvPr id="16" name="TextBox 15">
            <a:extLst>
              <a:ext uri="{FF2B5EF4-FFF2-40B4-BE49-F238E27FC236}">
                <a16:creationId xmlns:a16="http://schemas.microsoft.com/office/drawing/2014/main" id="{D668058D-6BD4-4B06-BF5D-1D44A08DB989}"/>
              </a:ext>
            </a:extLst>
          </p:cNvPr>
          <p:cNvSpPr txBox="1"/>
          <p:nvPr/>
        </p:nvSpPr>
        <p:spPr>
          <a:xfrm>
            <a:off x="5704736" y="3193777"/>
            <a:ext cx="1438973" cy="646331"/>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Ecosystem response </a:t>
            </a:r>
          </a:p>
        </p:txBody>
      </p:sp>
      <p:sp>
        <p:nvSpPr>
          <p:cNvPr id="17" name="Arrow: Down 16">
            <a:extLst>
              <a:ext uri="{FF2B5EF4-FFF2-40B4-BE49-F238E27FC236}">
                <a16:creationId xmlns:a16="http://schemas.microsoft.com/office/drawing/2014/main" id="{F81DDFE1-76CC-4756-AFF0-AAEE0E850215}"/>
              </a:ext>
            </a:extLst>
          </p:cNvPr>
          <p:cNvSpPr/>
          <p:nvPr/>
        </p:nvSpPr>
        <p:spPr>
          <a:xfrm rot="16200000">
            <a:off x="7838598" y="4338409"/>
            <a:ext cx="484632" cy="1001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Arrow: Down 17">
            <a:extLst>
              <a:ext uri="{FF2B5EF4-FFF2-40B4-BE49-F238E27FC236}">
                <a16:creationId xmlns:a16="http://schemas.microsoft.com/office/drawing/2014/main" id="{99EB3CFF-8E6C-47AB-88A1-B8CF46F8025D}"/>
              </a:ext>
            </a:extLst>
          </p:cNvPr>
          <p:cNvSpPr/>
          <p:nvPr/>
        </p:nvSpPr>
        <p:spPr>
          <a:xfrm>
            <a:off x="2871514" y="3334861"/>
            <a:ext cx="484632" cy="885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D1247889-DBDC-4137-9D49-D9A6A8F21F1A}"/>
              </a:ext>
            </a:extLst>
          </p:cNvPr>
          <p:cNvSpPr/>
          <p:nvPr/>
        </p:nvSpPr>
        <p:spPr>
          <a:xfrm>
            <a:off x="5601183" y="3018464"/>
            <a:ext cx="1756264" cy="378896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Arrow: Left 1">
            <a:extLst>
              <a:ext uri="{FF2B5EF4-FFF2-40B4-BE49-F238E27FC236}">
                <a16:creationId xmlns:a16="http://schemas.microsoft.com/office/drawing/2014/main" id="{FD0AC8A7-C02B-4EBC-98D0-1250E88784FD}"/>
              </a:ext>
            </a:extLst>
          </p:cNvPr>
          <p:cNvSpPr/>
          <p:nvPr/>
        </p:nvSpPr>
        <p:spPr>
          <a:xfrm>
            <a:off x="7539341" y="3777542"/>
            <a:ext cx="978408" cy="484632"/>
          </a:xfrm>
          <a:prstGeom prst="leftArrow">
            <a:avLst>
              <a:gd name="adj1" fmla="val 50000"/>
              <a:gd name="adj2" fmla="val 421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FAD7CEC2-C0D6-49E3-85C6-A831B55951E9}"/>
              </a:ext>
            </a:extLst>
          </p:cNvPr>
          <p:cNvSpPr txBox="1"/>
          <p:nvPr/>
        </p:nvSpPr>
        <p:spPr>
          <a:xfrm>
            <a:off x="5759829" y="2319303"/>
            <a:ext cx="1438973" cy="646331"/>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Learning Projects</a:t>
            </a:r>
          </a:p>
        </p:txBody>
      </p:sp>
      <p:sp>
        <p:nvSpPr>
          <p:cNvPr id="20" name="TextBox 19">
            <a:extLst>
              <a:ext uri="{FF2B5EF4-FFF2-40B4-BE49-F238E27FC236}">
                <a16:creationId xmlns:a16="http://schemas.microsoft.com/office/drawing/2014/main" id="{F888A372-A633-4735-B2FF-C40628C82211}"/>
              </a:ext>
            </a:extLst>
          </p:cNvPr>
          <p:cNvSpPr txBox="1"/>
          <p:nvPr/>
        </p:nvSpPr>
        <p:spPr>
          <a:xfrm>
            <a:off x="8863198" y="2695298"/>
            <a:ext cx="1438973" cy="646331"/>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Restoration Actions</a:t>
            </a:r>
          </a:p>
        </p:txBody>
      </p:sp>
    </p:spTree>
    <p:extLst>
      <p:ext uri="{BB962C8B-B14F-4D97-AF65-F5344CB8AC3E}">
        <p14:creationId xmlns:p14="http://schemas.microsoft.com/office/powerpoint/2010/main" val="152337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5" grpId="0"/>
      <p:bldP spid="16" grpId="0"/>
      <p:bldP spid="17" grpId="0" animBg="1"/>
      <p:bldP spid="22" grpId="0" animBg="1"/>
      <p:bldP spid="2" grpId="0" animBg="1"/>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604450" y="1047394"/>
            <a:ext cx="6051171" cy="5419822"/>
            <a:chOff x="1143000" y="1392608"/>
            <a:chExt cx="6051171" cy="5419822"/>
          </a:xfrm>
          <a:scene3d>
            <a:camera prst="orthographicFront">
              <a:rot lat="0" lon="0" rev="0"/>
            </a:camera>
            <a:lightRig rig="threePt" dir="t"/>
          </a:scene3d>
        </p:grpSpPr>
        <p:sp>
          <p:nvSpPr>
            <p:cNvPr id="10" name="Oval 9"/>
            <p:cNvSpPr/>
            <p:nvPr/>
          </p:nvSpPr>
          <p:spPr>
            <a:xfrm>
              <a:off x="5334000" y="4754880"/>
              <a:ext cx="1860171" cy="2057550"/>
            </a:xfrm>
            <a:prstGeom prst="ellipse">
              <a:avLst/>
            </a:prstGeom>
            <a:solidFill>
              <a:schemeClr val="tx2">
                <a:lumMod val="75000"/>
              </a:schemeClr>
            </a:solidFill>
            <a:ln>
              <a:solidFill>
                <a:schemeClr val="tx2">
                  <a:lumMod val="40000"/>
                  <a:lumOff val="60000"/>
                </a:schemeClr>
              </a:solid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Reassess</a:t>
              </a:r>
            </a:p>
          </p:txBody>
        </p:sp>
        <p:sp>
          <p:nvSpPr>
            <p:cNvPr id="11" name="Oval 10"/>
            <p:cNvSpPr/>
            <p:nvPr/>
          </p:nvSpPr>
          <p:spPr>
            <a:xfrm>
              <a:off x="1143000" y="4754880"/>
              <a:ext cx="2053590" cy="1981200"/>
            </a:xfrm>
            <a:prstGeom prst="ellipse">
              <a:avLst/>
            </a:prstGeom>
            <a:solidFill>
              <a:schemeClr val="accent3">
                <a:lumMod val="75000"/>
              </a:schemeClr>
            </a:solidFill>
            <a:ln>
              <a:no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Implement</a:t>
              </a:r>
            </a:p>
          </p:txBody>
        </p:sp>
        <p:sp>
          <p:nvSpPr>
            <p:cNvPr id="12" name="Oval 11"/>
            <p:cNvSpPr/>
            <p:nvPr/>
          </p:nvSpPr>
          <p:spPr>
            <a:xfrm>
              <a:off x="3196590" y="1392608"/>
              <a:ext cx="1989013" cy="2095744"/>
            </a:xfrm>
            <a:prstGeom prst="ellipse">
              <a:avLst/>
            </a:prstGeom>
            <a:solidFill>
              <a:schemeClr val="accent6">
                <a:lumMod val="75000"/>
              </a:schemeClr>
            </a:solidFill>
            <a:ln>
              <a:no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Learn</a:t>
              </a:r>
            </a:p>
          </p:txBody>
        </p:sp>
      </p:grpSp>
      <p:sp>
        <p:nvSpPr>
          <p:cNvPr id="2" name="Right Arrow 1"/>
          <p:cNvSpPr/>
          <p:nvPr/>
        </p:nvSpPr>
        <p:spPr>
          <a:xfrm rot="3195014">
            <a:off x="6135374" y="3171370"/>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ight Arrow 13"/>
          <p:cNvSpPr/>
          <p:nvPr/>
        </p:nvSpPr>
        <p:spPr>
          <a:xfrm rot="10800000">
            <a:off x="4740051" y="4886216"/>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ight Arrow 14"/>
          <p:cNvSpPr/>
          <p:nvPr/>
        </p:nvSpPr>
        <p:spPr>
          <a:xfrm rot="18459499">
            <a:off x="3521211" y="3077230"/>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391400" y="2956586"/>
            <a:ext cx="1697644" cy="369332"/>
          </a:xfrm>
          <a:prstGeom prst="rect">
            <a:avLst/>
          </a:prstGeom>
          <a:noFill/>
          <a:ln w="38100">
            <a:solidFill>
              <a:schemeClr val="accent5">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Communication</a:t>
            </a:r>
          </a:p>
        </p:txBody>
      </p:sp>
      <p:sp>
        <p:nvSpPr>
          <p:cNvPr id="20" name="TextBox 19"/>
          <p:cNvSpPr txBox="1"/>
          <p:nvPr/>
        </p:nvSpPr>
        <p:spPr>
          <a:xfrm>
            <a:off x="6520020" y="1097177"/>
            <a:ext cx="2093009" cy="369332"/>
          </a:xfrm>
          <a:prstGeom prst="rect">
            <a:avLst/>
          </a:prstGeom>
          <a:noFill/>
          <a:ln w="38100">
            <a:solidFill>
              <a:schemeClr val="accent5">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Ecosystem response</a:t>
            </a:r>
          </a:p>
        </p:txBody>
      </p:sp>
      <p:sp>
        <p:nvSpPr>
          <p:cNvPr id="21" name="TextBox 20"/>
          <p:cNvSpPr txBox="1"/>
          <p:nvPr/>
        </p:nvSpPr>
        <p:spPr>
          <a:xfrm>
            <a:off x="6728719" y="1557923"/>
            <a:ext cx="672877" cy="369332"/>
          </a:xfrm>
          <a:prstGeom prst="rect">
            <a:avLst/>
          </a:prstGeom>
          <a:noFill/>
          <a:ln w="38100">
            <a:solidFill>
              <a:schemeClr val="accent5">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Tools</a:t>
            </a:r>
          </a:p>
        </p:txBody>
      </p:sp>
      <p:sp>
        <p:nvSpPr>
          <p:cNvPr id="22" name="TextBox 21"/>
          <p:cNvSpPr txBox="1"/>
          <p:nvPr/>
        </p:nvSpPr>
        <p:spPr>
          <a:xfrm>
            <a:off x="4751424" y="5886598"/>
            <a:ext cx="2009379" cy="923330"/>
          </a:xfrm>
          <a:prstGeom prst="rect">
            <a:avLst/>
          </a:prstGeom>
          <a:noFill/>
          <a:ln w="38100">
            <a:solidFill>
              <a:schemeClr val="accent5">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Incorporation into restoration projects</a:t>
            </a:r>
          </a:p>
        </p:txBody>
      </p:sp>
      <p:sp>
        <p:nvSpPr>
          <p:cNvPr id="26" name="Rectangle 25"/>
          <p:cNvSpPr/>
          <p:nvPr/>
        </p:nvSpPr>
        <p:spPr>
          <a:xfrm>
            <a:off x="0" y="-21115"/>
            <a:ext cx="12192000" cy="762000"/>
          </a:xfrm>
          <a:prstGeom prst="rect">
            <a:avLst/>
          </a:prstGeom>
          <a:gradFill>
            <a:gsLst>
              <a:gs pos="100000">
                <a:srgbClr val="44908D"/>
              </a:gs>
              <a:gs pos="100000">
                <a:schemeClr val="accent3">
                  <a:shade val="93000"/>
                  <a:satMod val="130000"/>
                </a:schemeClr>
              </a:gs>
            </a:gsLst>
          </a:grad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Adaptive Management  Cycle</a:t>
            </a:r>
          </a:p>
        </p:txBody>
      </p:sp>
      <p:pic>
        <p:nvPicPr>
          <p:cNvPr id="2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r="46060" b="37420"/>
          <a:stretch/>
        </p:blipFill>
        <p:spPr>
          <a:xfrm>
            <a:off x="9372600" y="931526"/>
            <a:ext cx="1981200" cy="2298508"/>
          </a:xfrm>
          <a:prstGeom prst="rect">
            <a:avLst/>
          </a:prstGeom>
          <a:ln w="38100">
            <a:solidFill>
              <a:schemeClr val="tx1"/>
            </a:solidFill>
          </a:ln>
        </p:spPr>
      </p:pic>
      <p:pic>
        <p:nvPicPr>
          <p:cNvPr id="28" name="Picture 8" descr="C:\data\Pictures\27207777675_fff7d26359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54386"/>
            <a:ext cx="2681371" cy="177640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5" cstate="print"/>
          <a:srcRect/>
          <a:stretch>
            <a:fillRect/>
          </a:stretch>
        </p:blipFill>
        <p:spPr bwMode="auto">
          <a:xfrm>
            <a:off x="474366" y="3618438"/>
            <a:ext cx="1624658" cy="2907725"/>
          </a:xfrm>
          <a:prstGeom prst="rect">
            <a:avLst/>
          </a:prstGeom>
          <a:noFill/>
          <a:ln w="38100">
            <a:solidFill>
              <a:schemeClr val="tx1"/>
            </a:solidFill>
            <a:miter lim="800000"/>
            <a:headEnd/>
            <a:tailEnd/>
          </a:ln>
        </p:spPr>
      </p:pic>
      <p:sp>
        <p:nvSpPr>
          <p:cNvPr id="17" name="TextBox 16">
            <a:extLst>
              <a:ext uri="{FF2B5EF4-FFF2-40B4-BE49-F238E27FC236}">
                <a16:creationId xmlns:a16="http://schemas.microsoft.com/office/drawing/2014/main" id="{5EADA86B-12DA-4E9A-B53E-054404F8D15D}"/>
              </a:ext>
            </a:extLst>
          </p:cNvPr>
          <p:cNvSpPr txBox="1"/>
          <p:nvPr/>
        </p:nvSpPr>
        <p:spPr>
          <a:xfrm>
            <a:off x="7054961" y="2011804"/>
            <a:ext cx="896399" cy="369332"/>
          </a:xfrm>
          <a:prstGeom prst="rect">
            <a:avLst/>
          </a:prstGeom>
          <a:noFill/>
          <a:ln w="38100">
            <a:solidFill>
              <a:schemeClr val="accent5">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Models</a:t>
            </a:r>
          </a:p>
        </p:txBody>
      </p:sp>
    </p:spTree>
    <p:extLst>
      <p:ext uri="{BB962C8B-B14F-4D97-AF65-F5344CB8AC3E}">
        <p14:creationId xmlns:p14="http://schemas.microsoft.com/office/powerpoint/2010/main" val="427201007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762000"/>
            <a:ext cx="9144000" cy="6096000"/>
          </a:xfrm>
          <a:prstGeom prst="rect">
            <a:avLst/>
          </a:prstGeom>
        </p:spPr>
      </p:pic>
      <p:sp>
        <p:nvSpPr>
          <p:cNvPr id="3" name="Rectangle 2"/>
          <p:cNvSpPr/>
          <p:nvPr/>
        </p:nvSpPr>
        <p:spPr>
          <a:xfrm>
            <a:off x="0" y="-1309"/>
            <a:ext cx="12192000" cy="851133"/>
          </a:xfrm>
          <a:prstGeom prst="rect">
            <a:avLst/>
          </a:prstGeom>
          <a:solidFill>
            <a:srgbClr val="008080"/>
          </a:solidFill>
          <a:ln>
            <a:no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Learning project Example: Edgewater Beach</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2CA3A-41F5-4EE0-96EE-0C29022AFD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3" name="Picture 12"/>
          <p:cNvPicPr>
            <a:picLocks noChangeAspect="1"/>
          </p:cNvPicPr>
          <p:nvPr/>
        </p:nvPicPr>
        <p:blipFill rotWithShape="1">
          <a:blip r:embed="rId4"/>
          <a:srcRect l="3676" t="7087" r="3602" b="1637"/>
          <a:stretch/>
        </p:blipFill>
        <p:spPr>
          <a:xfrm>
            <a:off x="7990712" y="1032384"/>
            <a:ext cx="2196781" cy="2884999"/>
          </a:xfrm>
          <a:prstGeom prst="rect">
            <a:avLst/>
          </a:prstGeom>
          <a:ln w="28575">
            <a:solidFill>
              <a:schemeClr val="accent2"/>
            </a:solidFill>
          </a:ln>
        </p:spPr>
      </p:pic>
      <p:pic>
        <p:nvPicPr>
          <p:cNvPr id="15"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0711" y="4228836"/>
            <a:ext cx="2175512" cy="2175512"/>
          </a:xfrm>
          <a:prstGeom prst="rect">
            <a:avLst/>
          </a:prstGeom>
          <a:ln w="28575">
            <a:solidFill>
              <a:schemeClr val="accent2"/>
            </a:solidFill>
          </a:ln>
        </p:spPr>
      </p:pic>
      <p:sp>
        <p:nvSpPr>
          <p:cNvPr id="16" name="TextBox 15"/>
          <p:cNvSpPr txBox="1"/>
          <p:nvPr/>
        </p:nvSpPr>
        <p:spPr>
          <a:xfrm>
            <a:off x="1523999" y="849824"/>
            <a:ext cx="4191000" cy="17543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Ecosystem responses to restoration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Sediment transport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Beach wrack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Beach profile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Invertebrate community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Fish and crab community</a:t>
            </a:r>
          </a:p>
        </p:txBody>
      </p:sp>
      <p:pic>
        <p:nvPicPr>
          <p:cNvPr id="8" name="Picture 6" descr="Image result for uw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8603" y="5778372"/>
            <a:ext cx="943105" cy="94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0F92E1A-61A1-4443-91A3-B78DC30C574C}"/>
              </a:ext>
            </a:extLst>
          </p:cNvPr>
          <p:cNvSpPr/>
          <p:nvPr/>
        </p:nvSpPr>
        <p:spPr>
          <a:xfrm>
            <a:off x="8267048" y="6536080"/>
            <a:ext cx="2400953" cy="3219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Dethier et al. 2020 ESRP Report</a:t>
            </a:r>
          </a:p>
        </p:txBody>
      </p:sp>
      <p:pic>
        <p:nvPicPr>
          <p:cNvPr id="11" name="Picture 10">
            <a:extLst>
              <a:ext uri="{FF2B5EF4-FFF2-40B4-BE49-F238E27FC236}">
                <a16:creationId xmlns:a16="http://schemas.microsoft.com/office/drawing/2014/main" id="{7AA33DF1-C9F7-46C3-8463-FC2755C0CE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1554" y="5848227"/>
            <a:ext cx="1313247" cy="884253"/>
          </a:xfrm>
          <a:prstGeom prst="rect">
            <a:avLst/>
          </a:prstGeom>
          <a:solidFill>
            <a:schemeClr val="bg1"/>
          </a:solidFill>
        </p:spPr>
      </p:pic>
      <p:pic>
        <p:nvPicPr>
          <p:cNvPr id="2050" name="Picture 2" descr="Washington State Department of Natural Resources - Wikipedia">
            <a:extLst>
              <a:ext uri="{FF2B5EF4-FFF2-40B4-BE49-F238E27FC236}">
                <a16:creationId xmlns:a16="http://schemas.microsoft.com/office/drawing/2014/main" id="{1B4763DB-F1AF-4484-A975-3980FC2AEC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4647" y="5848227"/>
            <a:ext cx="952499" cy="9286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obs at Washington State Department of Ecology | EnvironmentalCareer.com">
            <a:extLst>
              <a:ext uri="{FF2B5EF4-FFF2-40B4-BE49-F238E27FC236}">
                <a16:creationId xmlns:a16="http://schemas.microsoft.com/office/drawing/2014/main" id="{85832090-1DEB-45B2-98D0-67DE477B72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5734" y="5877907"/>
            <a:ext cx="943105" cy="943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outh Puget Sound Salmon Enhancement Group">
            <a:extLst>
              <a:ext uri="{FF2B5EF4-FFF2-40B4-BE49-F238E27FC236}">
                <a16:creationId xmlns:a16="http://schemas.microsoft.com/office/drawing/2014/main" id="{AB9480BA-A81E-4578-9072-F5587164471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4995508"/>
            <a:ext cx="2328100" cy="64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967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6EC32B-C84D-405C-A756-3BD0DC78E847}"/>
              </a:ext>
            </a:extLst>
          </p:cNvPr>
          <p:cNvPicPr>
            <a:picLocks noChangeAspect="1"/>
          </p:cNvPicPr>
          <p:nvPr/>
        </p:nvPicPr>
        <p:blipFill rotWithShape="1">
          <a:blip r:embed="rId3"/>
          <a:srcRect t="10969"/>
          <a:stretch/>
        </p:blipFill>
        <p:spPr>
          <a:xfrm>
            <a:off x="4559028" y="1166722"/>
            <a:ext cx="5702051" cy="1344359"/>
          </a:xfrm>
          <a:prstGeom prst="rect">
            <a:avLst/>
          </a:prstGeom>
        </p:spPr>
      </p:pic>
      <p:pic>
        <p:nvPicPr>
          <p:cNvPr id="3" name="Picture 2">
            <a:extLst>
              <a:ext uri="{FF2B5EF4-FFF2-40B4-BE49-F238E27FC236}">
                <a16:creationId xmlns:a16="http://schemas.microsoft.com/office/drawing/2014/main" id="{9A943C16-81A0-4434-A3F2-3061FC552CC1}"/>
              </a:ext>
            </a:extLst>
          </p:cNvPr>
          <p:cNvPicPr>
            <a:picLocks noChangeAspect="1"/>
          </p:cNvPicPr>
          <p:nvPr/>
        </p:nvPicPr>
        <p:blipFill rotWithShape="1">
          <a:blip r:embed="rId4"/>
          <a:srcRect l="67436" t="35812" r="5586" b="8436"/>
          <a:stretch/>
        </p:blipFill>
        <p:spPr bwMode="auto">
          <a:xfrm>
            <a:off x="6340430" y="2511081"/>
            <a:ext cx="3368292" cy="3933611"/>
          </a:xfrm>
          <a:prstGeom prst="rect">
            <a:avLst/>
          </a:prstGeom>
          <a:ln>
            <a:solidFill>
              <a:schemeClr val="tx1"/>
            </a:solid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68F555AE-E386-4450-BEFB-4120756465CC}"/>
              </a:ext>
            </a:extLst>
          </p:cNvPr>
          <p:cNvSpPr/>
          <p:nvPr/>
        </p:nvSpPr>
        <p:spPr>
          <a:xfrm>
            <a:off x="8267048" y="6518226"/>
            <a:ext cx="2400953" cy="3219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CGS 2020 Phase 2 ESRP Report</a:t>
            </a:r>
          </a:p>
        </p:txBody>
      </p:sp>
      <p:sp>
        <p:nvSpPr>
          <p:cNvPr id="5" name="Arrow: Right 4">
            <a:extLst>
              <a:ext uri="{FF2B5EF4-FFF2-40B4-BE49-F238E27FC236}">
                <a16:creationId xmlns:a16="http://schemas.microsoft.com/office/drawing/2014/main" id="{7377F047-5C89-465C-A0C3-43CC5E9F5257}"/>
              </a:ext>
            </a:extLst>
          </p:cNvPr>
          <p:cNvSpPr/>
          <p:nvPr/>
        </p:nvSpPr>
        <p:spPr>
          <a:xfrm>
            <a:off x="4284884" y="3339018"/>
            <a:ext cx="1181889" cy="541220"/>
          </a:xfrm>
          <a:prstGeom prst="rightArrow">
            <a:avLst/>
          </a:prstGeom>
          <a:solidFill>
            <a:srgbClr val="B4DCFA">
              <a:lumMod val="5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sp>
        <p:nvSpPr>
          <p:cNvPr id="6" name="TextBox 5">
            <a:extLst>
              <a:ext uri="{FF2B5EF4-FFF2-40B4-BE49-F238E27FC236}">
                <a16:creationId xmlns:a16="http://schemas.microsoft.com/office/drawing/2014/main" id="{138F3E04-7F17-4E22-95ED-18FF0529FEFF}"/>
              </a:ext>
            </a:extLst>
          </p:cNvPr>
          <p:cNvSpPr txBox="1"/>
          <p:nvPr/>
        </p:nvSpPr>
        <p:spPr>
          <a:xfrm>
            <a:off x="1759931" y="2511080"/>
            <a:ext cx="2550825" cy="1754326"/>
          </a:xfrm>
          <a:prstGeom prst="rect">
            <a:avLst/>
          </a:prstGeom>
          <a:noFill/>
          <a:ln w="38100">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Updated spatial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New derived metrics focusing on sediment dynamics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Online interactive tool </a:t>
            </a:r>
            <a:r>
              <a:rPr kumimoji="0" lang="en-US" sz="1800" b="1" i="1" u="none" strike="noStrike" kern="1200" cap="none" spc="0" normalizeH="0" baseline="0" noProof="0">
                <a:ln>
                  <a:noFill/>
                </a:ln>
                <a:solidFill>
                  <a:prstClr val="black"/>
                </a:solidFill>
                <a:effectLst/>
                <a:uLnTx/>
                <a:uFillTx/>
                <a:latin typeface="Calibri"/>
                <a:ea typeface="+mn-ea"/>
                <a:cs typeface="+mn-cs"/>
              </a:rPr>
              <a:t>(in development)</a:t>
            </a:r>
          </a:p>
        </p:txBody>
      </p:sp>
      <p:pic>
        <p:nvPicPr>
          <p:cNvPr id="7" name="Picture 6">
            <a:extLst>
              <a:ext uri="{FF2B5EF4-FFF2-40B4-BE49-F238E27FC236}">
                <a16:creationId xmlns:a16="http://schemas.microsoft.com/office/drawing/2014/main" id="{98E5B499-14E6-4652-A301-BDF92425798B}"/>
              </a:ext>
            </a:extLst>
          </p:cNvPr>
          <p:cNvPicPr>
            <a:picLocks noChangeAspect="1"/>
          </p:cNvPicPr>
          <p:nvPr/>
        </p:nvPicPr>
        <p:blipFill rotWithShape="1">
          <a:blip r:embed="rId5"/>
          <a:srcRect r="29345"/>
          <a:stretch/>
        </p:blipFill>
        <p:spPr>
          <a:xfrm>
            <a:off x="5919044" y="2982258"/>
            <a:ext cx="4195023" cy="3171827"/>
          </a:xfrm>
          <a:prstGeom prst="rect">
            <a:avLst/>
          </a:prstGeom>
        </p:spPr>
      </p:pic>
      <p:sp>
        <p:nvSpPr>
          <p:cNvPr id="8" name="TextBox 7">
            <a:extLst>
              <a:ext uri="{FF2B5EF4-FFF2-40B4-BE49-F238E27FC236}">
                <a16:creationId xmlns:a16="http://schemas.microsoft.com/office/drawing/2014/main" id="{48953BB2-0A54-4296-BBA2-6A820E3A60B3}"/>
              </a:ext>
            </a:extLst>
          </p:cNvPr>
          <p:cNvSpPr txBox="1"/>
          <p:nvPr/>
        </p:nvSpPr>
        <p:spPr>
          <a:xfrm>
            <a:off x="8689049" y="2972417"/>
            <a:ext cx="1433038" cy="307777"/>
          </a:xfrm>
          <a:prstGeom prst="rect">
            <a:avLst/>
          </a:prstGeom>
          <a:solidFill>
            <a:srgbClr val="FFFFFF"/>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Armored bluffs</a:t>
            </a:r>
            <a:endParaRPr kumimoji="0" lang="en-US" sz="1400" b="1" i="1"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C13123E1-84B1-46DB-9741-B3AE4CB7C926}"/>
              </a:ext>
            </a:extLst>
          </p:cNvPr>
          <p:cNvPicPr>
            <a:picLocks noChangeAspect="1"/>
          </p:cNvPicPr>
          <p:nvPr/>
        </p:nvPicPr>
        <p:blipFill rotWithShape="1">
          <a:blip r:embed="rId4"/>
          <a:srcRect l="83384" t="42263" r="5586" b="42512"/>
          <a:stretch/>
        </p:blipFill>
        <p:spPr bwMode="auto">
          <a:xfrm>
            <a:off x="5927064" y="5079870"/>
            <a:ext cx="1377102" cy="1074214"/>
          </a:xfrm>
          <a:prstGeom prst="rect">
            <a:avLst/>
          </a:prstGeom>
          <a:ln>
            <a:solidFill>
              <a:schemeClr val="tx1"/>
            </a:solid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8B018671-919B-4674-AD24-13556E44E27F}"/>
              </a:ext>
            </a:extLst>
          </p:cNvPr>
          <p:cNvSpPr/>
          <p:nvPr/>
        </p:nvSpPr>
        <p:spPr>
          <a:xfrm>
            <a:off x="0" y="0"/>
            <a:ext cx="12192000" cy="1031124"/>
          </a:xfrm>
          <a:prstGeom prst="rect">
            <a:avLst/>
          </a:prstGeom>
          <a:solidFill>
            <a:srgbClr val="008080"/>
          </a:solidFill>
          <a:ln w="9525">
            <a:noFill/>
            <a:miter lim="800000"/>
            <a:headEnd/>
            <a:tailEnd/>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Learning project example: Beach Strategies</a:t>
            </a:r>
          </a:p>
        </p:txBody>
      </p:sp>
      <p:sp>
        <p:nvSpPr>
          <p:cNvPr id="11" name="Rectangle 10">
            <a:extLst>
              <a:ext uri="{FF2B5EF4-FFF2-40B4-BE49-F238E27FC236}">
                <a16:creationId xmlns:a16="http://schemas.microsoft.com/office/drawing/2014/main" id="{E58186EB-C7FB-4FDB-9717-590B2AF2FC9D}"/>
              </a:ext>
            </a:extLst>
          </p:cNvPr>
          <p:cNvSpPr/>
          <p:nvPr/>
        </p:nvSpPr>
        <p:spPr>
          <a:xfrm>
            <a:off x="1676400" y="5657671"/>
            <a:ext cx="395408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hlinkClick r:id="rId6"/>
              </a:rPr>
              <a:t>https://salishsearestoration.org/wiki/Beach_Strategies_for_Nearshore_Restoration_and_Protection_in_Puget_Sound</a:t>
            </a:r>
            <a:r>
              <a:rPr kumimoji="0" lang="en-US" sz="1800" b="0" i="0" u="none" strike="noStrike" kern="1200" cap="none" spc="0" normalizeH="0" baseline="0" noProof="0">
                <a:ln>
                  <a:noFill/>
                </a:ln>
                <a:solidFill>
                  <a:prstClr val="black"/>
                </a:solidFill>
                <a:effectLst/>
                <a:uLnTx/>
                <a:uFillTx/>
                <a:latin typeface="Calibri"/>
                <a:ea typeface="+mn-ea"/>
                <a:cs typeface="+mn-cs"/>
              </a:rPr>
              <a:t> </a:t>
            </a:r>
          </a:p>
        </p:txBody>
      </p:sp>
      <p:sp>
        <p:nvSpPr>
          <p:cNvPr id="12" name="TextBox 11">
            <a:extLst>
              <a:ext uri="{FF2B5EF4-FFF2-40B4-BE49-F238E27FC236}">
                <a16:creationId xmlns:a16="http://schemas.microsoft.com/office/drawing/2014/main" id="{637301CE-473B-4CE9-B401-D45605EC5B92}"/>
              </a:ext>
            </a:extLst>
          </p:cNvPr>
          <p:cNvSpPr txBox="1"/>
          <p:nvPr/>
        </p:nvSpPr>
        <p:spPr>
          <a:xfrm>
            <a:off x="1560095" y="4925213"/>
            <a:ext cx="41950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Beach Strategies: Armor, </a:t>
            </a:r>
            <a:r>
              <a:rPr kumimoji="0" lang="en-US" sz="1800" b="0" i="0" u="none" strike="noStrike" kern="1200" cap="none" spc="0" normalizeH="0" baseline="0" noProof="0" err="1">
                <a:ln>
                  <a:noFill/>
                </a:ln>
                <a:solidFill>
                  <a:prstClr val="black"/>
                </a:solidFill>
                <a:effectLst/>
                <a:uLnTx/>
                <a:uFillTx/>
                <a:latin typeface="Calibri"/>
                <a:ea typeface="+mn-ea"/>
                <a:cs typeface="+mn-cs"/>
              </a:rPr>
              <a:t>shoreforms</a:t>
            </a:r>
            <a:r>
              <a:rPr kumimoji="0" lang="en-US" sz="1800" b="0" i="0" u="none" strike="noStrike" kern="1200" cap="none" spc="0" normalizeH="0" baseline="0" noProof="0">
                <a:ln>
                  <a:noFill/>
                </a:ln>
                <a:solidFill>
                  <a:prstClr val="black"/>
                </a:solidFill>
                <a:effectLst/>
                <a:uLnTx/>
                <a:uFillTx/>
                <a:latin typeface="Calibri"/>
                <a:ea typeface="+mn-ea"/>
                <a:cs typeface="+mn-cs"/>
              </a:rPr>
              <a:t>, drift cells </a:t>
            </a:r>
          </a:p>
        </p:txBody>
      </p:sp>
    </p:spTree>
    <p:extLst>
      <p:ext uri="{BB962C8B-B14F-4D97-AF65-F5344CB8AC3E}">
        <p14:creationId xmlns:p14="http://schemas.microsoft.com/office/powerpoint/2010/main" val="235559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ata\Pictures\Marsh channels.jpg"/>
          <p:cNvPicPr>
            <a:picLocks noChangeAspect="1" noChangeArrowheads="1"/>
          </p:cNvPicPr>
          <p:nvPr/>
        </p:nvPicPr>
        <p:blipFill rotWithShape="1">
          <a:blip r:embed="rId3">
            <a:extLst>
              <a:ext uri="{28A0092B-C50C-407E-A947-70E740481C1C}">
                <a14:useLocalDpi xmlns:a14="http://schemas.microsoft.com/office/drawing/2010/main" val="0"/>
              </a:ext>
            </a:extLst>
          </a:blip>
          <a:srcRect b="26363"/>
          <a:stretch/>
        </p:blipFill>
        <p:spPr bwMode="auto">
          <a:xfrm>
            <a:off x="0" y="400050"/>
            <a:ext cx="12192000" cy="6705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srcRect/>
          <a:stretch>
            <a:fillRect/>
          </a:stretch>
        </p:blipFill>
        <p:spPr bwMode="auto">
          <a:xfrm>
            <a:off x="7162801" y="1219201"/>
            <a:ext cx="3144723" cy="2626269"/>
          </a:xfrm>
          <a:prstGeom prst="rect">
            <a:avLst/>
          </a:prstGeom>
          <a:noFill/>
          <a:ln w="9525">
            <a:noFill/>
            <a:round/>
            <a:headEnd/>
            <a:tailEnd/>
          </a:ln>
        </p:spPr>
      </p:pic>
      <p:pic>
        <p:nvPicPr>
          <p:cNvPr id="7" name="Picture 3"/>
          <p:cNvPicPr>
            <a:picLocks noChangeAspect="1" noChangeArrowheads="1"/>
          </p:cNvPicPr>
          <p:nvPr/>
        </p:nvPicPr>
        <p:blipFill>
          <a:blip r:embed="rId5" cstate="print"/>
          <a:srcRect/>
          <a:stretch>
            <a:fillRect/>
          </a:stretch>
        </p:blipFill>
        <p:spPr bwMode="auto">
          <a:xfrm>
            <a:off x="1524000" y="0"/>
            <a:ext cx="0" cy="0"/>
          </a:xfrm>
          <a:prstGeom prst="rect">
            <a:avLst/>
          </a:prstGeom>
          <a:noFill/>
          <a:ln w="9525">
            <a:noFill/>
            <a:round/>
            <a:headEnd/>
            <a:tailEnd/>
          </a:ln>
        </p:spPr>
      </p:pic>
      <p:sp>
        <p:nvSpPr>
          <p:cNvPr id="8" name="Text Box 4"/>
          <p:cNvSpPr txBox="1">
            <a:spLocks noChangeArrowheads="1"/>
          </p:cNvSpPr>
          <p:nvPr/>
        </p:nvSpPr>
        <p:spPr bwMode="auto">
          <a:xfrm>
            <a:off x="0" y="6370071"/>
            <a:ext cx="11963400" cy="707868"/>
          </a:xfrm>
          <a:prstGeom prst="rect">
            <a:avLst/>
          </a:prstGeom>
          <a:noFill/>
          <a:ln w="9525">
            <a:noFill/>
            <a:round/>
            <a:headEnd/>
            <a:tailEnd/>
          </a:ln>
        </p:spPr>
        <p:txBody>
          <a:bodyPr lIns="90000" tIns="54702" rIns="90000" bIns="45000"/>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Hood  2007  Scaling tidal channel with marsh island area: A tool for habitat restoration, linked to channel formation processes. Water resources research</a:t>
            </a:r>
          </a:p>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Hood 2015 Geographic variation in Puget Sound tidal channel planform. Geomorphology.230.98-108</a:t>
            </a:r>
            <a:endParaRPr kumimoji="0" lang="en-GB" sz="1400" b="0" i="0" u="none" strike="noStrike" kern="1200" cap="none" spc="0" normalizeH="0" baseline="0" noProof="0" dirty="0">
              <a:ln>
                <a:noFill/>
              </a:ln>
              <a:solidFill>
                <a:prstClr val="white"/>
              </a:solidFill>
              <a:effectLst/>
              <a:uLnTx/>
              <a:uFillTx/>
              <a:latin typeface="Calibri"/>
              <a:ea typeface="+mn-ea"/>
              <a:cs typeface="+mn-cs"/>
              <a:hlinkClick r:id="rId6"/>
            </a:endParaRPr>
          </a:p>
        </p:txBody>
      </p:sp>
      <p:sp>
        <p:nvSpPr>
          <p:cNvPr id="9" name="Rectangle 8"/>
          <p:cNvSpPr/>
          <p:nvPr/>
        </p:nvSpPr>
        <p:spPr>
          <a:xfrm>
            <a:off x="0" y="0"/>
            <a:ext cx="12192000" cy="762000"/>
          </a:xfrm>
          <a:prstGeom prst="rect">
            <a:avLst/>
          </a:prstGeom>
          <a:solidFill>
            <a:srgbClr val="009999"/>
          </a:solid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Learning project example: Scaling tidal geometry with marsh island area for Puget Sound</a:t>
            </a:r>
          </a:p>
        </p:txBody>
      </p:sp>
      <p:sp>
        <p:nvSpPr>
          <p:cNvPr id="10" name="TextBox 9"/>
          <p:cNvSpPr txBox="1"/>
          <p:nvPr/>
        </p:nvSpPr>
        <p:spPr>
          <a:xfrm>
            <a:off x="7174362" y="3717132"/>
            <a:ext cx="311263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Hood 2007</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2" name="TextBox 11"/>
          <p:cNvSpPr txBox="1"/>
          <p:nvPr/>
        </p:nvSpPr>
        <p:spPr>
          <a:xfrm>
            <a:off x="304800" y="1143000"/>
            <a:ext cx="4267200"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Measuring relationship between island size and number of channels to inform restoration project design</a:t>
            </a:r>
          </a:p>
        </p:txBody>
      </p:sp>
    </p:spTree>
    <p:extLst>
      <p:ext uri="{BB962C8B-B14F-4D97-AF65-F5344CB8AC3E}">
        <p14:creationId xmlns:p14="http://schemas.microsoft.com/office/powerpoint/2010/main" val="1089904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81" r="1480" b="35297"/>
          <a:stretch/>
        </p:blipFill>
        <p:spPr bwMode="auto">
          <a:xfrm>
            <a:off x="0" y="-36851"/>
            <a:ext cx="12214860" cy="6818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srcRect/>
          <a:stretch>
            <a:fillRect/>
          </a:stretch>
        </p:blipFill>
        <p:spPr bwMode="auto">
          <a:xfrm>
            <a:off x="1524000" y="0"/>
            <a:ext cx="0" cy="0"/>
          </a:xfrm>
          <a:prstGeom prst="rect">
            <a:avLst/>
          </a:prstGeom>
          <a:noFill/>
          <a:ln w="9525">
            <a:noFill/>
            <a:round/>
            <a:headEnd/>
            <a:tailEnd/>
          </a:ln>
        </p:spPr>
      </p:pic>
      <p:sp>
        <p:nvSpPr>
          <p:cNvPr id="12" name="TextBox 11"/>
          <p:cNvSpPr txBox="1"/>
          <p:nvPr/>
        </p:nvSpPr>
        <p:spPr>
          <a:xfrm>
            <a:off x="3810" y="5346294"/>
            <a:ext cx="12268200" cy="1569660"/>
          </a:xfrm>
          <a:prstGeom prst="rect">
            <a:avLst/>
          </a:prstGeom>
          <a:solidFill>
            <a:srgbClr val="008080"/>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Colonization by juvenile salmonid prey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Juvenile Chinook access to restored 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Habitat-specific prey energy density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Spatial pattern and quantity of riverine sediment</a:t>
            </a:r>
          </a:p>
        </p:txBody>
      </p:sp>
      <p:sp>
        <p:nvSpPr>
          <p:cNvPr id="3" name="TextBox 2"/>
          <p:cNvSpPr txBox="1"/>
          <p:nvPr/>
        </p:nvSpPr>
        <p:spPr>
          <a:xfrm>
            <a:off x="10497573" y="5431571"/>
            <a:ext cx="1674882" cy="116955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Ellings et al. 2016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Davis et al. 2017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Woo et al. 2018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Davis et al. 2018 </a:t>
            </a:r>
            <a:r>
              <a:rPr kumimoji="0" lang="en-US" sz="1400" b="1" i="0" u="none" strike="noStrike" kern="1200" cap="none" spc="0" normalizeH="0" baseline="0" noProof="0" dirty="0" err="1">
                <a:ln>
                  <a:noFill/>
                </a:ln>
                <a:solidFill>
                  <a:prstClr val="white"/>
                </a:solidFill>
                <a:effectLst/>
                <a:uLnTx/>
                <a:uFillTx/>
                <a:latin typeface="Calibri"/>
                <a:ea typeface="+mn-ea"/>
                <a:cs typeface="+mn-cs"/>
              </a:rPr>
              <a:t>a,b</a:t>
            </a: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Grossman, ongoing</a:t>
            </a:r>
          </a:p>
        </p:txBody>
      </p:sp>
      <p:sp>
        <p:nvSpPr>
          <p:cNvPr id="8" name="Rectangle 7"/>
          <p:cNvSpPr/>
          <p:nvPr/>
        </p:nvSpPr>
        <p:spPr>
          <a:xfrm>
            <a:off x="-19545" y="-52685"/>
            <a:ext cx="12192000" cy="762000"/>
          </a:xfrm>
          <a:prstGeom prst="rect">
            <a:avLst/>
          </a:prstGeom>
          <a:solidFill>
            <a:srgbClr val="009999"/>
          </a:solid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Learning project example: Nisqually delta restoration</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725149"/>
            <a:ext cx="229908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430450" y="3261407"/>
            <a:ext cx="498764" cy="5117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2" descr="Image result for usgs logo">
            <a:extLst>
              <a:ext uri="{FF2B5EF4-FFF2-40B4-BE49-F238E27FC236}">
                <a16:creationId xmlns:a16="http://schemas.microsoft.com/office/drawing/2014/main" id="{17B5B4A1-A46D-440E-A2CF-C88B8ED12B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477" t="34806" r="13888" b="34906"/>
          <a:stretch/>
        </p:blipFill>
        <p:spPr bwMode="auto">
          <a:xfrm>
            <a:off x="10445262" y="725149"/>
            <a:ext cx="1746738" cy="7385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lated image">
            <a:extLst>
              <a:ext uri="{FF2B5EF4-FFF2-40B4-BE49-F238E27FC236}">
                <a16:creationId xmlns:a16="http://schemas.microsoft.com/office/drawing/2014/main" id="{3E8D5E8A-7775-475C-8676-60762BD8EB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95710" y="1463703"/>
            <a:ext cx="1392545" cy="74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541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C:\Users\Conway-cranosti\Documents\Shellfish Project\GIS Info\Puget Sound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385" y="146623"/>
            <a:ext cx="12192000" cy="6709879"/>
          </a:xfrm>
          <a:prstGeom prst="rect">
            <a:avLst/>
          </a:prstGeom>
          <a:solidFill>
            <a:schemeClr val="accent6">
              <a:lumMod val="75000"/>
            </a:schemeClr>
          </a:solidFill>
          <a:ln w="25400">
            <a:noFill/>
          </a:ln>
        </p:spPr>
      </p:pic>
      <p:sp>
        <p:nvSpPr>
          <p:cNvPr id="37" name="Rectangle 36">
            <a:extLst>
              <a:ext uri="{FF2B5EF4-FFF2-40B4-BE49-F238E27FC236}">
                <a16:creationId xmlns:a16="http://schemas.microsoft.com/office/drawing/2014/main" id="{C03E3D46-B4D1-4690-9762-BF97B8BF9491}"/>
              </a:ext>
            </a:extLst>
          </p:cNvPr>
          <p:cNvSpPr/>
          <p:nvPr/>
        </p:nvSpPr>
        <p:spPr>
          <a:xfrm>
            <a:off x="0" y="-6637"/>
            <a:ext cx="12188858" cy="1077218"/>
          </a:xfrm>
          <a:prstGeom prst="rect">
            <a:avLst/>
          </a:prstGeom>
          <a:solidFill>
            <a:srgbClr val="0099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Learning project example: Density-Dependent rearing of Chinook in tidal wetlands</a:t>
            </a:r>
          </a:p>
        </p:txBody>
      </p:sp>
      <p:sp>
        <p:nvSpPr>
          <p:cNvPr id="51" name="Rectangle 50">
            <a:extLst>
              <a:ext uri="{FF2B5EF4-FFF2-40B4-BE49-F238E27FC236}">
                <a16:creationId xmlns:a16="http://schemas.microsoft.com/office/drawing/2014/main" id="{AEF7E12B-DF02-4C80-970F-AA61A784FE67}"/>
              </a:ext>
            </a:extLst>
          </p:cNvPr>
          <p:cNvSpPr/>
          <p:nvPr/>
        </p:nvSpPr>
        <p:spPr>
          <a:xfrm>
            <a:off x="9763662" y="6534581"/>
            <a:ext cx="2400953" cy="3219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Greene et al. 2021 ESRP Report</a:t>
            </a:r>
          </a:p>
        </p:txBody>
      </p:sp>
      <p:pic>
        <p:nvPicPr>
          <p:cNvPr id="55" name="Picture 54">
            <a:extLst>
              <a:ext uri="{FF2B5EF4-FFF2-40B4-BE49-F238E27FC236}">
                <a16:creationId xmlns:a16="http://schemas.microsoft.com/office/drawing/2014/main" id="{E4781F75-6921-4D95-8CA5-D6C60C476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5" y="1097477"/>
            <a:ext cx="2033194" cy="2636324"/>
          </a:xfrm>
          <a:prstGeom prst="rect">
            <a:avLst/>
          </a:prstGeom>
        </p:spPr>
      </p:pic>
      <p:pic>
        <p:nvPicPr>
          <p:cNvPr id="15" name="Picture 14">
            <a:extLst>
              <a:ext uri="{FF2B5EF4-FFF2-40B4-BE49-F238E27FC236}">
                <a16:creationId xmlns:a16="http://schemas.microsoft.com/office/drawing/2014/main" id="{2E156CFC-B779-40DE-8537-0633E58047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73" y="4807796"/>
            <a:ext cx="1962236" cy="1003316"/>
          </a:xfrm>
          <a:prstGeom prst="rect">
            <a:avLst/>
          </a:prstGeom>
        </p:spPr>
      </p:pic>
      <p:sp>
        <p:nvSpPr>
          <p:cNvPr id="16" name="TextBox 15">
            <a:extLst>
              <a:ext uri="{FF2B5EF4-FFF2-40B4-BE49-F238E27FC236}">
                <a16:creationId xmlns:a16="http://schemas.microsoft.com/office/drawing/2014/main" id="{DFC39DDC-0C43-4DD5-A4A6-19E800457426}"/>
              </a:ext>
            </a:extLst>
          </p:cNvPr>
          <p:cNvSpPr txBox="1"/>
          <p:nvPr/>
        </p:nvSpPr>
        <p:spPr>
          <a:xfrm>
            <a:off x="5510412" y="1774963"/>
            <a:ext cx="3200400" cy="1200329"/>
          </a:xfrm>
          <a:prstGeom prst="rect">
            <a:avLst/>
          </a:prstGeom>
          <a:solidFill>
            <a:srgbClr val="0099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Estuary habitat capacity and density-dependence</a:t>
            </a:r>
          </a:p>
        </p:txBody>
      </p:sp>
      <p:sp>
        <p:nvSpPr>
          <p:cNvPr id="19" name="TextBox 18">
            <a:extLst>
              <a:ext uri="{FF2B5EF4-FFF2-40B4-BE49-F238E27FC236}">
                <a16:creationId xmlns:a16="http://schemas.microsoft.com/office/drawing/2014/main" id="{CC97F283-F2AB-4FCD-AC2E-A22DDEC5E4AC}"/>
              </a:ext>
            </a:extLst>
          </p:cNvPr>
          <p:cNvSpPr txBox="1"/>
          <p:nvPr/>
        </p:nvSpPr>
        <p:spPr>
          <a:xfrm>
            <a:off x="8938815" y="1759461"/>
            <a:ext cx="3200400" cy="1200329"/>
          </a:xfrm>
          <a:prstGeom prst="rect">
            <a:avLst/>
          </a:prstGeom>
          <a:solidFill>
            <a:srgbClr val="0099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Growth potential across different habitat types</a:t>
            </a:r>
          </a:p>
        </p:txBody>
      </p:sp>
      <p:sp>
        <p:nvSpPr>
          <p:cNvPr id="20" name="TextBox 19">
            <a:extLst>
              <a:ext uri="{FF2B5EF4-FFF2-40B4-BE49-F238E27FC236}">
                <a16:creationId xmlns:a16="http://schemas.microsoft.com/office/drawing/2014/main" id="{1C1B5885-B456-4537-9B95-AB42D2DF22C4}"/>
              </a:ext>
            </a:extLst>
          </p:cNvPr>
          <p:cNvSpPr txBox="1"/>
          <p:nvPr/>
        </p:nvSpPr>
        <p:spPr>
          <a:xfrm>
            <a:off x="4518853" y="4132757"/>
            <a:ext cx="4191959" cy="1938992"/>
          </a:xfrm>
          <a:prstGeom prst="rect">
            <a:avLst/>
          </a:prstGeom>
          <a:solidFill>
            <a:srgbClr val="0099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Management recommendations for river deltas considering  variation in estuary habitat and natal Chinook populations</a:t>
            </a:r>
          </a:p>
        </p:txBody>
      </p:sp>
      <p:sp>
        <p:nvSpPr>
          <p:cNvPr id="21" name="TextBox 20">
            <a:extLst>
              <a:ext uri="{FF2B5EF4-FFF2-40B4-BE49-F238E27FC236}">
                <a16:creationId xmlns:a16="http://schemas.microsoft.com/office/drawing/2014/main" id="{F5141655-55CC-4FAD-9AB4-2EC53E37433E}"/>
              </a:ext>
            </a:extLst>
          </p:cNvPr>
          <p:cNvSpPr txBox="1"/>
          <p:nvPr/>
        </p:nvSpPr>
        <p:spPr>
          <a:xfrm>
            <a:off x="2043909" y="1737512"/>
            <a:ext cx="3200400" cy="1569660"/>
          </a:xfrm>
          <a:prstGeom prst="rect">
            <a:avLst/>
          </a:prstGeom>
          <a:solidFill>
            <a:srgbClr val="0099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Landscape drivers of juvenile Chinook abundance and distribution</a:t>
            </a:r>
          </a:p>
        </p:txBody>
      </p:sp>
      <p:cxnSp>
        <p:nvCxnSpPr>
          <p:cNvPr id="3" name="Straight Arrow Connector 2">
            <a:extLst>
              <a:ext uri="{FF2B5EF4-FFF2-40B4-BE49-F238E27FC236}">
                <a16:creationId xmlns:a16="http://schemas.microsoft.com/office/drawing/2014/main" id="{F414CF4D-01F6-43BA-A148-6FCC3784129F}"/>
              </a:ext>
            </a:extLst>
          </p:cNvPr>
          <p:cNvCxnSpPr>
            <a:cxnSpLocks/>
          </p:cNvCxnSpPr>
          <p:nvPr/>
        </p:nvCxnSpPr>
        <p:spPr>
          <a:xfrm>
            <a:off x="3733800" y="3429000"/>
            <a:ext cx="1074073" cy="591344"/>
          </a:xfrm>
          <a:prstGeom prst="straightConnector1">
            <a:avLst/>
          </a:prstGeom>
          <a:ln w="1270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7F81F1F-A998-4FEF-878C-640634888CBF}"/>
              </a:ext>
            </a:extLst>
          </p:cNvPr>
          <p:cNvCxnSpPr>
            <a:cxnSpLocks/>
          </p:cNvCxnSpPr>
          <p:nvPr/>
        </p:nvCxnSpPr>
        <p:spPr>
          <a:xfrm>
            <a:off x="6552239" y="3124200"/>
            <a:ext cx="0" cy="754726"/>
          </a:xfrm>
          <a:prstGeom prst="straightConnector1">
            <a:avLst/>
          </a:prstGeom>
          <a:ln w="1270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CB308A8-4343-407E-BB26-EC5536318A17}"/>
              </a:ext>
            </a:extLst>
          </p:cNvPr>
          <p:cNvCxnSpPr>
            <a:cxnSpLocks/>
          </p:cNvCxnSpPr>
          <p:nvPr/>
        </p:nvCxnSpPr>
        <p:spPr>
          <a:xfrm flipH="1">
            <a:off x="8710812" y="3087705"/>
            <a:ext cx="1744367" cy="1014710"/>
          </a:xfrm>
          <a:prstGeom prst="straightConnector1">
            <a:avLst/>
          </a:prstGeom>
          <a:ln w="1270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C61C41B-F206-46E5-98DE-4B1B80212034}"/>
              </a:ext>
            </a:extLst>
          </p:cNvPr>
          <p:cNvSpPr txBox="1"/>
          <p:nvPr/>
        </p:nvSpPr>
        <p:spPr>
          <a:xfrm>
            <a:off x="27385" y="3823539"/>
            <a:ext cx="2033194" cy="830997"/>
          </a:xfrm>
          <a:prstGeom prst="rect">
            <a:avLst/>
          </a:prstGeom>
          <a:solidFill>
            <a:schemeClr val="accent6">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Long-term datasets</a:t>
            </a:r>
          </a:p>
        </p:txBody>
      </p:sp>
      <p:pic>
        <p:nvPicPr>
          <p:cNvPr id="18" name="Picture 2" descr="Image result for skagit river system cooperative logo">
            <a:extLst>
              <a:ext uri="{FF2B5EF4-FFF2-40B4-BE49-F238E27FC236}">
                <a16:creationId xmlns:a16="http://schemas.microsoft.com/office/drawing/2014/main" id="{84A933D6-8625-4DAB-AF2B-8E333782FD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4635" y="4337023"/>
            <a:ext cx="2246594" cy="4814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ile:NOAA logo.svg - Wikimedia Commons">
            <a:extLst>
              <a:ext uri="{FF2B5EF4-FFF2-40B4-BE49-F238E27FC236}">
                <a16:creationId xmlns:a16="http://schemas.microsoft.com/office/drawing/2014/main" id="{E0AF9C62-1196-4118-9881-B9FE75156E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69086" y="3314877"/>
            <a:ext cx="915453" cy="915453"/>
          </a:xfrm>
          <a:prstGeom prst="rect">
            <a:avLst/>
          </a:prstGeom>
          <a:solidFill>
            <a:schemeClr val="bg1"/>
          </a:solidFill>
        </p:spPr>
      </p:pic>
      <p:pic>
        <p:nvPicPr>
          <p:cNvPr id="24" name="Picture 4" descr="Related image">
            <a:extLst>
              <a:ext uri="{FF2B5EF4-FFF2-40B4-BE49-F238E27FC236}">
                <a16:creationId xmlns:a16="http://schemas.microsoft.com/office/drawing/2014/main" id="{2F240FB4-D919-4A44-BF47-C0467DDFF1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4450" y="4919552"/>
            <a:ext cx="1392545" cy="7414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71B0093A-44AD-4F76-9B1B-D3CEE3B563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4162" y="5694243"/>
            <a:ext cx="1173475" cy="790140"/>
          </a:xfrm>
          <a:prstGeom prst="rect">
            <a:avLst/>
          </a:prstGeom>
          <a:solidFill>
            <a:schemeClr val="bg1"/>
          </a:solidFill>
        </p:spPr>
      </p:pic>
    </p:spTree>
    <p:extLst>
      <p:ext uri="{BB962C8B-B14F-4D97-AF65-F5344CB8AC3E}">
        <p14:creationId xmlns:p14="http://schemas.microsoft.com/office/powerpoint/2010/main" val="131664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604450" y="1047394"/>
            <a:ext cx="6051171" cy="5419822"/>
            <a:chOff x="1143000" y="1392608"/>
            <a:chExt cx="6051171" cy="5419822"/>
          </a:xfrm>
          <a:scene3d>
            <a:camera prst="orthographicFront">
              <a:rot lat="0" lon="0" rev="0"/>
            </a:camera>
            <a:lightRig rig="threePt" dir="t"/>
          </a:scene3d>
        </p:grpSpPr>
        <p:sp>
          <p:nvSpPr>
            <p:cNvPr id="10" name="Oval 9"/>
            <p:cNvSpPr/>
            <p:nvPr/>
          </p:nvSpPr>
          <p:spPr>
            <a:xfrm>
              <a:off x="5334000" y="4754880"/>
              <a:ext cx="1860171" cy="2057550"/>
            </a:xfrm>
            <a:prstGeom prst="ellipse">
              <a:avLst/>
            </a:prstGeom>
            <a:solidFill>
              <a:schemeClr val="tx2">
                <a:lumMod val="75000"/>
              </a:schemeClr>
            </a:solidFill>
            <a:ln>
              <a:solidFill>
                <a:schemeClr val="tx2">
                  <a:lumMod val="40000"/>
                  <a:lumOff val="60000"/>
                </a:schemeClr>
              </a:solid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Reassess</a:t>
              </a:r>
            </a:p>
          </p:txBody>
        </p:sp>
        <p:sp>
          <p:nvSpPr>
            <p:cNvPr id="11" name="Oval 10"/>
            <p:cNvSpPr/>
            <p:nvPr/>
          </p:nvSpPr>
          <p:spPr>
            <a:xfrm>
              <a:off x="1143000" y="4754880"/>
              <a:ext cx="2053590" cy="1981200"/>
            </a:xfrm>
            <a:prstGeom prst="ellipse">
              <a:avLst/>
            </a:prstGeom>
            <a:solidFill>
              <a:schemeClr val="accent3">
                <a:lumMod val="75000"/>
              </a:schemeClr>
            </a:solidFill>
            <a:ln>
              <a:no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Implement</a:t>
              </a:r>
            </a:p>
          </p:txBody>
        </p:sp>
        <p:sp>
          <p:nvSpPr>
            <p:cNvPr id="12" name="Oval 11"/>
            <p:cNvSpPr/>
            <p:nvPr/>
          </p:nvSpPr>
          <p:spPr>
            <a:xfrm>
              <a:off x="3196590" y="1392608"/>
              <a:ext cx="1989013" cy="2095744"/>
            </a:xfrm>
            <a:prstGeom prst="ellipse">
              <a:avLst/>
            </a:prstGeom>
            <a:solidFill>
              <a:schemeClr val="accent6">
                <a:lumMod val="75000"/>
              </a:schemeClr>
            </a:solidFill>
            <a:ln>
              <a:no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Learn</a:t>
              </a:r>
            </a:p>
          </p:txBody>
        </p:sp>
      </p:grpSp>
      <p:sp>
        <p:nvSpPr>
          <p:cNvPr id="2" name="Right Arrow 1"/>
          <p:cNvSpPr/>
          <p:nvPr/>
        </p:nvSpPr>
        <p:spPr>
          <a:xfrm rot="3195014">
            <a:off x="6135374" y="3171370"/>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ight Arrow 13"/>
          <p:cNvSpPr/>
          <p:nvPr/>
        </p:nvSpPr>
        <p:spPr>
          <a:xfrm rot="10800000">
            <a:off x="4740051" y="4886216"/>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ight Arrow 14"/>
          <p:cNvSpPr/>
          <p:nvPr/>
        </p:nvSpPr>
        <p:spPr>
          <a:xfrm rot="18459499">
            <a:off x="3521211" y="3077230"/>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76200" y="0"/>
            <a:ext cx="12268200" cy="762000"/>
          </a:xfrm>
          <a:prstGeom prst="rect">
            <a:avLst/>
          </a:prstGeom>
          <a:gradFill>
            <a:gsLst>
              <a:gs pos="100000">
                <a:srgbClr val="44908D"/>
              </a:gs>
              <a:gs pos="100000">
                <a:schemeClr val="accent3">
                  <a:shade val="93000"/>
                  <a:satMod val="130000"/>
                </a:schemeClr>
              </a:gs>
            </a:gsLst>
          </a:grad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Adaptive Management Cycle:  Learning challenges </a:t>
            </a:r>
          </a:p>
        </p:txBody>
      </p:sp>
      <p:sp>
        <p:nvSpPr>
          <p:cNvPr id="20" name="TextBox 19"/>
          <p:cNvSpPr txBox="1"/>
          <p:nvPr/>
        </p:nvSpPr>
        <p:spPr>
          <a:xfrm>
            <a:off x="6520020" y="1097177"/>
            <a:ext cx="2093009" cy="369332"/>
          </a:xfrm>
          <a:prstGeom prst="rect">
            <a:avLst/>
          </a:prstGeom>
          <a:noFill/>
          <a:ln w="38100">
            <a:solidFill>
              <a:schemeClr val="accent5">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Ecosystem response</a:t>
            </a:r>
          </a:p>
        </p:txBody>
      </p:sp>
      <p:sp>
        <p:nvSpPr>
          <p:cNvPr id="21" name="TextBox 20"/>
          <p:cNvSpPr txBox="1"/>
          <p:nvPr/>
        </p:nvSpPr>
        <p:spPr>
          <a:xfrm>
            <a:off x="6728719" y="1557923"/>
            <a:ext cx="672877" cy="369332"/>
          </a:xfrm>
          <a:prstGeom prst="rect">
            <a:avLst/>
          </a:prstGeom>
          <a:noFill/>
          <a:ln w="38100">
            <a:solidFill>
              <a:schemeClr val="accent5">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Tools</a:t>
            </a:r>
          </a:p>
        </p:txBody>
      </p:sp>
      <p:sp>
        <p:nvSpPr>
          <p:cNvPr id="19" name="Rectangle 18"/>
          <p:cNvSpPr/>
          <p:nvPr/>
        </p:nvSpPr>
        <p:spPr>
          <a:xfrm>
            <a:off x="0" y="-21115"/>
            <a:ext cx="12192000" cy="762000"/>
          </a:xfrm>
          <a:prstGeom prst="rect">
            <a:avLst/>
          </a:prstGeom>
          <a:gradFill>
            <a:gsLst>
              <a:gs pos="100000">
                <a:srgbClr val="44908D"/>
              </a:gs>
              <a:gs pos="100000">
                <a:schemeClr val="accent3">
                  <a:shade val="93000"/>
                  <a:satMod val="130000"/>
                </a:schemeClr>
              </a:gs>
            </a:gsLst>
          </a:grad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Adaptive Management  Cycle</a:t>
            </a:r>
          </a:p>
        </p:txBody>
      </p:sp>
      <p:pic>
        <p:nvPicPr>
          <p:cNvPr id="22" name="Picture 8" descr="C:\data\Pictures\27207777675_fff7d26359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54386"/>
            <a:ext cx="2681371" cy="177640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4" cstate="print"/>
          <a:srcRect/>
          <a:stretch>
            <a:fillRect/>
          </a:stretch>
        </p:blipFill>
        <p:spPr bwMode="auto">
          <a:xfrm>
            <a:off x="474366" y="3618438"/>
            <a:ext cx="1624658" cy="2907725"/>
          </a:xfrm>
          <a:prstGeom prst="rect">
            <a:avLst/>
          </a:prstGeom>
          <a:noFill/>
          <a:ln w="38100">
            <a:solidFill>
              <a:schemeClr val="tx1"/>
            </a:solidFill>
            <a:miter lim="800000"/>
            <a:headEnd/>
            <a:tailEnd/>
          </a:ln>
        </p:spPr>
      </p:pic>
      <p:pic>
        <p:nvPicPr>
          <p:cNvPr id="28"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r="46060" b="37420"/>
          <a:stretch/>
        </p:blipFill>
        <p:spPr>
          <a:xfrm>
            <a:off x="9372600" y="931526"/>
            <a:ext cx="1981200" cy="2298508"/>
          </a:xfrm>
          <a:prstGeom prst="rect">
            <a:avLst/>
          </a:prstGeom>
          <a:ln w="38100">
            <a:solidFill>
              <a:schemeClr val="tx1"/>
            </a:solidFill>
          </a:ln>
        </p:spPr>
      </p:pic>
      <p:sp>
        <p:nvSpPr>
          <p:cNvPr id="29" name="TextBox 28"/>
          <p:cNvSpPr txBox="1"/>
          <p:nvPr/>
        </p:nvSpPr>
        <p:spPr>
          <a:xfrm>
            <a:off x="1763227" y="2831882"/>
            <a:ext cx="3909267" cy="3046988"/>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Complexity of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Timeframe: Ecological succession vs. grant cycle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Scaling up from project-level to landscape level insights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Hard to fund monitoring</a:t>
            </a:r>
          </a:p>
        </p:txBody>
      </p:sp>
      <p:sp>
        <p:nvSpPr>
          <p:cNvPr id="31" name="TextBox 30"/>
          <p:cNvSpPr txBox="1"/>
          <p:nvPr/>
        </p:nvSpPr>
        <p:spPr>
          <a:xfrm>
            <a:off x="6520020" y="2831882"/>
            <a:ext cx="3909267" cy="2677656"/>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Approach: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ESRP criteria for targeted research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Importance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Efficiency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Transferability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Policy Impact</a:t>
            </a:r>
          </a:p>
        </p:txBody>
      </p:sp>
      <p:sp>
        <p:nvSpPr>
          <p:cNvPr id="32" name="Oval 31"/>
          <p:cNvSpPr/>
          <p:nvPr/>
        </p:nvSpPr>
        <p:spPr>
          <a:xfrm>
            <a:off x="6281190" y="577764"/>
            <a:ext cx="2374431" cy="19603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2A2730F7-DF2F-7799-0463-4D26A21BBDBE}"/>
              </a:ext>
            </a:extLst>
          </p:cNvPr>
          <p:cNvSpPr txBox="1"/>
          <p:nvPr/>
        </p:nvSpPr>
        <p:spPr>
          <a:xfrm>
            <a:off x="6886869" y="2075507"/>
            <a:ext cx="896399" cy="369332"/>
          </a:xfrm>
          <a:prstGeom prst="rect">
            <a:avLst/>
          </a:prstGeom>
          <a:noFill/>
          <a:ln w="38100">
            <a:solidFill>
              <a:schemeClr val="accent5">
                <a:lumMod val="75000"/>
              </a:schemeClr>
            </a:solidFill>
          </a:ln>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Calibri"/>
              </a:rPr>
              <a:t>Models</a:t>
            </a:r>
          </a:p>
        </p:txBody>
      </p:sp>
    </p:spTree>
    <p:extLst>
      <p:ext uri="{BB962C8B-B14F-4D97-AF65-F5344CB8AC3E}">
        <p14:creationId xmlns:p14="http://schemas.microsoft.com/office/powerpoint/2010/main" val="1559051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834CC-5C0A-4A9F-BB1D-0BCE8079BE83}"/>
              </a:ext>
            </a:extLst>
          </p:cNvPr>
          <p:cNvPicPr>
            <a:picLocks noChangeAspect="1"/>
          </p:cNvPicPr>
          <p:nvPr/>
        </p:nvPicPr>
        <p:blipFill>
          <a:blip r:embed="rId2"/>
          <a:stretch>
            <a:fillRect/>
          </a:stretch>
        </p:blipFill>
        <p:spPr>
          <a:xfrm>
            <a:off x="0" y="0"/>
            <a:ext cx="12289971" cy="6913109"/>
          </a:xfrm>
          <a:prstGeom prst="rect">
            <a:avLst/>
          </a:prstGeom>
        </p:spPr>
      </p:pic>
    </p:spTree>
    <p:extLst>
      <p:ext uri="{BB962C8B-B14F-4D97-AF65-F5344CB8AC3E}">
        <p14:creationId xmlns:p14="http://schemas.microsoft.com/office/powerpoint/2010/main" val="3335132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604450" y="1047394"/>
            <a:ext cx="6051171" cy="5419822"/>
            <a:chOff x="1143000" y="1392608"/>
            <a:chExt cx="6051171" cy="5419822"/>
          </a:xfrm>
          <a:scene3d>
            <a:camera prst="orthographicFront">
              <a:rot lat="0" lon="0" rev="0"/>
            </a:camera>
            <a:lightRig rig="threePt" dir="t"/>
          </a:scene3d>
        </p:grpSpPr>
        <p:sp>
          <p:nvSpPr>
            <p:cNvPr id="10" name="Oval 9"/>
            <p:cNvSpPr/>
            <p:nvPr/>
          </p:nvSpPr>
          <p:spPr>
            <a:xfrm>
              <a:off x="5334000" y="4754880"/>
              <a:ext cx="1860171" cy="2057550"/>
            </a:xfrm>
            <a:prstGeom prst="ellipse">
              <a:avLst/>
            </a:prstGeom>
            <a:solidFill>
              <a:schemeClr val="tx2">
                <a:lumMod val="75000"/>
              </a:schemeClr>
            </a:solidFill>
            <a:ln>
              <a:solidFill>
                <a:schemeClr val="tx2">
                  <a:lumMod val="40000"/>
                  <a:lumOff val="60000"/>
                </a:schemeClr>
              </a:solid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Reassess</a:t>
              </a:r>
            </a:p>
          </p:txBody>
        </p:sp>
        <p:sp>
          <p:nvSpPr>
            <p:cNvPr id="11" name="Oval 10"/>
            <p:cNvSpPr/>
            <p:nvPr/>
          </p:nvSpPr>
          <p:spPr>
            <a:xfrm>
              <a:off x="1143000" y="4754880"/>
              <a:ext cx="2053590" cy="1981200"/>
            </a:xfrm>
            <a:prstGeom prst="ellipse">
              <a:avLst/>
            </a:prstGeom>
            <a:solidFill>
              <a:schemeClr val="accent3">
                <a:lumMod val="75000"/>
              </a:schemeClr>
            </a:solidFill>
            <a:ln>
              <a:no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Implement</a:t>
              </a:r>
            </a:p>
          </p:txBody>
        </p:sp>
        <p:sp>
          <p:nvSpPr>
            <p:cNvPr id="12" name="Oval 11"/>
            <p:cNvSpPr/>
            <p:nvPr/>
          </p:nvSpPr>
          <p:spPr>
            <a:xfrm>
              <a:off x="3196590" y="1392608"/>
              <a:ext cx="1989013" cy="2095744"/>
            </a:xfrm>
            <a:prstGeom prst="ellipse">
              <a:avLst/>
            </a:prstGeom>
            <a:solidFill>
              <a:schemeClr val="accent6">
                <a:lumMod val="75000"/>
              </a:schemeClr>
            </a:solidFill>
            <a:ln>
              <a:no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Learn</a:t>
              </a:r>
            </a:p>
          </p:txBody>
        </p:sp>
      </p:grpSp>
      <p:sp>
        <p:nvSpPr>
          <p:cNvPr id="2" name="Right Arrow 1"/>
          <p:cNvSpPr/>
          <p:nvPr/>
        </p:nvSpPr>
        <p:spPr>
          <a:xfrm rot="3195014">
            <a:off x="6135374" y="3171370"/>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ight Arrow 13"/>
          <p:cNvSpPr/>
          <p:nvPr/>
        </p:nvSpPr>
        <p:spPr>
          <a:xfrm rot="10800000">
            <a:off x="4740051" y="4886216"/>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ight Arrow 14"/>
          <p:cNvSpPr/>
          <p:nvPr/>
        </p:nvSpPr>
        <p:spPr>
          <a:xfrm rot="18459499">
            <a:off x="3521211" y="3077230"/>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0"/>
            <a:ext cx="12192000" cy="762000"/>
          </a:xfrm>
          <a:prstGeom prst="rect">
            <a:avLst/>
          </a:prstGeom>
          <a:gradFill>
            <a:gsLst>
              <a:gs pos="100000">
                <a:srgbClr val="44908D"/>
              </a:gs>
              <a:gs pos="100000">
                <a:schemeClr val="accent3">
                  <a:shade val="93000"/>
                  <a:satMod val="130000"/>
                </a:schemeClr>
              </a:gs>
            </a:gsLst>
          </a:grad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Adaptive Management Cycle: Communication Challenges</a:t>
            </a:r>
          </a:p>
        </p:txBody>
      </p:sp>
      <p:sp>
        <p:nvSpPr>
          <p:cNvPr id="19" name="TextBox 18"/>
          <p:cNvSpPr txBox="1"/>
          <p:nvPr/>
        </p:nvSpPr>
        <p:spPr>
          <a:xfrm>
            <a:off x="7391400" y="2956586"/>
            <a:ext cx="1697644" cy="369332"/>
          </a:xfrm>
          <a:prstGeom prst="rect">
            <a:avLst/>
          </a:prstGeom>
          <a:noFill/>
          <a:ln w="38100">
            <a:solidFill>
              <a:schemeClr val="accent5">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Communication</a:t>
            </a:r>
          </a:p>
        </p:txBody>
      </p:sp>
      <p:sp>
        <p:nvSpPr>
          <p:cNvPr id="4" name="Oval 3"/>
          <p:cNvSpPr/>
          <p:nvPr/>
        </p:nvSpPr>
        <p:spPr>
          <a:xfrm>
            <a:off x="7261456" y="2188607"/>
            <a:ext cx="1957533" cy="19052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5834888" y="3372084"/>
            <a:ext cx="4528313" cy="193899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Approach: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Require summary of project and results on Salish Sea Wiki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Webinar series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Nearshore Summit 2021</a:t>
            </a:r>
          </a:p>
        </p:txBody>
      </p:sp>
      <p:pic>
        <p:nvPicPr>
          <p:cNvPr id="1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r="46060" b="37420"/>
          <a:stretch/>
        </p:blipFill>
        <p:spPr>
          <a:xfrm>
            <a:off x="9372600" y="931526"/>
            <a:ext cx="1981200" cy="2298508"/>
          </a:xfrm>
          <a:prstGeom prst="rect">
            <a:avLst/>
          </a:prstGeom>
          <a:ln w="38100">
            <a:solidFill>
              <a:schemeClr val="tx1"/>
            </a:solidFill>
          </a:ln>
        </p:spPr>
      </p:pic>
      <p:pic>
        <p:nvPicPr>
          <p:cNvPr id="20" name="Picture 8" descr="C:\data\Pictures\27207777675_fff7d26359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54386"/>
            <a:ext cx="2681371" cy="177640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5" cstate="print"/>
          <a:srcRect/>
          <a:stretch>
            <a:fillRect/>
          </a:stretch>
        </p:blipFill>
        <p:spPr bwMode="auto">
          <a:xfrm>
            <a:off x="474366" y="3618438"/>
            <a:ext cx="1624658" cy="2907725"/>
          </a:xfrm>
          <a:prstGeom prst="rect">
            <a:avLst/>
          </a:prstGeom>
          <a:noFill/>
          <a:ln w="38100">
            <a:solidFill>
              <a:schemeClr val="tx1"/>
            </a:solidFill>
            <a:miter lim="800000"/>
            <a:headEnd/>
            <a:tailEnd/>
          </a:ln>
        </p:spPr>
      </p:pic>
      <p:sp>
        <p:nvSpPr>
          <p:cNvPr id="22" name="TextBox 21"/>
          <p:cNvSpPr txBox="1"/>
          <p:nvPr/>
        </p:nvSpPr>
        <p:spPr>
          <a:xfrm>
            <a:off x="1893347" y="3325918"/>
            <a:ext cx="3475794" cy="2308324"/>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Challenge: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How best to communicate results between researchers and restoration practitioners?</a:t>
            </a:r>
          </a:p>
        </p:txBody>
      </p:sp>
    </p:spTree>
    <p:extLst>
      <p:ext uri="{BB962C8B-B14F-4D97-AF65-F5344CB8AC3E}">
        <p14:creationId xmlns:p14="http://schemas.microsoft.com/office/powerpoint/2010/main" val="32553130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FCAC238-E37B-4FF0-9B02-C48260CB1AC1}"/>
              </a:ext>
            </a:extLst>
          </p:cNvPr>
          <p:cNvSpPr/>
          <p:nvPr/>
        </p:nvSpPr>
        <p:spPr>
          <a:xfrm>
            <a:off x="1496312" y="738747"/>
            <a:ext cx="9103291" cy="6083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7" name="Slide Number Placeholder 4">
            <a:extLst>
              <a:ext uri="{FF2B5EF4-FFF2-40B4-BE49-F238E27FC236}">
                <a16:creationId xmlns:a16="http://schemas.microsoft.com/office/drawing/2014/main" id="{FBC82ADB-53E5-41DA-8616-9090E38B9CD7}"/>
              </a:ext>
            </a:extLst>
          </p:cNvPr>
          <p:cNvSpPr txBox="1">
            <a:spLocks/>
          </p:cNvSpPr>
          <p:nvPr/>
        </p:nvSpPr>
        <p:spPr>
          <a:xfrm>
            <a:off x="9601200" y="6356353"/>
            <a:ext cx="4381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A31FA07-D185-4ED6-AE81-41356B840DF3}" type="slidenum">
              <a:rPr kumimoji="0" lang="en-US" sz="900" b="0" i="0" u="none" strike="noStrike" kern="1200" cap="none" spc="0" normalizeH="0" baseline="0" noProof="0">
                <a:ln>
                  <a:noFill/>
                </a:ln>
                <a:solidFill>
                  <a:prstClr val="white"/>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prstClr val="white"/>
              </a:solidFill>
              <a:effectLst/>
              <a:uLnTx/>
              <a:uFillTx/>
              <a:latin typeface="Segoe UI"/>
              <a:ea typeface="+mn-ea"/>
              <a:cs typeface="+mn-cs"/>
            </a:endParaRPr>
          </a:p>
        </p:txBody>
      </p:sp>
      <p:sp>
        <p:nvSpPr>
          <p:cNvPr id="9" name="Slide Number Placeholder 4">
            <a:extLst>
              <a:ext uri="{FF2B5EF4-FFF2-40B4-BE49-F238E27FC236}">
                <a16:creationId xmlns:a16="http://schemas.microsoft.com/office/drawing/2014/main" id="{41C22E01-B5F3-4AEC-BEB9-62E469683DC3}"/>
              </a:ext>
            </a:extLst>
          </p:cNvPr>
          <p:cNvSpPr txBox="1">
            <a:spLocks/>
          </p:cNvSpPr>
          <p:nvPr/>
        </p:nvSpPr>
        <p:spPr>
          <a:xfrm>
            <a:off x="9601200" y="6356353"/>
            <a:ext cx="4381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A31FA07-D185-4ED6-AE81-41356B840DF3}" type="slidenum">
              <a:rPr kumimoji="0" lang="en-US" sz="900" b="0" i="0" u="none" strike="noStrike" kern="1200" cap="none" spc="0" normalizeH="0" baseline="0" noProof="0">
                <a:ln>
                  <a:noFill/>
                </a:ln>
                <a:solidFill>
                  <a:prstClr val="white"/>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prstClr val="white"/>
              </a:solidFill>
              <a:effectLst/>
              <a:uLnTx/>
              <a:uFillTx/>
              <a:latin typeface="Segoe UI"/>
              <a:ea typeface="+mn-ea"/>
              <a:cs typeface="+mn-cs"/>
            </a:endParaRPr>
          </a:p>
        </p:txBody>
      </p:sp>
      <p:sp>
        <p:nvSpPr>
          <p:cNvPr id="10" name="Date Placeholder 5">
            <a:extLst>
              <a:ext uri="{FF2B5EF4-FFF2-40B4-BE49-F238E27FC236}">
                <a16:creationId xmlns:a16="http://schemas.microsoft.com/office/drawing/2014/main" id="{7D9CFC9B-2029-4098-80E6-121B53EE1DF0}"/>
              </a:ext>
            </a:extLst>
          </p:cNvPr>
          <p:cNvSpPr txBox="1">
            <a:spLocks/>
          </p:cNvSpPr>
          <p:nvPr/>
        </p:nvSpPr>
        <p:spPr>
          <a:xfrm>
            <a:off x="2057400" y="6356353"/>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egoe UI"/>
                <a:ea typeface="+mn-ea"/>
                <a:cs typeface="+mn-cs"/>
              </a:rPr>
              <a:t>SRFB March 2021 </a:t>
            </a:r>
          </a:p>
        </p:txBody>
      </p:sp>
      <p:sp>
        <p:nvSpPr>
          <p:cNvPr id="11" name="Date Placeholder 3">
            <a:extLst>
              <a:ext uri="{FF2B5EF4-FFF2-40B4-BE49-F238E27FC236}">
                <a16:creationId xmlns:a16="http://schemas.microsoft.com/office/drawing/2014/main" id="{C1D6382C-107B-4EEB-8DD8-1B4DF2F74242}"/>
              </a:ext>
            </a:extLst>
          </p:cNvPr>
          <p:cNvSpPr txBox="1">
            <a:spLocks/>
          </p:cNvSpPr>
          <p:nvPr/>
        </p:nvSpPr>
        <p:spPr>
          <a:xfrm>
            <a:off x="5420020" y="6356353"/>
            <a:ext cx="1351961" cy="365125"/>
          </a:xfrm>
          <a:prstGeom prst="rect">
            <a:avLst/>
          </a:prstGeom>
        </p:spPr>
        <p:txBody>
          <a:bodyPr anchor="t"/>
          <a:lstStyle>
            <a:defPPr>
              <a:defRPr lang="en-US"/>
            </a:defPPr>
            <a:lvl1pPr marL="0" algn="l" defTabSz="914400" rtl="0" eaLnBrk="1" latinLnBrk="0" hangingPunct="1">
              <a:defRPr sz="900" b="0" kern="1200">
                <a:solidFill>
                  <a:schemeClr val="bg1"/>
                </a:solidFill>
                <a:latin typeface="+mn-lt"/>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a:cs typeface="Segoe UI" panose="020B0502040204020203" pitchFamily="34" charset="0"/>
              </a:rPr>
              <a:t>Item 9 </a:t>
            </a:r>
          </a:p>
        </p:txBody>
      </p:sp>
      <p:sp>
        <p:nvSpPr>
          <p:cNvPr id="14" name="Slide Number Placeholder 2">
            <a:extLst>
              <a:ext uri="{FF2B5EF4-FFF2-40B4-BE49-F238E27FC236}">
                <a16:creationId xmlns:a16="http://schemas.microsoft.com/office/drawing/2014/main" id="{6498BE4F-9C59-41E6-B4C2-CD1EB733ED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2CA3A-41F5-4EE0-96EE-0C29022AFD5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pic>
        <p:nvPicPr>
          <p:cNvPr id="15" name="Picture 14">
            <a:extLst>
              <a:ext uri="{FF2B5EF4-FFF2-40B4-BE49-F238E27FC236}">
                <a16:creationId xmlns:a16="http://schemas.microsoft.com/office/drawing/2014/main" id="{73ED8BCA-2338-4E84-A4C9-4CC8356E0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019" y="1095431"/>
            <a:ext cx="2664034" cy="702669"/>
          </a:xfrm>
          <a:prstGeom prst="rect">
            <a:avLst/>
          </a:prstGeom>
        </p:spPr>
      </p:pic>
      <p:sp>
        <p:nvSpPr>
          <p:cNvPr id="16" name="Oval 15">
            <a:extLst>
              <a:ext uri="{FF2B5EF4-FFF2-40B4-BE49-F238E27FC236}">
                <a16:creationId xmlns:a16="http://schemas.microsoft.com/office/drawing/2014/main" id="{216CEA16-E65B-4427-8CDC-4A23B23260B3}"/>
              </a:ext>
            </a:extLst>
          </p:cNvPr>
          <p:cNvSpPr/>
          <p:nvPr/>
        </p:nvSpPr>
        <p:spPr>
          <a:xfrm>
            <a:off x="4733439" y="1815441"/>
            <a:ext cx="2053590" cy="1981200"/>
          </a:xfrm>
          <a:prstGeom prst="ellipse">
            <a:avLst/>
          </a:prstGeom>
          <a:solidFill>
            <a:srgbClr val="008000"/>
          </a:solidFill>
          <a:ln>
            <a:noFill/>
          </a:ln>
          <a:scene3d>
            <a:camera prst="orthographicFront">
              <a:rot lat="0" lon="0" rev="0"/>
            </a:camera>
            <a:lightRig rig="threePt" dir="t"/>
          </a:scene3d>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Summit</a:t>
            </a:r>
          </a:p>
        </p:txBody>
      </p:sp>
      <p:sp>
        <p:nvSpPr>
          <p:cNvPr id="18" name="Oval 17">
            <a:extLst>
              <a:ext uri="{FF2B5EF4-FFF2-40B4-BE49-F238E27FC236}">
                <a16:creationId xmlns:a16="http://schemas.microsoft.com/office/drawing/2014/main" id="{10A3E656-8A76-4F87-9DC5-44AB67B5613A}"/>
              </a:ext>
            </a:extLst>
          </p:cNvPr>
          <p:cNvSpPr/>
          <p:nvPr/>
        </p:nvSpPr>
        <p:spPr>
          <a:xfrm>
            <a:off x="4786486" y="4876800"/>
            <a:ext cx="2053590" cy="1981200"/>
          </a:xfrm>
          <a:prstGeom prst="ellipse">
            <a:avLst/>
          </a:prstGeom>
          <a:solidFill>
            <a:srgbClr val="008000"/>
          </a:solidFill>
          <a:ln>
            <a:noFill/>
          </a:ln>
          <a:scene3d>
            <a:camera prst="orthographicFront">
              <a:rot lat="0" lon="0" rev="0"/>
            </a:camera>
            <a:lightRig rig="threePt" dir="t"/>
          </a:scene3d>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Proceedings</a:t>
            </a:r>
          </a:p>
        </p:txBody>
      </p:sp>
      <p:sp>
        <p:nvSpPr>
          <p:cNvPr id="19" name="Arrow: Right 18">
            <a:extLst>
              <a:ext uri="{FF2B5EF4-FFF2-40B4-BE49-F238E27FC236}">
                <a16:creationId xmlns:a16="http://schemas.microsoft.com/office/drawing/2014/main" id="{DF58B332-6056-4B53-9542-5CA6A4B49790}"/>
              </a:ext>
            </a:extLst>
          </p:cNvPr>
          <p:cNvSpPr/>
          <p:nvPr/>
        </p:nvSpPr>
        <p:spPr>
          <a:xfrm>
            <a:off x="3327427" y="2389399"/>
            <a:ext cx="1181889" cy="5412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Arrow: Right 19">
            <a:extLst>
              <a:ext uri="{FF2B5EF4-FFF2-40B4-BE49-F238E27FC236}">
                <a16:creationId xmlns:a16="http://schemas.microsoft.com/office/drawing/2014/main" id="{4E3511C7-42B5-4E2D-910C-36E81C15F677}"/>
              </a:ext>
            </a:extLst>
          </p:cNvPr>
          <p:cNvSpPr/>
          <p:nvPr/>
        </p:nvSpPr>
        <p:spPr>
          <a:xfrm rot="10800000">
            <a:off x="7019712" y="2490212"/>
            <a:ext cx="1184563" cy="5412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Arrow: Right 20">
            <a:extLst>
              <a:ext uri="{FF2B5EF4-FFF2-40B4-BE49-F238E27FC236}">
                <a16:creationId xmlns:a16="http://schemas.microsoft.com/office/drawing/2014/main" id="{7CAB42F0-A0B9-4982-87A1-6CA5B92B0782}"/>
              </a:ext>
            </a:extLst>
          </p:cNvPr>
          <p:cNvSpPr/>
          <p:nvPr/>
        </p:nvSpPr>
        <p:spPr>
          <a:xfrm rot="5400000">
            <a:off x="5342181" y="4107475"/>
            <a:ext cx="942200" cy="5412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4211AD19-4E38-4EC8-931B-B1C7DB42A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709" y="4139994"/>
            <a:ext cx="2888976" cy="762000"/>
          </a:xfrm>
          <a:prstGeom prst="rect">
            <a:avLst/>
          </a:prstGeom>
        </p:spPr>
      </p:pic>
      <p:sp>
        <p:nvSpPr>
          <p:cNvPr id="23" name="Arrow: Right 22">
            <a:extLst>
              <a:ext uri="{FF2B5EF4-FFF2-40B4-BE49-F238E27FC236}">
                <a16:creationId xmlns:a16="http://schemas.microsoft.com/office/drawing/2014/main" id="{DA895B18-E039-4625-899A-5ACC17CA83C7}"/>
              </a:ext>
            </a:extLst>
          </p:cNvPr>
          <p:cNvSpPr/>
          <p:nvPr/>
        </p:nvSpPr>
        <p:spPr>
          <a:xfrm rot="12033700">
            <a:off x="3613104" y="4796295"/>
            <a:ext cx="1181889" cy="5412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Arrow: Right 23">
            <a:extLst>
              <a:ext uri="{FF2B5EF4-FFF2-40B4-BE49-F238E27FC236}">
                <a16:creationId xmlns:a16="http://schemas.microsoft.com/office/drawing/2014/main" id="{752878C6-326D-414B-AB0B-12CCA08D2251}"/>
              </a:ext>
            </a:extLst>
          </p:cNvPr>
          <p:cNvSpPr/>
          <p:nvPr/>
        </p:nvSpPr>
        <p:spPr>
          <a:xfrm rot="11003925">
            <a:off x="3473800" y="5490747"/>
            <a:ext cx="1181889" cy="5412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Arrow: Right 24">
            <a:extLst>
              <a:ext uri="{FF2B5EF4-FFF2-40B4-BE49-F238E27FC236}">
                <a16:creationId xmlns:a16="http://schemas.microsoft.com/office/drawing/2014/main" id="{B821B844-57E2-4FE1-BD94-7C27E7AF38A8}"/>
              </a:ext>
            </a:extLst>
          </p:cNvPr>
          <p:cNvSpPr/>
          <p:nvPr/>
        </p:nvSpPr>
        <p:spPr>
          <a:xfrm rot="20211442">
            <a:off x="6760524" y="4689524"/>
            <a:ext cx="1181889" cy="5412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Arrow: Right 25">
            <a:extLst>
              <a:ext uri="{FF2B5EF4-FFF2-40B4-BE49-F238E27FC236}">
                <a16:creationId xmlns:a16="http://schemas.microsoft.com/office/drawing/2014/main" id="{FAA39029-F08B-4FAA-90FA-D5998BCEBA12}"/>
              </a:ext>
            </a:extLst>
          </p:cNvPr>
          <p:cNvSpPr/>
          <p:nvPr/>
        </p:nvSpPr>
        <p:spPr>
          <a:xfrm rot="10362945">
            <a:off x="3488339" y="6195980"/>
            <a:ext cx="1181889" cy="5412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Arrow: Right 26">
            <a:extLst>
              <a:ext uri="{FF2B5EF4-FFF2-40B4-BE49-F238E27FC236}">
                <a16:creationId xmlns:a16="http://schemas.microsoft.com/office/drawing/2014/main" id="{DADB8F06-737F-4C65-B3B3-43EBBD7A2933}"/>
              </a:ext>
            </a:extLst>
          </p:cNvPr>
          <p:cNvSpPr/>
          <p:nvPr/>
        </p:nvSpPr>
        <p:spPr>
          <a:xfrm>
            <a:off x="6881117" y="5582017"/>
            <a:ext cx="1181889" cy="5412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Arrow: Right 27">
            <a:extLst>
              <a:ext uri="{FF2B5EF4-FFF2-40B4-BE49-F238E27FC236}">
                <a16:creationId xmlns:a16="http://schemas.microsoft.com/office/drawing/2014/main" id="{B00D3C1B-BABF-4750-9371-4B5C8E1DD869}"/>
              </a:ext>
            </a:extLst>
          </p:cNvPr>
          <p:cNvSpPr/>
          <p:nvPr/>
        </p:nvSpPr>
        <p:spPr>
          <a:xfrm rot="784052">
            <a:off x="6876276" y="6142118"/>
            <a:ext cx="1181889" cy="5412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DEDDB4F1-2A71-46F3-B569-194C8BA3109D}"/>
              </a:ext>
            </a:extLst>
          </p:cNvPr>
          <p:cNvPicPr>
            <a:picLocks noChangeAspect="1"/>
          </p:cNvPicPr>
          <p:nvPr/>
        </p:nvPicPr>
        <p:blipFill rotWithShape="1">
          <a:blip r:embed="rId4"/>
          <a:srcRect l="14394" r="56936" b="46634"/>
          <a:stretch/>
        </p:blipFill>
        <p:spPr>
          <a:xfrm>
            <a:off x="1592398" y="4965243"/>
            <a:ext cx="1687628" cy="830339"/>
          </a:xfrm>
          <a:prstGeom prst="rect">
            <a:avLst/>
          </a:prstGeom>
        </p:spPr>
      </p:pic>
      <p:sp>
        <p:nvSpPr>
          <p:cNvPr id="30" name="Oval 29">
            <a:extLst>
              <a:ext uri="{FF2B5EF4-FFF2-40B4-BE49-F238E27FC236}">
                <a16:creationId xmlns:a16="http://schemas.microsoft.com/office/drawing/2014/main" id="{31DB14D7-68F4-44B5-8D00-AAA6791BBA77}"/>
              </a:ext>
            </a:extLst>
          </p:cNvPr>
          <p:cNvSpPr/>
          <p:nvPr/>
        </p:nvSpPr>
        <p:spPr>
          <a:xfrm>
            <a:off x="1819854" y="6467439"/>
            <a:ext cx="45136" cy="711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0391CEF8-D2C0-47B2-A534-0A9739AC6C59}"/>
              </a:ext>
            </a:extLst>
          </p:cNvPr>
          <p:cNvPicPr>
            <a:picLocks noChangeAspect="1"/>
          </p:cNvPicPr>
          <p:nvPr/>
        </p:nvPicPr>
        <p:blipFill rotWithShape="1">
          <a:blip r:embed="rId4"/>
          <a:srcRect l="52071" r="8538" b="58426"/>
          <a:stretch/>
        </p:blipFill>
        <p:spPr>
          <a:xfrm>
            <a:off x="7861227" y="4825839"/>
            <a:ext cx="2752740" cy="767934"/>
          </a:xfrm>
          <a:prstGeom prst="rect">
            <a:avLst/>
          </a:prstGeom>
        </p:spPr>
      </p:pic>
      <p:pic>
        <p:nvPicPr>
          <p:cNvPr id="32" name="Picture 31">
            <a:extLst>
              <a:ext uri="{FF2B5EF4-FFF2-40B4-BE49-F238E27FC236}">
                <a16:creationId xmlns:a16="http://schemas.microsoft.com/office/drawing/2014/main" id="{AF2F0209-FAD4-43DE-BCD9-1F33D9AD8E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1230" y="5878021"/>
            <a:ext cx="792770" cy="943773"/>
          </a:xfrm>
          <a:prstGeom prst="rect">
            <a:avLst/>
          </a:prstGeom>
        </p:spPr>
      </p:pic>
      <p:pic>
        <p:nvPicPr>
          <p:cNvPr id="33" name="Picture 32">
            <a:extLst>
              <a:ext uri="{FF2B5EF4-FFF2-40B4-BE49-F238E27FC236}">
                <a16:creationId xmlns:a16="http://schemas.microsoft.com/office/drawing/2014/main" id="{2570E735-3701-4418-BD28-C613899584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399" y="5601719"/>
            <a:ext cx="1029066" cy="1120747"/>
          </a:xfrm>
          <a:prstGeom prst="rect">
            <a:avLst/>
          </a:prstGeom>
        </p:spPr>
      </p:pic>
      <p:pic>
        <p:nvPicPr>
          <p:cNvPr id="35" name="Picture 2" descr="File:NOAA logo.svg - Wikimedia Commons">
            <a:extLst>
              <a:ext uri="{FF2B5EF4-FFF2-40B4-BE49-F238E27FC236}">
                <a16:creationId xmlns:a16="http://schemas.microsoft.com/office/drawing/2014/main" id="{3F0E6C02-5A56-4A52-945D-773E8807BD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0095" y="3874132"/>
            <a:ext cx="915453" cy="915453"/>
          </a:xfrm>
          <a:prstGeom prst="rect">
            <a:avLst/>
          </a:prstGeom>
          <a:solidFill>
            <a:schemeClr val="bg1"/>
          </a:solidFill>
        </p:spPr>
      </p:pic>
      <p:pic>
        <p:nvPicPr>
          <p:cNvPr id="36" name="Picture 2">
            <a:extLst>
              <a:ext uri="{FF2B5EF4-FFF2-40B4-BE49-F238E27FC236}">
                <a16:creationId xmlns:a16="http://schemas.microsoft.com/office/drawing/2014/main" id="{0C954D21-B007-479A-8F43-5FA19D51A3F3}"/>
              </a:ext>
            </a:extLst>
          </p:cNvPr>
          <p:cNvPicPr>
            <a:picLocks noChangeAspect="1" noChangeArrowheads="1"/>
          </p:cNvPicPr>
          <p:nvPr/>
        </p:nvPicPr>
        <p:blipFill>
          <a:blip r:embed="rId8" cstate="print"/>
          <a:srcRect/>
          <a:stretch>
            <a:fillRect/>
          </a:stretch>
        </p:blipFill>
        <p:spPr bwMode="auto">
          <a:xfrm>
            <a:off x="1706087" y="911495"/>
            <a:ext cx="1507971" cy="2597382"/>
          </a:xfrm>
          <a:prstGeom prst="rect">
            <a:avLst/>
          </a:prstGeom>
          <a:noFill/>
          <a:ln w="38100">
            <a:noFill/>
            <a:miter lim="800000"/>
            <a:headEnd/>
            <a:tailEnd/>
          </a:ln>
        </p:spPr>
      </p:pic>
      <p:sp>
        <p:nvSpPr>
          <p:cNvPr id="37" name="TextBox 36">
            <a:extLst>
              <a:ext uri="{FF2B5EF4-FFF2-40B4-BE49-F238E27FC236}">
                <a16:creationId xmlns:a16="http://schemas.microsoft.com/office/drawing/2014/main" id="{E8EBDBB4-527F-4A3E-90BF-0488DCD63056}"/>
              </a:ext>
            </a:extLst>
          </p:cNvPr>
          <p:cNvSpPr txBox="1"/>
          <p:nvPr/>
        </p:nvSpPr>
        <p:spPr>
          <a:xfrm>
            <a:off x="1649373" y="3052881"/>
            <a:ext cx="1564685" cy="92333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Arial" charset="0"/>
              </a:rPr>
              <a:t>Restoration </a:t>
            </a:r>
            <a:r>
              <a:rPr kumimoji="0" lang="en-US" sz="1800" b="1" i="0" u="none" strike="noStrike" kern="1200" cap="none" spc="0" normalizeH="0" baseline="0" noProof="0" dirty="0">
                <a:ln>
                  <a:noFill/>
                </a:ln>
                <a:solidFill>
                  <a:prstClr val="black"/>
                </a:solidFill>
                <a:effectLst/>
                <a:uLnTx/>
                <a:uFillTx/>
                <a:latin typeface="Segoe UI"/>
                <a:ea typeface="+mn-ea"/>
                <a:cs typeface="Arial" charset="0"/>
              </a:rPr>
              <a:t>Planners</a:t>
            </a:r>
            <a:r>
              <a:rPr kumimoji="0" lang="en-US" sz="1800" b="0" i="0" u="none" strike="noStrike" kern="1200" cap="none" spc="0" normalizeH="0" baseline="0" noProof="0" dirty="0">
                <a:ln>
                  <a:noFill/>
                </a:ln>
                <a:solidFill>
                  <a:prstClr val="black"/>
                </a:solidFill>
                <a:effectLst/>
                <a:uLnTx/>
                <a:uFillTx/>
                <a:latin typeface="Segoe UI"/>
                <a:ea typeface="+mn-ea"/>
                <a:cs typeface="Arial" charset="0"/>
              </a:rPr>
              <a:t> and </a:t>
            </a:r>
            <a:r>
              <a:rPr kumimoji="0" lang="en-US" sz="1800" b="1" i="0" u="none" strike="noStrike" kern="1200" cap="none" spc="0" normalizeH="0" baseline="0" noProof="0" dirty="0">
                <a:ln>
                  <a:noFill/>
                </a:ln>
                <a:solidFill>
                  <a:prstClr val="black"/>
                </a:solidFill>
                <a:effectLst/>
                <a:uLnTx/>
                <a:uFillTx/>
                <a:latin typeface="Segoe UI"/>
                <a:ea typeface="+mn-ea"/>
                <a:cs typeface="Arial" charset="0"/>
              </a:rPr>
              <a:t>Practitioners</a:t>
            </a:r>
          </a:p>
        </p:txBody>
      </p:sp>
      <p:pic>
        <p:nvPicPr>
          <p:cNvPr id="39" name="Picture 2">
            <a:extLst>
              <a:ext uri="{FF2B5EF4-FFF2-40B4-BE49-F238E27FC236}">
                <a16:creationId xmlns:a16="http://schemas.microsoft.com/office/drawing/2014/main" id="{9B438BC8-2546-46C1-B380-036E1B1B59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54976" y="4008198"/>
            <a:ext cx="1089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B6BE5D6A-D207-4204-B91D-D13481DC66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1257" y="1140999"/>
            <a:ext cx="991392" cy="1073008"/>
          </a:xfrm>
          <a:prstGeom prst="rect">
            <a:avLst/>
          </a:prstGeom>
        </p:spPr>
      </p:pic>
      <p:pic>
        <p:nvPicPr>
          <p:cNvPr id="41" name="Picture 40">
            <a:extLst>
              <a:ext uri="{FF2B5EF4-FFF2-40B4-BE49-F238E27FC236}">
                <a16:creationId xmlns:a16="http://schemas.microsoft.com/office/drawing/2014/main" id="{F9869F1A-FA4E-4EC9-9D44-B34219D8FD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0784" y="5878020"/>
            <a:ext cx="833822" cy="902466"/>
          </a:xfrm>
          <a:prstGeom prst="rect">
            <a:avLst/>
          </a:prstGeom>
        </p:spPr>
      </p:pic>
      <p:pic>
        <p:nvPicPr>
          <p:cNvPr id="4" name="Picture 3" descr="A picture containing water, outdoor, sky, person&#10;&#10;Description automatically generated">
            <a:extLst>
              <a:ext uri="{FF2B5EF4-FFF2-40B4-BE49-F238E27FC236}">
                <a16:creationId xmlns:a16="http://schemas.microsoft.com/office/drawing/2014/main" id="{CD5A6D13-54AD-4802-8F67-1A847A586ED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69854" y="860884"/>
            <a:ext cx="1731141" cy="2252015"/>
          </a:xfrm>
          <a:prstGeom prst="rect">
            <a:avLst/>
          </a:prstGeom>
        </p:spPr>
      </p:pic>
      <p:sp>
        <p:nvSpPr>
          <p:cNvPr id="44" name="TextBox 43">
            <a:extLst>
              <a:ext uri="{FF2B5EF4-FFF2-40B4-BE49-F238E27FC236}">
                <a16:creationId xmlns:a16="http://schemas.microsoft.com/office/drawing/2014/main" id="{F418E6D7-F4D1-4D80-B1D5-C91D3AE7CC21}"/>
              </a:ext>
            </a:extLst>
          </p:cNvPr>
          <p:cNvSpPr txBox="1"/>
          <p:nvPr/>
        </p:nvSpPr>
        <p:spPr>
          <a:xfrm>
            <a:off x="8436956" y="2577082"/>
            <a:ext cx="1764038" cy="1200329"/>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Arial" charset="0"/>
              </a:rPr>
              <a:t>Restoration </a:t>
            </a:r>
            <a:r>
              <a:rPr kumimoji="0" lang="en-US" sz="1800" b="1" i="0" u="none" strike="noStrike" kern="1200" cap="none" spc="0" normalizeH="0" baseline="0" noProof="0" dirty="0">
                <a:ln>
                  <a:noFill/>
                </a:ln>
                <a:solidFill>
                  <a:prstClr val="black"/>
                </a:solidFill>
                <a:effectLst/>
                <a:uLnTx/>
                <a:uFillTx/>
                <a:latin typeface="Segoe UI"/>
                <a:ea typeface="+mn-ea"/>
                <a:cs typeface="Arial" charset="0"/>
              </a:rPr>
              <a:t>Natural</a:t>
            </a:r>
            <a:r>
              <a:rPr kumimoji="0" lang="en-US" sz="1800" b="0" i="0" u="none" strike="noStrike" kern="1200" cap="none" spc="0" normalizeH="0" baseline="0" noProof="0" dirty="0">
                <a:ln>
                  <a:noFill/>
                </a:ln>
                <a:solidFill>
                  <a:prstClr val="black"/>
                </a:solidFill>
                <a:effectLst/>
                <a:uLnTx/>
                <a:uFillTx/>
                <a:latin typeface="Segoe UI"/>
                <a:ea typeface="+mn-ea"/>
                <a:cs typeface="Arial" charset="0"/>
              </a:rPr>
              <a:t> and </a:t>
            </a:r>
            <a:r>
              <a:rPr kumimoji="0" lang="en-US" sz="1800" b="1" i="0" u="none" strike="noStrike" kern="1200" cap="none" spc="0" normalizeH="0" baseline="0" noProof="0" dirty="0">
                <a:ln>
                  <a:noFill/>
                </a:ln>
                <a:solidFill>
                  <a:prstClr val="black"/>
                </a:solidFill>
                <a:effectLst/>
                <a:uLnTx/>
                <a:uFillTx/>
                <a:latin typeface="Segoe UI"/>
                <a:ea typeface="+mn-ea"/>
                <a:cs typeface="Arial" charset="0"/>
              </a:rPr>
              <a:t>Social</a:t>
            </a:r>
            <a:r>
              <a:rPr kumimoji="0" lang="en-US" sz="1800" b="0" i="0" u="none" strike="noStrike" kern="1200" cap="none" spc="0" normalizeH="0" baseline="0" noProof="0" dirty="0">
                <a:ln>
                  <a:noFill/>
                </a:ln>
                <a:solidFill>
                  <a:prstClr val="black"/>
                </a:solidFill>
                <a:effectLst/>
                <a:uLnTx/>
                <a:uFillTx/>
                <a:latin typeface="Segoe UI"/>
                <a:ea typeface="+mn-ea"/>
                <a:cs typeface="Arial" charset="0"/>
              </a:rPr>
              <a:t> </a:t>
            </a:r>
            <a:r>
              <a:rPr kumimoji="0" lang="en-US" sz="1800" b="1" i="0" u="none" strike="noStrike" kern="1200" cap="none" spc="0" normalizeH="0" baseline="0" noProof="0" dirty="0">
                <a:ln>
                  <a:noFill/>
                </a:ln>
                <a:solidFill>
                  <a:prstClr val="black"/>
                </a:solidFill>
                <a:effectLst/>
                <a:uLnTx/>
                <a:uFillTx/>
                <a:latin typeface="Segoe UI"/>
                <a:ea typeface="+mn-ea"/>
                <a:cs typeface="Arial" charset="0"/>
              </a:rPr>
              <a:t>Scientists</a:t>
            </a:r>
          </a:p>
        </p:txBody>
      </p:sp>
      <p:sp>
        <p:nvSpPr>
          <p:cNvPr id="5" name="Title 4">
            <a:extLst>
              <a:ext uri="{FF2B5EF4-FFF2-40B4-BE49-F238E27FC236}">
                <a16:creationId xmlns:a16="http://schemas.microsoft.com/office/drawing/2014/main" id="{A5204C0E-E8CA-4ADB-8ED0-E809EA7E15A4}"/>
              </a:ext>
            </a:extLst>
          </p:cNvPr>
          <p:cNvSpPr>
            <a:spLocks noGrp="1"/>
          </p:cNvSpPr>
          <p:nvPr>
            <p:ph type="title"/>
          </p:nvPr>
        </p:nvSpPr>
        <p:spPr>
          <a:xfrm>
            <a:off x="22798" y="-13173"/>
            <a:ext cx="12192000" cy="1080864"/>
          </a:xfrm>
          <a:solidFill>
            <a:srgbClr val="008080"/>
          </a:solidFill>
        </p:spPr>
        <p:txBody>
          <a:bodyPr>
            <a:normAutofit/>
          </a:bodyPr>
          <a:lstStyle/>
          <a:p>
            <a:r>
              <a:rPr lang="en-US" sz="3200" b="1" dirty="0">
                <a:solidFill>
                  <a:srgbClr val="FFFFFF"/>
                </a:solidFill>
                <a:latin typeface="Calibri"/>
              </a:rPr>
              <a:t>Connecting Science and Practice: Nearshore Restoration Summit and Synthesis</a:t>
            </a:r>
            <a:r>
              <a:rPr lang="en-US" sz="3200" b="1" dirty="0">
                <a:solidFill>
                  <a:srgbClr val="FFFFFF"/>
                </a:solidFill>
                <a:latin typeface="Calibri"/>
                <a:sym typeface="Wingdings" panose="05000000000000000000" pitchFamily="2" charset="2"/>
              </a:rPr>
              <a:t> </a:t>
            </a:r>
            <a:endParaRPr lang="en-US" sz="3200" dirty="0">
              <a:solidFill>
                <a:srgbClr val="FFFFFF"/>
              </a:solidFill>
            </a:endParaRPr>
          </a:p>
        </p:txBody>
      </p:sp>
    </p:spTree>
    <p:extLst>
      <p:ext uri="{BB962C8B-B14F-4D97-AF65-F5344CB8AC3E}">
        <p14:creationId xmlns:p14="http://schemas.microsoft.com/office/powerpoint/2010/main" val="326631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3" grpId="0" animBg="1"/>
      <p:bldP spid="24" grpId="0" animBg="1"/>
      <p:bldP spid="25" grpId="0" animBg="1"/>
      <p:bldP spid="26" grpId="0" animBg="1"/>
      <p:bldP spid="2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604450" y="1047394"/>
            <a:ext cx="6051171" cy="5419822"/>
            <a:chOff x="1143000" y="1392608"/>
            <a:chExt cx="6051171" cy="5419822"/>
          </a:xfrm>
          <a:scene3d>
            <a:camera prst="orthographicFront">
              <a:rot lat="0" lon="0" rev="0"/>
            </a:camera>
            <a:lightRig rig="threePt" dir="t"/>
          </a:scene3d>
        </p:grpSpPr>
        <p:sp>
          <p:nvSpPr>
            <p:cNvPr id="10" name="Oval 9"/>
            <p:cNvSpPr/>
            <p:nvPr/>
          </p:nvSpPr>
          <p:spPr>
            <a:xfrm>
              <a:off x="5334000" y="4754880"/>
              <a:ext cx="1860171" cy="2057550"/>
            </a:xfrm>
            <a:prstGeom prst="ellipse">
              <a:avLst/>
            </a:prstGeom>
            <a:solidFill>
              <a:schemeClr val="tx2">
                <a:lumMod val="75000"/>
              </a:schemeClr>
            </a:solidFill>
            <a:ln>
              <a:solidFill>
                <a:schemeClr val="tx2">
                  <a:lumMod val="40000"/>
                  <a:lumOff val="60000"/>
                </a:schemeClr>
              </a:solid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Reassess</a:t>
              </a:r>
            </a:p>
          </p:txBody>
        </p:sp>
        <p:sp>
          <p:nvSpPr>
            <p:cNvPr id="11" name="Oval 10"/>
            <p:cNvSpPr/>
            <p:nvPr/>
          </p:nvSpPr>
          <p:spPr>
            <a:xfrm>
              <a:off x="1143000" y="4754880"/>
              <a:ext cx="2053590" cy="1981200"/>
            </a:xfrm>
            <a:prstGeom prst="ellipse">
              <a:avLst/>
            </a:prstGeom>
            <a:solidFill>
              <a:schemeClr val="accent3">
                <a:lumMod val="75000"/>
              </a:schemeClr>
            </a:solidFill>
            <a:ln>
              <a:no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Implement</a:t>
              </a:r>
            </a:p>
          </p:txBody>
        </p:sp>
        <p:sp>
          <p:nvSpPr>
            <p:cNvPr id="12" name="Oval 11"/>
            <p:cNvSpPr/>
            <p:nvPr/>
          </p:nvSpPr>
          <p:spPr>
            <a:xfrm>
              <a:off x="3196590" y="1392608"/>
              <a:ext cx="1989013" cy="2095744"/>
            </a:xfrm>
            <a:prstGeom prst="ellipse">
              <a:avLst/>
            </a:prstGeom>
            <a:solidFill>
              <a:schemeClr val="accent6">
                <a:lumMod val="75000"/>
              </a:schemeClr>
            </a:solidFill>
            <a:ln>
              <a:no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Learn</a:t>
              </a:r>
            </a:p>
          </p:txBody>
        </p:sp>
      </p:grpSp>
      <p:sp>
        <p:nvSpPr>
          <p:cNvPr id="2" name="Right Arrow 1"/>
          <p:cNvSpPr/>
          <p:nvPr/>
        </p:nvSpPr>
        <p:spPr>
          <a:xfrm rot="3195014">
            <a:off x="6135374" y="3171370"/>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ight Arrow 13"/>
          <p:cNvSpPr/>
          <p:nvPr/>
        </p:nvSpPr>
        <p:spPr>
          <a:xfrm rot="10800000">
            <a:off x="4740051" y="4886216"/>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ight Arrow 14"/>
          <p:cNvSpPr/>
          <p:nvPr/>
        </p:nvSpPr>
        <p:spPr>
          <a:xfrm rot="18459499">
            <a:off x="3521211" y="3077230"/>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0"/>
            <a:ext cx="12192000" cy="762000"/>
          </a:xfrm>
          <a:prstGeom prst="rect">
            <a:avLst/>
          </a:prstGeom>
          <a:gradFill>
            <a:gsLst>
              <a:gs pos="100000">
                <a:srgbClr val="44908D"/>
              </a:gs>
              <a:gs pos="100000">
                <a:schemeClr val="accent3">
                  <a:shade val="93000"/>
                  <a:satMod val="130000"/>
                </a:schemeClr>
              </a:gs>
            </a:gsLst>
          </a:grad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Adaptive Management Cycle: Implementation challenges</a:t>
            </a:r>
          </a:p>
        </p:txBody>
      </p:sp>
      <p:pic>
        <p:nvPicPr>
          <p:cNvPr id="1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r="46060" b="37420"/>
          <a:stretch/>
        </p:blipFill>
        <p:spPr>
          <a:xfrm>
            <a:off x="9372600" y="931526"/>
            <a:ext cx="1981200" cy="2298508"/>
          </a:xfrm>
          <a:prstGeom prst="rect">
            <a:avLst/>
          </a:prstGeom>
          <a:ln w="38100">
            <a:solidFill>
              <a:schemeClr val="tx1"/>
            </a:solidFill>
          </a:ln>
        </p:spPr>
      </p:pic>
      <p:pic>
        <p:nvPicPr>
          <p:cNvPr id="17" name="Picture 8" descr="C:\data\Pictures\27207777675_fff7d26359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54386"/>
            <a:ext cx="2681371" cy="177640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5" cstate="print"/>
          <a:srcRect/>
          <a:stretch>
            <a:fillRect/>
          </a:stretch>
        </p:blipFill>
        <p:spPr bwMode="auto">
          <a:xfrm>
            <a:off x="474366" y="3618438"/>
            <a:ext cx="1624658" cy="2907725"/>
          </a:xfrm>
          <a:prstGeom prst="rect">
            <a:avLst/>
          </a:prstGeom>
          <a:noFill/>
          <a:ln w="38100">
            <a:solidFill>
              <a:schemeClr val="tx1"/>
            </a:solidFill>
            <a:miter lim="800000"/>
            <a:headEnd/>
            <a:tailEnd/>
          </a:ln>
        </p:spPr>
      </p:pic>
      <p:sp>
        <p:nvSpPr>
          <p:cNvPr id="20" name="TextBox 19"/>
          <p:cNvSpPr txBox="1"/>
          <p:nvPr/>
        </p:nvSpPr>
        <p:spPr>
          <a:xfrm>
            <a:off x="1893347" y="3325918"/>
            <a:ext cx="3475794" cy="193899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Challenge: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How best to integrate results of research into new restoration projects?</a:t>
            </a:r>
          </a:p>
        </p:txBody>
      </p:sp>
      <p:sp>
        <p:nvSpPr>
          <p:cNvPr id="21" name="TextBox 20"/>
          <p:cNvSpPr txBox="1"/>
          <p:nvPr/>
        </p:nvSpPr>
        <p:spPr>
          <a:xfrm>
            <a:off x="5834888" y="3372084"/>
            <a:ext cx="4528313" cy="2308324"/>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Approach: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ESRP Restoration criteria and technical review process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Statement of Work negotiation process </a:t>
            </a:r>
            <a: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incorporation of restoration science </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697598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604450" y="1047394"/>
            <a:ext cx="6051171" cy="5419822"/>
            <a:chOff x="1143000" y="1392608"/>
            <a:chExt cx="6051171" cy="5419822"/>
          </a:xfrm>
          <a:scene3d>
            <a:camera prst="orthographicFront">
              <a:rot lat="0" lon="0" rev="0"/>
            </a:camera>
            <a:lightRig rig="threePt" dir="t"/>
          </a:scene3d>
        </p:grpSpPr>
        <p:sp>
          <p:nvSpPr>
            <p:cNvPr id="10" name="Oval 9"/>
            <p:cNvSpPr/>
            <p:nvPr/>
          </p:nvSpPr>
          <p:spPr>
            <a:xfrm>
              <a:off x="5334000" y="4754880"/>
              <a:ext cx="1860171" cy="2057550"/>
            </a:xfrm>
            <a:prstGeom prst="ellipse">
              <a:avLst/>
            </a:prstGeom>
            <a:solidFill>
              <a:schemeClr val="tx2">
                <a:lumMod val="75000"/>
              </a:schemeClr>
            </a:solidFill>
            <a:ln>
              <a:solidFill>
                <a:schemeClr val="tx2">
                  <a:lumMod val="40000"/>
                  <a:lumOff val="60000"/>
                </a:schemeClr>
              </a:solid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Reassess</a:t>
              </a:r>
            </a:p>
          </p:txBody>
        </p:sp>
        <p:sp>
          <p:nvSpPr>
            <p:cNvPr id="11" name="Oval 10"/>
            <p:cNvSpPr/>
            <p:nvPr/>
          </p:nvSpPr>
          <p:spPr>
            <a:xfrm>
              <a:off x="1143000" y="4754880"/>
              <a:ext cx="2053590" cy="1981200"/>
            </a:xfrm>
            <a:prstGeom prst="ellipse">
              <a:avLst/>
            </a:prstGeom>
            <a:solidFill>
              <a:schemeClr val="accent3">
                <a:lumMod val="75000"/>
              </a:schemeClr>
            </a:solidFill>
            <a:ln>
              <a:no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Implement</a:t>
              </a:r>
            </a:p>
          </p:txBody>
        </p:sp>
        <p:sp>
          <p:nvSpPr>
            <p:cNvPr id="12" name="Oval 11"/>
            <p:cNvSpPr/>
            <p:nvPr/>
          </p:nvSpPr>
          <p:spPr>
            <a:xfrm>
              <a:off x="3196590" y="1392608"/>
              <a:ext cx="1989013" cy="2095744"/>
            </a:xfrm>
            <a:prstGeom prst="ellipse">
              <a:avLst/>
            </a:prstGeom>
            <a:solidFill>
              <a:schemeClr val="accent6">
                <a:lumMod val="75000"/>
              </a:schemeClr>
            </a:solidFill>
            <a:ln>
              <a:noFill/>
            </a:ln>
            <a:sp3d prstMaterial="dkEdge"/>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Learn</a:t>
              </a:r>
            </a:p>
          </p:txBody>
        </p:sp>
      </p:grpSp>
      <p:sp>
        <p:nvSpPr>
          <p:cNvPr id="2" name="Right Arrow 1"/>
          <p:cNvSpPr/>
          <p:nvPr/>
        </p:nvSpPr>
        <p:spPr>
          <a:xfrm rot="3195014">
            <a:off x="6135374" y="3171370"/>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ight Arrow 13"/>
          <p:cNvSpPr/>
          <p:nvPr/>
        </p:nvSpPr>
        <p:spPr>
          <a:xfrm rot="10800000">
            <a:off x="4740051" y="4886216"/>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ight Arrow 14"/>
          <p:cNvSpPr/>
          <p:nvPr/>
        </p:nvSpPr>
        <p:spPr>
          <a:xfrm rot="18459499">
            <a:off x="3521211" y="3077230"/>
            <a:ext cx="1779968" cy="990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391400" y="2956586"/>
            <a:ext cx="1697644" cy="369332"/>
          </a:xfrm>
          <a:prstGeom prst="rect">
            <a:avLst/>
          </a:prstGeom>
          <a:noFill/>
          <a:ln w="38100">
            <a:solidFill>
              <a:schemeClr val="accent5">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Communication</a:t>
            </a:r>
          </a:p>
        </p:txBody>
      </p:sp>
      <p:sp>
        <p:nvSpPr>
          <p:cNvPr id="20" name="TextBox 19"/>
          <p:cNvSpPr txBox="1"/>
          <p:nvPr/>
        </p:nvSpPr>
        <p:spPr>
          <a:xfrm>
            <a:off x="6520020" y="1097177"/>
            <a:ext cx="2093009" cy="369332"/>
          </a:xfrm>
          <a:prstGeom prst="rect">
            <a:avLst/>
          </a:prstGeom>
          <a:noFill/>
          <a:ln w="38100">
            <a:solidFill>
              <a:schemeClr val="accent5">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Ecosystem response</a:t>
            </a:r>
          </a:p>
        </p:txBody>
      </p:sp>
      <p:sp>
        <p:nvSpPr>
          <p:cNvPr id="21" name="TextBox 20"/>
          <p:cNvSpPr txBox="1"/>
          <p:nvPr/>
        </p:nvSpPr>
        <p:spPr>
          <a:xfrm>
            <a:off x="6728719" y="1557923"/>
            <a:ext cx="672877" cy="369332"/>
          </a:xfrm>
          <a:prstGeom prst="rect">
            <a:avLst/>
          </a:prstGeom>
          <a:noFill/>
          <a:ln w="38100">
            <a:solidFill>
              <a:schemeClr val="accent5">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Tools</a:t>
            </a:r>
          </a:p>
        </p:txBody>
      </p:sp>
      <p:sp>
        <p:nvSpPr>
          <p:cNvPr id="22" name="TextBox 21"/>
          <p:cNvSpPr txBox="1"/>
          <p:nvPr/>
        </p:nvSpPr>
        <p:spPr>
          <a:xfrm>
            <a:off x="4751424" y="5886598"/>
            <a:ext cx="2009379" cy="923330"/>
          </a:xfrm>
          <a:prstGeom prst="rect">
            <a:avLst/>
          </a:prstGeom>
          <a:noFill/>
          <a:ln w="38100">
            <a:solidFill>
              <a:schemeClr val="accent5">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Incorporation into restoration projects</a:t>
            </a:r>
          </a:p>
        </p:txBody>
      </p:sp>
      <p:sp>
        <p:nvSpPr>
          <p:cNvPr id="3" name="TextBox 2"/>
          <p:cNvSpPr txBox="1"/>
          <p:nvPr/>
        </p:nvSpPr>
        <p:spPr>
          <a:xfrm>
            <a:off x="5114577" y="2956587"/>
            <a:ext cx="1075936" cy="240065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0" i="0" u="none" strike="noStrike" kern="1200" cap="none" spc="0" normalizeH="0" baseline="0" noProof="0" dirty="0">
                <a:ln>
                  <a:noFill/>
                </a:ln>
                <a:solidFill>
                  <a:srgbClr val="FF0000"/>
                </a:solidFill>
                <a:effectLst/>
                <a:uLnTx/>
                <a:uFillTx/>
                <a:latin typeface="Calibri"/>
                <a:ea typeface="+mn-ea"/>
                <a:cs typeface="+mn-cs"/>
              </a:rPr>
              <a:t>?</a:t>
            </a:r>
          </a:p>
        </p:txBody>
      </p:sp>
      <p:sp>
        <p:nvSpPr>
          <p:cNvPr id="26" name="Rectangle 25"/>
          <p:cNvSpPr/>
          <p:nvPr/>
        </p:nvSpPr>
        <p:spPr>
          <a:xfrm>
            <a:off x="0" y="-21115"/>
            <a:ext cx="12192000" cy="762000"/>
          </a:xfrm>
          <a:prstGeom prst="rect">
            <a:avLst/>
          </a:prstGeom>
          <a:gradFill>
            <a:gsLst>
              <a:gs pos="100000">
                <a:srgbClr val="44908D"/>
              </a:gs>
              <a:gs pos="100000">
                <a:schemeClr val="accent3">
                  <a:shade val="93000"/>
                  <a:satMod val="130000"/>
                </a:schemeClr>
              </a:gs>
            </a:gsLst>
          </a:gradFill>
          <a:ln/>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Adaptive Management  Cycle</a:t>
            </a:r>
          </a:p>
        </p:txBody>
      </p:sp>
      <p:pic>
        <p:nvPicPr>
          <p:cNvPr id="2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r="46060" b="37420"/>
          <a:stretch/>
        </p:blipFill>
        <p:spPr>
          <a:xfrm>
            <a:off x="9372600" y="931526"/>
            <a:ext cx="1981200" cy="2298508"/>
          </a:xfrm>
          <a:prstGeom prst="rect">
            <a:avLst/>
          </a:prstGeom>
          <a:ln w="38100">
            <a:solidFill>
              <a:schemeClr val="tx1"/>
            </a:solidFill>
          </a:ln>
        </p:spPr>
      </p:pic>
      <p:pic>
        <p:nvPicPr>
          <p:cNvPr id="28" name="Picture 8" descr="C:\data\Pictures\27207777675_fff7d26359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54386"/>
            <a:ext cx="2681371" cy="177640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5" cstate="print"/>
          <a:srcRect/>
          <a:stretch>
            <a:fillRect/>
          </a:stretch>
        </p:blipFill>
        <p:spPr bwMode="auto">
          <a:xfrm>
            <a:off x="474366" y="3618438"/>
            <a:ext cx="1624658" cy="2907725"/>
          </a:xfrm>
          <a:prstGeom prst="rect">
            <a:avLst/>
          </a:prstGeom>
          <a:noFill/>
          <a:ln w="38100">
            <a:solidFill>
              <a:schemeClr val="tx1"/>
            </a:solidFill>
            <a:miter lim="800000"/>
            <a:headEnd/>
            <a:tailEnd/>
          </a:ln>
        </p:spPr>
      </p:pic>
      <p:sp>
        <p:nvSpPr>
          <p:cNvPr id="23" name="TextBox 22">
            <a:extLst>
              <a:ext uri="{FF2B5EF4-FFF2-40B4-BE49-F238E27FC236}">
                <a16:creationId xmlns:a16="http://schemas.microsoft.com/office/drawing/2014/main" id="{0ED12191-D952-462D-92AF-9AA280FD2C3D}"/>
              </a:ext>
            </a:extLst>
          </p:cNvPr>
          <p:cNvSpPr txBox="1"/>
          <p:nvPr/>
        </p:nvSpPr>
        <p:spPr>
          <a:xfrm>
            <a:off x="7025358" y="1978494"/>
            <a:ext cx="896399" cy="369332"/>
          </a:xfrm>
          <a:prstGeom prst="rect">
            <a:avLst/>
          </a:prstGeom>
          <a:noFill/>
          <a:ln w="38100">
            <a:solidFill>
              <a:schemeClr val="accent5">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Models</a:t>
            </a:r>
          </a:p>
        </p:txBody>
      </p:sp>
    </p:spTree>
    <p:extLst>
      <p:ext uri="{BB962C8B-B14F-4D97-AF65-F5344CB8AC3E}">
        <p14:creationId xmlns:p14="http://schemas.microsoft.com/office/powerpoint/2010/main" val="234881915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ata\Pictures\Marsh channels.jpg"/>
          <p:cNvPicPr>
            <a:picLocks noChangeAspect="1" noChangeArrowheads="1"/>
          </p:cNvPicPr>
          <p:nvPr/>
        </p:nvPicPr>
        <p:blipFill rotWithShape="1">
          <a:blip r:embed="rId3">
            <a:extLst>
              <a:ext uri="{28A0092B-C50C-407E-A947-70E740481C1C}">
                <a14:useLocalDpi xmlns:a14="http://schemas.microsoft.com/office/drawing/2010/main" val="0"/>
              </a:ext>
            </a:extLst>
          </a:blip>
          <a:srcRect t="8326" b="1673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1752" y="5507131"/>
            <a:ext cx="2017175" cy="1358231"/>
          </a:xfrm>
          <a:prstGeom prst="rect">
            <a:avLst/>
          </a:prstGeom>
          <a:solidFill>
            <a:schemeClr val="bg1"/>
          </a:solidFill>
        </p:spPr>
      </p:pic>
      <p:pic>
        <p:nvPicPr>
          <p:cNvPr id="11" name="Picture 10">
            <a:extLst>
              <a:ext uri="{FF2B5EF4-FFF2-40B4-BE49-F238E27FC236}">
                <a16:creationId xmlns:a16="http://schemas.microsoft.com/office/drawing/2014/main" id="{B4C5F446-A61A-4180-A9CE-A39C1EB0F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93532"/>
            <a:ext cx="1566729" cy="1783485"/>
          </a:xfrm>
          <a:prstGeom prst="rect">
            <a:avLst/>
          </a:prstGeom>
        </p:spPr>
      </p:pic>
      <p:sp>
        <p:nvSpPr>
          <p:cNvPr id="12" name="TextBox 11">
            <a:extLst>
              <a:ext uri="{FF2B5EF4-FFF2-40B4-BE49-F238E27FC236}">
                <a16:creationId xmlns:a16="http://schemas.microsoft.com/office/drawing/2014/main" id="{C8B586D9-BA8D-471C-B973-74C3719E7F43}"/>
              </a:ext>
            </a:extLst>
          </p:cNvPr>
          <p:cNvSpPr txBox="1"/>
          <p:nvPr/>
        </p:nvSpPr>
        <p:spPr>
          <a:xfrm>
            <a:off x="1161095" y="4226230"/>
            <a:ext cx="10029244"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libri"/>
                <a:ea typeface="+mn-ea"/>
                <a:cs typeface="+mn-cs"/>
              </a:rPr>
              <a:t>Want to stay connected? Subscribe to our email </a:t>
            </a:r>
            <a:r>
              <a:rPr kumimoji="0" lang="en-US" sz="2000" b="1" i="1" u="none" strike="noStrike" kern="1200" cap="none" spc="0" normalizeH="0" baseline="0" noProof="0" dirty="0" err="1">
                <a:ln>
                  <a:noFill/>
                </a:ln>
                <a:solidFill>
                  <a:prstClr val="white"/>
                </a:solidFill>
                <a:effectLst/>
                <a:uLnTx/>
                <a:uFillTx/>
                <a:latin typeface="Calibri"/>
                <a:ea typeface="+mn-ea"/>
                <a:cs typeface="+mn-cs"/>
              </a:rPr>
              <a:t>listserve</a:t>
            </a:r>
            <a:r>
              <a:rPr kumimoji="0" lang="en-US" sz="2000" b="1" i="1" u="none" strike="noStrike" kern="1200" cap="none" spc="0" normalizeH="0" baseline="0" noProof="0" dirty="0">
                <a:ln>
                  <a:noFill/>
                </a:ln>
                <a:solidFill>
                  <a:prstClr val="white"/>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https://wdfw.wa.gov/species-habitats/habitat-recovery/nearshore/conservation/programs/esrp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A830CD95-331B-4876-9754-575570752699}"/>
              </a:ext>
            </a:extLst>
          </p:cNvPr>
          <p:cNvSpPr>
            <a:spLocks noGrp="1"/>
          </p:cNvSpPr>
          <p:nvPr>
            <p:ph type="title"/>
          </p:nvPr>
        </p:nvSpPr>
        <p:spPr>
          <a:xfrm>
            <a:off x="277091" y="226886"/>
            <a:ext cx="10972800" cy="1143000"/>
          </a:xfrm>
        </p:spPr>
        <p:txBody>
          <a:bodyPr>
            <a:normAutofit fontScale="90000"/>
          </a:bodyPr>
          <a:lstStyle/>
          <a:p>
            <a:r>
              <a:rPr lang="en-US" sz="4400" b="1" i="1" dirty="0"/>
              <a:t>Thank you!</a:t>
            </a:r>
            <a:br>
              <a:rPr lang="en-US" dirty="0"/>
            </a:br>
            <a:endParaRPr lang="en-US" dirty="0"/>
          </a:p>
        </p:txBody>
      </p:sp>
    </p:spTree>
    <p:extLst>
      <p:ext uri="{BB962C8B-B14F-4D97-AF65-F5344CB8AC3E}">
        <p14:creationId xmlns:p14="http://schemas.microsoft.com/office/powerpoint/2010/main" val="2844898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846D-5E67-EE48-8FFE-11E81EDD735F}"/>
              </a:ext>
            </a:extLst>
          </p:cNvPr>
          <p:cNvSpPr>
            <a:spLocks noGrp="1"/>
          </p:cNvSpPr>
          <p:nvPr>
            <p:ph type="ctrTitle"/>
          </p:nvPr>
        </p:nvSpPr>
        <p:spPr>
          <a:xfrm>
            <a:off x="5410199" y="1171575"/>
            <a:ext cx="6562725" cy="1655419"/>
          </a:xfrm>
        </p:spPr>
        <p:txBody>
          <a:bodyPr>
            <a:normAutofit/>
          </a:bodyPr>
          <a:lstStyle/>
          <a:p>
            <a:r>
              <a:rPr lang="en-US" sz="4000" dirty="0"/>
              <a:t>Assessing progress at multiple timesteps</a:t>
            </a:r>
          </a:p>
        </p:txBody>
      </p:sp>
      <p:sp>
        <p:nvSpPr>
          <p:cNvPr id="3" name="Subtitle 2">
            <a:extLst>
              <a:ext uri="{FF2B5EF4-FFF2-40B4-BE49-F238E27FC236}">
                <a16:creationId xmlns:a16="http://schemas.microsoft.com/office/drawing/2014/main" id="{DCBA053E-9372-104D-B689-070EC988C9DB}"/>
              </a:ext>
            </a:extLst>
          </p:cNvPr>
          <p:cNvSpPr>
            <a:spLocks noGrp="1"/>
          </p:cNvSpPr>
          <p:nvPr>
            <p:ph type="subTitle" idx="1"/>
          </p:nvPr>
        </p:nvSpPr>
        <p:spPr>
          <a:xfrm>
            <a:off x="5660424" y="3503010"/>
            <a:ext cx="5824152" cy="472129"/>
          </a:xfrm>
        </p:spPr>
        <p:txBody>
          <a:bodyPr/>
          <a:lstStyle/>
          <a:p>
            <a:pPr algn="r"/>
            <a:r>
              <a:rPr lang="en-US" dirty="0"/>
              <a:t>Kirsten Feifel</a:t>
            </a:r>
          </a:p>
        </p:txBody>
      </p:sp>
    </p:spTree>
    <p:extLst>
      <p:ext uri="{BB962C8B-B14F-4D97-AF65-F5344CB8AC3E}">
        <p14:creationId xmlns:p14="http://schemas.microsoft.com/office/powerpoint/2010/main" val="2123503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7ED74-5B7E-44D6-93E7-F823005A3BEB}"/>
              </a:ext>
            </a:extLst>
          </p:cNvPr>
          <p:cNvSpPr/>
          <p:nvPr/>
        </p:nvSpPr>
        <p:spPr>
          <a:xfrm>
            <a:off x="0" y="-1"/>
            <a:ext cx="12192000" cy="7159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5" name="Straight Connector 54">
            <a:extLst>
              <a:ext uri="{FF2B5EF4-FFF2-40B4-BE49-F238E27FC236}">
                <a16:creationId xmlns:a16="http://schemas.microsoft.com/office/drawing/2014/main" id="{C4C2268B-9844-44CC-8F94-D5618D3C842D}"/>
              </a:ext>
            </a:extLst>
          </p:cNvPr>
          <p:cNvCxnSpPr>
            <a:cxnSpLocks/>
          </p:cNvCxnSpPr>
          <p:nvPr/>
        </p:nvCxnSpPr>
        <p:spPr>
          <a:xfrm>
            <a:off x="929441" y="4422725"/>
            <a:ext cx="10461410" cy="50060"/>
          </a:xfrm>
          <a:prstGeom prst="line">
            <a:avLst/>
          </a:prstGeom>
          <a:ln w="50800">
            <a:solidFill>
              <a:schemeClr val="accent1">
                <a:lumMod val="60000"/>
                <a:lumOff val="4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03450B2-054C-47C4-B0B0-A29A36A8522B}"/>
              </a:ext>
            </a:extLst>
          </p:cNvPr>
          <p:cNvSpPr txBox="1"/>
          <p:nvPr/>
        </p:nvSpPr>
        <p:spPr>
          <a:xfrm>
            <a:off x="11242375" y="4272730"/>
            <a:ext cx="8452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2050</a:t>
            </a:r>
            <a:r>
              <a:rPr kumimoji="0" lang="en-US" sz="18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 </a:t>
            </a:r>
          </a:p>
        </p:txBody>
      </p:sp>
      <p:sp>
        <p:nvSpPr>
          <p:cNvPr id="57" name="TextBox 56">
            <a:extLst>
              <a:ext uri="{FF2B5EF4-FFF2-40B4-BE49-F238E27FC236}">
                <a16:creationId xmlns:a16="http://schemas.microsoft.com/office/drawing/2014/main" id="{07180864-8B42-4FAA-8335-75E6D69F4AD3}"/>
              </a:ext>
            </a:extLst>
          </p:cNvPr>
          <p:cNvSpPr txBox="1"/>
          <p:nvPr/>
        </p:nvSpPr>
        <p:spPr>
          <a:xfrm>
            <a:off x="187910" y="4222670"/>
            <a:ext cx="7415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2022</a:t>
            </a:r>
          </a:p>
        </p:txBody>
      </p:sp>
      <p:sp>
        <p:nvSpPr>
          <p:cNvPr id="99" name="TextBox 98">
            <a:extLst>
              <a:ext uri="{FF2B5EF4-FFF2-40B4-BE49-F238E27FC236}">
                <a16:creationId xmlns:a16="http://schemas.microsoft.com/office/drawing/2014/main" id="{9AAD977D-4F43-4BCD-B630-52C02826397C}"/>
              </a:ext>
            </a:extLst>
          </p:cNvPr>
          <p:cNvSpPr txBox="1"/>
          <p:nvPr/>
        </p:nvSpPr>
        <p:spPr>
          <a:xfrm>
            <a:off x="315880" y="423949"/>
            <a:ext cx="54767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Actio</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 Agenda Strategy 5: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Protect and restore floodplains and estuaries</a:t>
            </a:r>
          </a:p>
        </p:txBody>
      </p:sp>
      <p:sp>
        <p:nvSpPr>
          <p:cNvPr id="124" name="TextBox 123">
            <a:extLst>
              <a:ext uri="{FF2B5EF4-FFF2-40B4-BE49-F238E27FC236}">
                <a16:creationId xmlns:a16="http://schemas.microsoft.com/office/drawing/2014/main" id="{A98F4CA9-57E7-40F6-81B7-595708DB3EBB}"/>
              </a:ext>
            </a:extLst>
          </p:cNvPr>
          <p:cNvSpPr txBox="1"/>
          <p:nvPr/>
        </p:nvSpPr>
        <p:spPr>
          <a:xfrm>
            <a:off x="8638911" y="756403"/>
            <a:ext cx="30700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Vital Signs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Our vision for the future”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754F23EE-E632-4304-A084-64802BFBB64D}"/>
              </a:ext>
            </a:extLst>
          </p:cNvPr>
          <p:cNvGrpSpPr/>
          <p:nvPr/>
        </p:nvGrpSpPr>
        <p:grpSpPr>
          <a:xfrm>
            <a:off x="8326517" y="1499136"/>
            <a:ext cx="1737373" cy="2394765"/>
            <a:chOff x="8276075" y="1610417"/>
            <a:chExt cx="1737373" cy="2394765"/>
          </a:xfrm>
        </p:grpSpPr>
        <p:sp>
          <p:nvSpPr>
            <p:cNvPr id="131" name="Rectangle: Rounded Corners 130">
              <a:extLst>
                <a:ext uri="{FF2B5EF4-FFF2-40B4-BE49-F238E27FC236}">
                  <a16:creationId xmlns:a16="http://schemas.microsoft.com/office/drawing/2014/main" id="{288228E0-B551-4F4C-8D76-0E118BFA819C}"/>
                </a:ext>
              </a:extLst>
            </p:cNvPr>
            <p:cNvSpPr/>
            <p:nvPr/>
          </p:nvSpPr>
          <p:spPr>
            <a:xfrm>
              <a:off x="8276075" y="1610417"/>
              <a:ext cx="1737373" cy="2394765"/>
            </a:xfrm>
            <a:prstGeom prst="roundRect">
              <a:avLst/>
            </a:prstGeom>
            <a:solidFill>
              <a:schemeClr val="accent6">
                <a:lumMod val="60000"/>
                <a:lumOff val="40000"/>
                <a:alpha val="4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2" name="Group 131">
              <a:extLst>
                <a:ext uri="{FF2B5EF4-FFF2-40B4-BE49-F238E27FC236}">
                  <a16:creationId xmlns:a16="http://schemas.microsoft.com/office/drawing/2014/main" id="{D40FF059-6D0A-4249-9F4E-04A7C0AD18A9}"/>
                </a:ext>
              </a:extLst>
            </p:cNvPr>
            <p:cNvGrpSpPr/>
            <p:nvPr/>
          </p:nvGrpSpPr>
          <p:grpSpPr>
            <a:xfrm>
              <a:off x="8450589" y="1685943"/>
              <a:ext cx="1389693" cy="2077671"/>
              <a:chOff x="5875155" y="2252067"/>
              <a:chExt cx="1389693" cy="2077671"/>
            </a:xfrm>
            <a:solidFill>
              <a:schemeClr val="accent6"/>
            </a:solidFill>
          </p:grpSpPr>
          <p:sp>
            <p:nvSpPr>
              <p:cNvPr id="134" name="Rectangle 133">
                <a:extLst>
                  <a:ext uri="{FF2B5EF4-FFF2-40B4-BE49-F238E27FC236}">
                    <a16:creationId xmlns:a16="http://schemas.microsoft.com/office/drawing/2014/main" id="{06298FFF-62E4-4C83-9907-8B9CE46FCA46}"/>
                  </a:ext>
                </a:extLst>
              </p:cNvPr>
              <p:cNvSpPr/>
              <p:nvPr/>
            </p:nvSpPr>
            <p:spPr>
              <a:xfrm>
                <a:off x="5878284" y="2810915"/>
                <a:ext cx="1359695" cy="328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Eelgrass habitat</a:t>
                </a:r>
              </a:p>
            </p:txBody>
          </p:sp>
          <p:sp>
            <p:nvSpPr>
              <p:cNvPr id="138" name="Rectangle 137">
                <a:extLst>
                  <a:ext uri="{FF2B5EF4-FFF2-40B4-BE49-F238E27FC236}">
                    <a16:creationId xmlns:a16="http://schemas.microsoft.com/office/drawing/2014/main" id="{01D1D27B-AF69-48CF-B797-5F16E6DC958C}"/>
                  </a:ext>
                </a:extLst>
              </p:cNvPr>
              <p:cNvSpPr/>
              <p:nvPr/>
            </p:nvSpPr>
            <p:spPr>
              <a:xfrm>
                <a:off x="5878284" y="3209623"/>
                <a:ext cx="1359695" cy="328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Floodplain habitat</a:t>
                </a:r>
              </a:p>
            </p:txBody>
          </p:sp>
          <p:sp>
            <p:nvSpPr>
              <p:cNvPr id="144" name="Rectangle 143">
                <a:extLst>
                  <a:ext uri="{FF2B5EF4-FFF2-40B4-BE49-F238E27FC236}">
                    <a16:creationId xmlns:a16="http://schemas.microsoft.com/office/drawing/2014/main" id="{43AFDC2F-A016-4CC3-B959-DF1D811609A2}"/>
                  </a:ext>
                </a:extLst>
              </p:cNvPr>
              <p:cNvSpPr/>
              <p:nvPr/>
            </p:nvSpPr>
            <p:spPr>
              <a:xfrm>
                <a:off x="5875155" y="3610831"/>
                <a:ext cx="1362824" cy="328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Estuary habitat</a:t>
                </a:r>
              </a:p>
            </p:txBody>
          </p:sp>
          <p:sp>
            <p:nvSpPr>
              <p:cNvPr id="145" name="Rectangle 144">
                <a:extLst>
                  <a:ext uri="{FF2B5EF4-FFF2-40B4-BE49-F238E27FC236}">
                    <a16:creationId xmlns:a16="http://schemas.microsoft.com/office/drawing/2014/main" id="{C047C4CB-DDD4-4B43-BC24-68F519270523}"/>
                  </a:ext>
                </a:extLst>
              </p:cNvPr>
              <p:cNvSpPr/>
              <p:nvPr/>
            </p:nvSpPr>
            <p:spPr>
              <a:xfrm>
                <a:off x="5875155" y="4001543"/>
                <a:ext cx="1362824" cy="328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Riparian habitat</a:t>
                </a:r>
              </a:p>
            </p:txBody>
          </p:sp>
          <p:sp>
            <p:nvSpPr>
              <p:cNvPr id="146" name="TextBox 145">
                <a:extLst>
                  <a:ext uri="{FF2B5EF4-FFF2-40B4-BE49-F238E27FC236}">
                    <a16:creationId xmlns:a16="http://schemas.microsoft.com/office/drawing/2014/main" id="{39016DD2-F7A0-4FBA-BECE-6474127C40ED}"/>
                  </a:ext>
                </a:extLst>
              </p:cNvPr>
              <p:cNvSpPr txBox="1"/>
              <p:nvPr/>
            </p:nvSpPr>
            <p:spPr>
              <a:xfrm>
                <a:off x="5905153" y="2252067"/>
                <a:ext cx="13596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Functional Habitat</a:t>
                </a:r>
              </a:p>
            </p:txBody>
          </p:sp>
        </p:grpSp>
      </p:grpSp>
      <p:grpSp>
        <p:nvGrpSpPr>
          <p:cNvPr id="147" name="Group 146">
            <a:extLst>
              <a:ext uri="{FF2B5EF4-FFF2-40B4-BE49-F238E27FC236}">
                <a16:creationId xmlns:a16="http://schemas.microsoft.com/office/drawing/2014/main" id="{A69492D7-380C-4076-9668-1969D170960A}"/>
              </a:ext>
            </a:extLst>
          </p:cNvPr>
          <p:cNvGrpSpPr/>
          <p:nvPr/>
        </p:nvGrpSpPr>
        <p:grpSpPr>
          <a:xfrm>
            <a:off x="10200709" y="1477379"/>
            <a:ext cx="1675209" cy="2103764"/>
            <a:chOff x="10479521" y="848411"/>
            <a:chExt cx="1675209" cy="2243210"/>
          </a:xfrm>
        </p:grpSpPr>
        <p:sp>
          <p:nvSpPr>
            <p:cNvPr id="148" name="Rectangle: Rounded Corners 147">
              <a:extLst>
                <a:ext uri="{FF2B5EF4-FFF2-40B4-BE49-F238E27FC236}">
                  <a16:creationId xmlns:a16="http://schemas.microsoft.com/office/drawing/2014/main" id="{94CFE8F5-99A3-4C4C-931A-538511CCBC62}"/>
                </a:ext>
              </a:extLst>
            </p:cNvPr>
            <p:cNvSpPr/>
            <p:nvPr/>
          </p:nvSpPr>
          <p:spPr>
            <a:xfrm>
              <a:off x="10488698" y="848411"/>
              <a:ext cx="1666032" cy="2243210"/>
            </a:xfrm>
            <a:prstGeom prst="roundRect">
              <a:avLst/>
            </a:prstGeom>
            <a:solidFill>
              <a:schemeClr val="accent6">
                <a:lumMod val="60000"/>
                <a:lumOff val="40000"/>
                <a:alpha val="4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419054AF-0DCD-4293-A001-67B54B6048B6}"/>
                </a:ext>
              </a:extLst>
            </p:cNvPr>
            <p:cNvSpPr/>
            <p:nvPr/>
          </p:nvSpPr>
          <p:spPr>
            <a:xfrm>
              <a:off x="11027766" y="1563482"/>
              <a:ext cx="1009664" cy="5344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Orcas</a:t>
              </a:r>
            </a:p>
          </p:txBody>
        </p:sp>
        <p:sp>
          <p:nvSpPr>
            <p:cNvPr id="150" name="Rectangle 149">
              <a:extLst>
                <a:ext uri="{FF2B5EF4-FFF2-40B4-BE49-F238E27FC236}">
                  <a16:creationId xmlns:a16="http://schemas.microsoft.com/office/drawing/2014/main" id="{CFDF8267-86AB-462B-8901-658A2E4095E5}"/>
                </a:ext>
              </a:extLst>
            </p:cNvPr>
            <p:cNvSpPr/>
            <p:nvPr/>
          </p:nvSpPr>
          <p:spPr>
            <a:xfrm>
              <a:off x="10659999" y="1979803"/>
              <a:ext cx="1009664" cy="5344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Salmon</a:t>
              </a:r>
            </a:p>
          </p:txBody>
        </p:sp>
        <p:sp>
          <p:nvSpPr>
            <p:cNvPr id="151" name="TextBox 150">
              <a:extLst>
                <a:ext uri="{FF2B5EF4-FFF2-40B4-BE49-F238E27FC236}">
                  <a16:creationId xmlns:a16="http://schemas.microsoft.com/office/drawing/2014/main" id="{3DF2B91E-0933-4E3F-81E1-57CDB026AE45}"/>
                </a:ext>
              </a:extLst>
            </p:cNvPr>
            <p:cNvSpPr txBox="1"/>
            <p:nvPr/>
          </p:nvSpPr>
          <p:spPr>
            <a:xfrm>
              <a:off x="10479521" y="970057"/>
              <a:ext cx="16523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Thriving Species and Food Web</a:t>
              </a:r>
            </a:p>
          </p:txBody>
        </p:sp>
      </p:grpSp>
      <p:grpSp>
        <p:nvGrpSpPr>
          <p:cNvPr id="152" name="Group 151">
            <a:extLst>
              <a:ext uri="{FF2B5EF4-FFF2-40B4-BE49-F238E27FC236}">
                <a16:creationId xmlns:a16="http://schemas.microsoft.com/office/drawing/2014/main" id="{57EA8F78-94F5-43DC-9A24-9EC338027D13}"/>
              </a:ext>
            </a:extLst>
          </p:cNvPr>
          <p:cNvGrpSpPr/>
          <p:nvPr/>
        </p:nvGrpSpPr>
        <p:grpSpPr>
          <a:xfrm>
            <a:off x="10402942" y="2903397"/>
            <a:ext cx="1643333" cy="1336764"/>
            <a:chOff x="10389387" y="3070401"/>
            <a:chExt cx="1643333" cy="1336764"/>
          </a:xfrm>
        </p:grpSpPr>
        <p:grpSp>
          <p:nvGrpSpPr>
            <p:cNvPr id="153" name="Group 152">
              <a:extLst>
                <a:ext uri="{FF2B5EF4-FFF2-40B4-BE49-F238E27FC236}">
                  <a16:creationId xmlns:a16="http://schemas.microsoft.com/office/drawing/2014/main" id="{745198DE-8899-468E-945A-89376B80817D}"/>
                </a:ext>
              </a:extLst>
            </p:cNvPr>
            <p:cNvGrpSpPr/>
            <p:nvPr/>
          </p:nvGrpSpPr>
          <p:grpSpPr>
            <a:xfrm>
              <a:off x="10389387" y="3070401"/>
              <a:ext cx="1643333" cy="1336764"/>
              <a:chOff x="10488698" y="557585"/>
              <a:chExt cx="1666032" cy="2243210"/>
            </a:xfrm>
            <a:solidFill>
              <a:srgbClr val="D3CAC3"/>
            </a:solidFill>
          </p:grpSpPr>
          <p:sp>
            <p:nvSpPr>
              <p:cNvPr id="155" name="Rectangle: Rounded Corners 154">
                <a:extLst>
                  <a:ext uri="{FF2B5EF4-FFF2-40B4-BE49-F238E27FC236}">
                    <a16:creationId xmlns:a16="http://schemas.microsoft.com/office/drawing/2014/main" id="{6EEA7FC2-CB69-4788-84EA-42F8C413C836}"/>
                  </a:ext>
                </a:extLst>
              </p:cNvPr>
              <p:cNvSpPr/>
              <p:nvPr/>
            </p:nvSpPr>
            <p:spPr>
              <a:xfrm>
                <a:off x="10488698" y="557585"/>
                <a:ext cx="1666032" cy="224321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TextBox 155">
                <a:extLst>
                  <a:ext uri="{FF2B5EF4-FFF2-40B4-BE49-F238E27FC236}">
                    <a16:creationId xmlns:a16="http://schemas.microsoft.com/office/drawing/2014/main" id="{EC7CB3B7-E79B-4D0B-A7A8-E4F057B280ED}"/>
                  </a:ext>
                </a:extLst>
              </p:cNvPr>
              <p:cNvSpPr txBox="1"/>
              <p:nvPr/>
            </p:nvSpPr>
            <p:spPr>
              <a:xfrm>
                <a:off x="10562487" y="747082"/>
                <a:ext cx="1518457" cy="45803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Human Wellbeing</a:t>
                </a:r>
              </a:p>
            </p:txBody>
          </p:sp>
        </p:grpSp>
        <p:sp>
          <p:nvSpPr>
            <p:cNvPr id="154" name="Rectangle 153">
              <a:extLst>
                <a:ext uri="{FF2B5EF4-FFF2-40B4-BE49-F238E27FC236}">
                  <a16:creationId xmlns:a16="http://schemas.microsoft.com/office/drawing/2014/main" id="{BC078DAD-C5B3-4235-AE84-554921B6D890}"/>
                </a:ext>
              </a:extLst>
            </p:cNvPr>
            <p:cNvSpPr/>
            <p:nvPr/>
          </p:nvSpPr>
          <p:spPr>
            <a:xfrm>
              <a:off x="10706221" y="3656037"/>
              <a:ext cx="1009664" cy="534419"/>
            </a:xfrm>
            <a:prstGeom prst="rect">
              <a:avLst/>
            </a:prstGeom>
            <a:solidFill>
              <a:srgbClr val="AFA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Cultural Wellbeing</a:t>
              </a:r>
            </a:p>
          </p:txBody>
        </p:sp>
      </p:grpSp>
      <p:sp>
        <p:nvSpPr>
          <p:cNvPr id="89" name="TextBox 88">
            <a:extLst>
              <a:ext uri="{FF2B5EF4-FFF2-40B4-BE49-F238E27FC236}">
                <a16:creationId xmlns:a16="http://schemas.microsoft.com/office/drawing/2014/main" id="{74DDCCAA-9B01-42F6-BC1A-F82A3539711F}"/>
              </a:ext>
            </a:extLst>
          </p:cNvPr>
          <p:cNvSpPr txBox="1"/>
          <p:nvPr/>
        </p:nvSpPr>
        <p:spPr>
          <a:xfrm>
            <a:off x="276877" y="69561"/>
            <a:ext cx="84267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Monitoring, evaluation and adaptive management</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Arrow: Right 96">
            <a:extLst>
              <a:ext uri="{FF2B5EF4-FFF2-40B4-BE49-F238E27FC236}">
                <a16:creationId xmlns:a16="http://schemas.microsoft.com/office/drawing/2014/main" id="{99C6210B-CDCB-448D-AE1B-12E80426997A}"/>
              </a:ext>
            </a:extLst>
          </p:cNvPr>
          <p:cNvSpPr/>
          <p:nvPr/>
        </p:nvSpPr>
        <p:spPr>
          <a:xfrm>
            <a:off x="10017787" y="2334549"/>
            <a:ext cx="274320" cy="484632"/>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7EA37DA-4CA0-4CAD-8FBA-123C25492EB5}"/>
              </a:ext>
            </a:extLst>
          </p:cNvPr>
          <p:cNvSpPr txBox="1"/>
          <p:nvPr/>
        </p:nvSpPr>
        <p:spPr>
          <a:xfrm rot="16200000">
            <a:off x="-885303" y="2527037"/>
            <a:ext cx="20918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Planning framework</a:t>
            </a:r>
          </a:p>
        </p:txBody>
      </p:sp>
    </p:spTree>
    <p:extLst>
      <p:ext uri="{BB962C8B-B14F-4D97-AF65-F5344CB8AC3E}">
        <p14:creationId xmlns:p14="http://schemas.microsoft.com/office/powerpoint/2010/main" val="2409878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7ED74-5B7E-44D6-93E7-F823005A3BEB}"/>
              </a:ext>
            </a:extLst>
          </p:cNvPr>
          <p:cNvSpPr/>
          <p:nvPr/>
        </p:nvSpPr>
        <p:spPr>
          <a:xfrm>
            <a:off x="0" y="-1"/>
            <a:ext cx="12192000" cy="7159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5" name="Straight Connector 54">
            <a:extLst>
              <a:ext uri="{FF2B5EF4-FFF2-40B4-BE49-F238E27FC236}">
                <a16:creationId xmlns:a16="http://schemas.microsoft.com/office/drawing/2014/main" id="{C4C2268B-9844-44CC-8F94-D5618D3C842D}"/>
              </a:ext>
            </a:extLst>
          </p:cNvPr>
          <p:cNvCxnSpPr>
            <a:cxnSpLocks/>
          </p:cNvCxnSpPr>
          <p:nvPr/>
        </p:nvCxnSpPr>
        <p:spPr>
          <a:xfrm>
            <a:off x="929441" y="4422725"/>
            <a:ext cx="10461410" cy="50060"/>
          </a:xfrm>
          <a:prstGeom prst="line">
            <a:avLst/>
          </a:prstGeom>
          <a:ln w="50800">
            <a:solidFill>
              <a:schemeClr val="accent1">
                <a:lumMod val="60000"/>
                <a:lumOff val="4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03450B2-054C-47C4-B0B0-A29A36A8522B}"/>
              </a:ext>
            </a:extLst>
          </p:cNvPr>
          <p:cNvSpPr txBox="1"/>
          <p:nvPr/>
        </p:nvSpPr>
        <p:spPr>
          <a:xfrm>
            <a:off x="11242375" y="4272730"/>
            <a:ext cx="8452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2050</a:t>
            </a:r>
            <a:r>
              <a:rPr kumimoji="0" lang="en-US" sz="18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 </a:t>
            </a:r>
          </a:p>
        </p:txBody>
      </p:sp>
      <p:sp>
        <p:nvSpPr>
          <p:cNvPr id="57" name="TextBox 56">
            <a:extLst>
              <a:ext uri="{FF2B5EF4-FFF2-40B4-BE49-F238E27FC236}">
                <a16:creationId xmlns:a16="http://schemas.microsoft.com/office/drawing/2014/main" id="{07180864-8B42-4FAA-8335-75E6D69F4AD3}"/>
              </a:ext>
            </a:extLst>
          </p:cNvPr>
          <p:cNvSpPr txBox="1"/>
          <p:nvPr/>
        </p:nvSpPr>
        <p:spPr>
          <a:xfrm>
            <a:off x="187910" y="4222670"/>
            <a:ext cx="7415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2022</a:t>
            </a:r>
          </a:p>
        </p:txBody>
      </p:sp>
      <p:sp>
        <p:nvSpPr>
          <p:cNvPr id="67" name="TextBox 66">
            <a:extLst>
              <a:ext uri="{FF2B5EF4-FFF2-40B4-BE49-F238E27FC236}">
                <a16:creationId xmlns:a16="http://schemas.microsoft.com/office/drawing/2014/main" id="{BDB22DF1-0153-4993-981A-2C5927BC5399}"/>
              </a:ext>
            </a:extLst>
          </p:cNvPr>
          <p:cNvSpPr txBox="1"/>
          <p:nvPr/>
        </p:nvSpPr>
        <p:spPr>
          <a:xfrm>
            <a:off x="4458228" y="733814"/>
            <a:ext cx="38024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Desired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do we need to achieve”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9AAD977D-4F43-4BCD-B630-52C02826397C}"/>
              </a:ext>
            </a:extLst>
          </p:cNvPr>
          <p:cNvSpPr txBox="1"/>
          <p:nvPr/>
        </p:nvSpPr>
        <p:spPr>
          <a:xfrm>
            <a:off x="315880" y="423949"/>
            <a:ext cx="54767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Actio</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 Agenda Strategy 5: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Protect and restore floodplains and estuaries</a:t>
            </a:r>
          </a:p>
        </p:txBody>
      </p:sp>
      <p:grpSp>
        <p:nvGrpSpPr>
          <p:cNvPr id="5" name="Group 4">
            <a:extLst>
              <a:ext uri="{FF2B5EF4-FFF2-40B4-BE49-F238E27FC236}">
                <a16:creationId xmlns:a16="http://schemas.microsoft.com/office/drawing/2014/main" id="{942D8AB2-840F-4581-A881-B68B4509217F}"/>
              </a:ext>
            </a:extLst>
          </p:cNvPr>
          <p:cNvGrpSpPr/>
          <p:nvPr/>
        </p:nvGrpSpPr>
        <p:grpSpPr>
          <a:xfrm>
            <a:off x="4756416" y="1521177"/>
            <a:ext cx="3152721" cy="2350276"/>
            <a:chOff x="5043360" y="1606024"/>
            <a:chExt cx="3152721" cy="2350276"/>
          </a:xfrm>
        </p:grpSpPr>
        <p:sp>
          <p:nvSpPr>
            <p:cNvPr id="60" name="Rectangle 59">
              <a:extLst>
                <a:ext uri="{FF2B5EF4-FFF2-40B4-BE49-F238E27FC236}">
                  <a16:creationId xmlns:a16="http://schemas.microsoft.com/office/drawing/2014/main" id="{331D3126-A336-42BE-BA2B-57CE4F402D6C}"/>
                </a:ext>
              </a:extLst>
            </p:cNvPr>
            <p:cNvSpPr/>
            <p:nvPr/>
          </p:nvSpPr>
          <p:spPr>
            <a:xfrm>
              <a:off x="5043360" y="2205707"/>
              <a:ext cx="3152190" cy="548640"/>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Conversion of agricultural lands prevented</a:t>
              </a:r>
            </a:p>
          </p:txBody>
        </p:sp>
        <p:sp>
          <p:nvSpPr>
            <p:cNvPr id="61" name="Rectangle 60">
              <a:extLst>
                <a:ext uri="{FF2B5EF4-FFF2-40B4-BE49-F238E27FC236}">
                  <a16:creationId xmlns:a16="http://schemas.microsoft.com/office/drawing/2014/main" id="{C0E79DE0-5C63-45B6-AA31-79BC0C992AB4}"/>
                </a:ext>
              </a:extLst>
            </p:cNvPr>
            <p:cNvSpPr/>
            <p:nvPr/>
          </p:nvSpPr>
          <p:spPr>
            <a:xfrm>
              <a:off x="5043891" y="1606024"/>
              <a:ext cx="3152190" cy="548640"/>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Future fragmentation of rivers by structural barriers prevented</a:t>
              </a:r>
            </a:p>
          </p:txBody>
        </p:sp>
        <p:sp>
          <p:nvSpPr>
            <p:cNvPr id="103" name="Rectangle 102">
              <a:extLst>
                <a:ext uri="{FF2B5EF4-FFF2-40B4-BE49-F238E27FC236}">
                  <a16:creationId xmlns:a16="http://schemas.microsoft.com/office/drawing/2014/main" id="{26CDD728-5D7F-4564-AF2F-058A0A5B1B2A}"/>
                </a:ext>
              </a:extLst>
            </p:cNvPr>
            <p:cNvSpPr/>
            <p:nvPr/>
          </p:nvSpPr>
          <p:spPr>
            <a:xfrm>
              <a:off x="5043360" y="2806257"/>
              <a:ext cx="3152190" cy="548640"/>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Levees, floodgates, and other barriers in floodplains and estuaries removed</a:t>
              </a:r>
            </a:p>
          </p:txBody>
        </p:sp>
        <p:sp>
          <p:nvSpPr>
            <p:cNvPr id="104" name="Rectangle 103">
              <a:extLst>
                <a:ext uri="{FF2B5EF4-FFF2-40B4-BE49-F238E27FC236}">
                  <a16:creationId xmlns:a16="http://schemas.microsoft.com/office/drawing/2014/main" id="{98A9B5ED-7DAD-4CDA-99E5-A7ECA1334243}"/>
                </a:ext>
              </a:extLst>
            </p:cNvPr>
            <p:cNvSpPr/>
            <p:nvPr/>
          </p:nvSpPr>
          <p:spPr>
            <a:xfrm>
              <a:off x="5043360" y="3407660"/>
              <a:ext cx="3152190" cy="548640"/>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Floodplains restored and protected</a:t>
              </a:r>
            </a:p>
          </p:txBody>
        </p:sp>
      </p:grpSp>
      <p:grpSp>
        <p:nvGrpSpPr>
          <p:cNvPr id="4" name="Group 3">
            <a:extLst>
              <a:ext uri="{FF2B5EF4-FFF2-40B4-BE49-F238E27FC236}">
                <a16:creationId xmlns:a16="http://schemas.microsoft.com/office/drawing/2014/main" id="{13728FF1-D970-424F-9BEE-2EFAB6535F62}"/>
              </a:ext>
            </a:extLst>
          </p:cNvPr>
          <p:cNvGrpSpPr/>
          <p:nvPr/>
        </p:nvGrpSpPr>
        <p:grpSpPr>
          <a:xfrm>
            <a:off x="381043" y="1524120"/>
            <a:ext cx="3931265" cy="2504859"/>
            <a:chOff x="445261" y="1585860"/>
            <a:chExt cx="3941434" cy="2504859"/>
          </a:xfrm>
        </p:grpSpPr>
        <p:sp>
          <p:nvSpPr>
            <p:cNvPr id="62" name="Rectangle 61">
              <a:extLst>
                <a:ext uri="{FF2B5EF4-FFF2-40B4-BE49-F238E27FC236}">
                  <a16:creationId xmlns:a16="http://schemas.microsoft.com/office/drawing/2014/main" id="{29E61783-679F-4BAE-A038-AE0CD73342F7}"/>
                </a:ext>
              </a:extLst>
            </p:cNvPr>
            <p:cNvSpPr/>
            <p:nvPr/>
          </p:nvSpPr>
          <p:spPr>
            <a:xfrm>
              <a:off x="450625" y="1585860"/>
              <a:ext cx="3936070" cy="457200"/>
            </a:xfrm>
            <a:prstGeom prst="rect">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Incorporate flood risk into the cost of development</a:t>
              </a:r>
            </a:p>
          </p:txBody>
        </p:sp>
        <p:sp>
          <p:nvSpPr>
            <p:cNvPr id="63" name="Rectangle 62">
              <a:extLst>
                <a:ext uri="{FF2B5EF4-FFF2-40B4-BE49-F238E27FC236}">
                  <a16:creationId xmlns:a16="http://schemas.microsoft.com/office/drawing/2014/main" id="{EC6D2BD8-8064-438D-9C00-8B5F04364DF6}"/>
                </a:ext>
              </a:extLst>
            </p:cNvPr>
            <p:cNvSpPr/>
            <p:nvPr/>
          </p:nvSpPr>
          <p:spPr>
            <a:xfrm>
              <a:off x="450480" y="2095955"/>
              <a:ext cx="3929003" cy="457200"/>
            </a:xfrm>
            <a:prstGeom prst="rect">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nforce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regulations for development in floodplains      </a:t>
              </a:r>
            </a:p>
          </p:txBody>
        </p:sp>
        <p:sp>
          <p:nvSpPr>
            <p:cNvPr id="78" name="Rectangle 77">
              <a:extLst>
                <a:ext uri="{FF2B5EF4-FFF2-40B4-BE49-F238E27FC236}">
                  <a16:creationId xmlns:a16="http://schemas.microsoft.com/office/drawing/2014/main" id="{30B8874E-E38A-48CE-94C2-B3185C043FF7}"/>
                </a:ext>
              </a:extLst>
            </p:cNvPr>
            <p:cNvSpPr/>
            <p:nvPr/>
          </p:nvSpPr>
          <p:spPr>
            <a:xfrm>
              <a:off x="445261" y="3122120"/>
              <a:ext cx="3929997" cy="457200"/>
            </a:xfrm>
            <a:prstGeom prst="rect">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Encourage integrated floodplain management </a:t>
              </a:r>
            </a:p>
          </p:txBody>
        </p:sp>
        <p:sp>
          <p:nvSpPr>
            <p:cNvPr id="79" name="Rectangle 78">
              <a:extLst>
                <a:ext uri="{FF2B5EF4-FFF2-40B4-BE49-F238E27FC236}">
                  <a16:creationId xmlns:a16="http://schemas.microsoft.com/office/drawing/2014/main" id="{2D51B0BA-1E17-418F-BDD5-B5DD4033D39D}"/>
                </a:ext>
              </a:extLst>
            </p:cNvPr>
            <p:cNvSpPr/>
            <p:nvPr/>
          </p:nvSpPr>
          <p:spPr>
            <a:xfrm>
              <a:off x="445261" y="2606629"/>
              <a:ext cx="3929003" cy="461999"/>
            </a:xfrm>
            <a:prstGeom prst="rect">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Complete reach-scale planning</a:t>
              </a:r>
            </a:p>
          </p:txBody>
        </p:sp>
        <p:sp>
          <p:nvSpPr>
            <p:cNvPr id="109" name="Rectangle 108">
              <a:extLst>
                <a:ext uri="{FF2B5EF4-FFF2-40B4-BE49-F238E27FC236}">
                  <a16:creationId xmlns:a16="http://schemas.microsoft.com/office/drawing/2014/main" id="{F7B56251-8C3F-45AD-9204-4C555DD68435}"/>
                </a:ext>
              </a:extLst>
            </p:cNvPr>
            <p:cNvSpPr/>
            <p:nvPr/>
          </p:nvSpPr>
          <p:spPr>
            <a:xfrm>
              <a:off x="445262" y="3633519"/>
              <a:ext cx="3929005" cy="457200"/>
            </a:xfrm>
            <a:prstGeom prst="rect">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Complete acquisition and restoration projects</a:t>
              </a:r>
            </a:p>
          </p:txBody>
        </p:sp>
      </p:grpSp>
      <p:sp>
        <p:nvSpPr>
          <p:cNvPr id="124" name="TextBox 123">
            <a:extLst>
              <a:ext uri="{FF2B5EF4-FFF2-40B4-BE49-F238E27FC236}">
                <a16:creationId xmlns:a16="http://schemas.microsoft.com/office/drawing/2014/main" id="{A98F4CA9-57E7-40F6-81B7-595708DB3EBB}"/>
              </a:ext>
            </a:extLst>
          </p:cNvPr>
          <p:cNvSpPr txBox="1"/>
          <p:nvPr/>
        </p:nvSpPr>
        <p:spPr>
          <a:xfrm>
            <a:off x="8638911" y="756403"/>
            <a:ext cx="30700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Vital Signs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Our vision for the future”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754F23EE-E632-4304-A084-64802BFBB64D}"/>
              </a:ext>
            </a:extLst>
          </p:cNvPr>
          <p:cNvGrpSpPr/>
          <p:nvPr/>
        </p:nvGrpSpPr>
        <p:grpSpPr>
          <a:xfrm>
            <a:off x="8326517" y="1499136"/>
            <a:ext cx="1737373" cy="2394765"/>
            <a:chOff x="8276075" y="1610417"/>
            <a:chExt cx="1737373" cy="2394765"/>
          </a:xfrm>
        </p:grpSpPr>
        <p:sp>
          <p:nvSpPr>
            <p:cNvPr id="131" name="Rectangle: Rounded Corners 130">
              <a:extLst>
                <a:ext uri="{FF2B5EF4-FFF2-40B4-BE49-F238E27FC236}">
                  <a16:creationId xmlns:a16="http://schemas.microsoft.com/office/drawing/2014/main" id="{288228E0-B551-4F4C-8D76-0E118BFA819C}"/>
                </a:ext>
              </a:extLst>
            </p:cNvPr>
            <p:cNvSpPr/>
            <p:nvPr/>
          </p:nvSpPr>
          <p:spPr>
            <a:xfrm>
              <a:off x="8276075" y="1610417"/>
              <a:ext cx="1737373" cy="2394765"/>
            </a:xfrm>
            <a:prstGeom prst="roundRect">
              <a:avLst/>
            </a:prstGeom>
            <a:solidFill>
              <a:schemeClr val="accent6">
                <a:lumMod val="60000"/>
                <a:lumOff val="40000"/>
                <a:alpha val="4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2" name="Group 131">
              <a:extLst>
                <a:ext uri="{FF2B5EF4-FFF2-40B4-BE49-F238E27FC236}">
                  <a16:creationId xmlns:a16="http://schemas.microsoft.com/office/drawing/2014/main" id="{D40FF059-6D0A-4249-9F4E-04A7C0AD18A9}"/>
                </a:ext>
              </a:extLst>
            </p:cNvPr>
            <p:cNvGrpSpPr/>
            <p:nvPr/>
          </p:nvGrpSpPr>
          <p:grpSpPr>
            <a:xfrm>
              <a:off x="8450589" y="1685943"/>
              <a:ext cx="1389693" cy="2077671"/>
              <a:chOff x="5875155" y="2252067"/>
              <a:chExt cx="1389693" cy="2077671"/>
            </a:xfrm>
            <a:solidFill>
              <a:schemeClr val="accent6"/>
            </a:solidFill>
          </p:grpSpPr>
          <p:sp>
            <p:nvSpPr>
              <p:cNvPr id="134" name="Rectangle 133">
                <a:extLst>
                  <a:ext uri="{FF2B5EF4-FFF2-40B4-BE49-F238E27FC236}">
                    <a16:creationId xmlns:a16="http://schemas.microsoft.com/office/drawing/2014/main" id="{06298FFF-62E4-4C83-9907-8B9CE46FCA46}"/>
                  </a:ext>
                </a:extLst>
              </p:cNvPr>
              <p:cNvSpPr/>
              <p:nvPr/>
            </p:nvSpPr>
            <p:spPr>
              <a:xfrm>
                <a:off x="5878284" y="2810915"/>
                <a:ext cx="1359695" cy="328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Eelgrass habitat</a:t>
                </a:r>
              </a:p>
            </p:txBody>
          </p:sp>
          <p:sp>
            <p:nvSpPr>
              <p:cNvPr id="138" name="Rectangle 137">
                <a:extLst>
                  <a:ext uri="{FF2B5EF4-FFF2-40B4-BE49-F238E27FC236}">
                    <a16:creationId xmlns:a16="http://schemas.microsoft.com/office/drawing/2014/main" id="{01D1D27B-AF69-48CF-B797-5F16E6DC958C}"/>
                  </a:ext>
                </a:extLst>
              </p:cNvPr>
              <p:cNvSpPr/>
              <p:nvPr/>
            </p:nvSpPr>
            <p:spPr>
              <a:xfrm>
                <a:off x="5878284" y="3209623"/>
                <a:ext cx="1359695" cy="328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Floodplain habitat</a:t>
                </a:r>
              </a:p>
            </p:txBody>
          </p:sp>
          <p:sp>
            <p:nvSpPr>
              <p:cNvPr id="144" name="Rectangle 143">
                <a:extLst>
                  <a:ext uri="{FF2B5EF4-FFF2-40B4-BE49-F238E27FC236}">
                    <a16:creationId xmlns:a16="http://schemas.microsoft.com/office/drawing/2014/main" id="{43AFDC2F-A016-4CC3-B959-DF1D811609A2}"/>
                  </a:ext>
                </a:extLst>
              </p:cNvPr>
              <p:cNvSpPr/>
              <p:nvPr/>
            </p:nvSpPr>
            <p:spPr>
              <a:xfrm>
                <a:off x="5875155" y="3610831"/>
                <a:ext cx="1362824" cy="328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Estuary habitat</a:t>
                </a:r>
              </a:p>
            </p:txBody>
          </p:sp>
          <p:sp>
            <p:nvSpPr>
              <p:cNvPr id="145" name="Rectangle 144">
                <a:extLst>
                  <a:ext uri="{FF2B5EF4-FFF2-40B4-BE49-F238E27FC236}">
                    <a16:creationId xmlns:a16="http://schemas.microsoft.com/office/drawing/2014/main" id="{C047C4CB-DDD4-4B43-BC24-68F519270523}"/>
                  </a:ext>
                </a:extLst>
              </p:cNvPr>
              <p:cNvSpPr/>
              <p:nvPr/>
            </p:nvSpPr>
            <p:spPr>
              <a:xfrm>
                <a:off x="5875155" y="4001543"/>
                <a:ext cx="1362824" cy="328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Riparian habitat</a:t>
                </a:r>
              </a:p>
            </p:txBody>
          </p:sp>
          <p:sp>
            <p:nvSpPr>
              <p:cNvPr id="146" name="TextBox 145">
                <a:extLst>
                  <a:ext uri="{FF2B5EF4-FFF2-40B4-BE49-F238E27FC236}">
                    <a16:creationId xmlns:a16="http://schemas.microsoft.com/office/drawing/2014/main" id="{39016DD2-F7A0-4FBA-BECE-6474127C40ED}"/>
                  </a:ext>
                </a:extLst>
              </p:cNvPr>
              <p:cNvSpPr txBox="1"/>
              <p:nvPr/>
            </p:nvSpPr>
            <p:spPr>
              <a:xfrm>
                <a:off x="5905153" y="2252067"/>
                <a:ext cx="13596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Functional Habitat</a:t>
                </a:r>
              </a:p>
            </p:txBody>
          </p:sp>
        </p:grpSp>
      </p:grpSp>
      <p:grpSp>
        <p:nvGrpSpPr>
          <p:cNvPr id="147" name="Group 146">
            <a:extLst>
              <a:ext uri="{FF2B5EF4-FFF2-40B4-BE49-F238E27FC236}">
                <a16:creationId xmlns:a16="http://schemas.microsoft.com/office/drawing/2014/main" id="{A69492D7-380C-4076-9668-1969D170960A}"/>
              </a:ext>
            </a:extLst>
          </p:cNvPr>
          <p:cNvGrpSpPr/>
          <p:nvPr/>
        </p:nvGrpSpPr>
        <p:grpSpPr>
          <a:xfrm>
            <a:off x="10200709" y="1477379"/>
            <a:ext cx="1675209" cy="2103764"/>
            <a:chOff x="10479521" y="848411"/>
            <a:chExt cx="1675209" cy="2243210"/>
          </a:xfrm>
        </p:grpSpPr>
        <p:sp>
          <p:nvSpPr>
            <p:cNvPr id="148" name="Rectangle: Rounded Corners 147">
              <a:extLst>
                <a:ext uri="{FF2B5EF4-FFF2-40B4-BE49-F238E27FC236}">
                  <a16:creationId xmlns:a16="http://schemas.microsoft.com/office/drawing/2014/main" id="{94CFE8F5-99A3-4C4C-931A-538511CCBC62}"/>
                </a:ext>
              </a:extLst>
            </p:cNvPr>
            <p:cNvSpPr/>
            <p:nvPr/>
          </p:nvSpPr>
          <p:spPr>
            <a:xfrm>
              <a:off x="10488698" y="848411"/>
              <a:ext cx="1666032" cy="2243210"/>
            </a:xfrm>
            <a:prstGeom prst="roundRect">
              <a:avLst/>
            </a:prstGeom>
            <a:solidFill>
              <a:schemeClr val="accent6">
                <a:lumMod val="60000"/>
                <a:lumOff val="40000"/>
                <a:alpha val="4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419054AF-0DCD-4293-A001-67B54B6048B6}"/>
                </a:ext>
              </a:extLst>
            </p:cNvPr>
            <p:cNvSpPr/>
            <p:nvPr/>
          </p:nvSpPr>
          <p:spPr>
            <a:xfrm>
              <a:off x="11027766" y="1563482"/>
              <a:ext cx="1009664" cy="5344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Orcas</a:t>
              </a:r>
            </a:p>
          </p:txBody>
        </p:sp>
        <p:sp>
          <p:nvSpPr>
            <p:cNvPr id="150" name="Rectangle 149">
              <a:extLst>
                <a:ext uri="{FF2B5EF4-FFF2-40B4-BE49-F238E27FC236}">
                  <a16:creationId xmlns:a16="http://schemas.microsoft.com/office/drawing/2014/main" id="{CFDF8267-86AB-462B-8901-658A2E4095E5}"/>
                </a:ext>
              </a:extLst>
            </p:cNvPr>
            <p:cNvSpPr/>
            <p:nvPr/>
          </p:nvSpPr>
          <p:spPr>
            <a:xfrm>
              <a:off x="10659999" y="1979803"/>
              <a:ext cx="1009664" cy="5344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Salmon</a:t>
              </a:r>
            </a:p>
          </p:txBody>
        </p:sp>
        <p:sp>
          <p:nvSpPr>
            <p:cNvPr id="151" name="TextBox 150">
              <a:extLst>
                <a:ext uri="{FF2B5EF4-FFF2-40B4-BE49-F238E27FC236}">
                  <a16:creationId xmlns:a16="http://schemas.microsoft.com/office/drawing/2014/main" id="{3DF2B91E-0933-4E3F-81E1-57CDB026AE45}"/>
                </a:ext>
              </a:extLst>
            </p:cNvPr>
            <p:cNvSpPr txBox="1"/>
            <p:nvPr/>
          </p:nvSpPr>
          <p:spPr>
            <a:xfrm>
              <a:off x="10479521" y="970057"/>
              <a:ext cx="16523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Thriving Species and Food Web</a:t>
              </a:r>
            </a:p>
          </p:txBody>
        </p:sp>
      </p:grpSp>
      <p:grpSp>
        <p:nvGrpSpPr>
          <p:cNvPr id="152" name="Group 151">
            <a:extLst>
              <a:ext uri="{FF2B5EF4-FFF2-40B4-BE49-F238E27FC236}">
                <a16:creationId xmlns:a16="http://schemas.microsoft.com/office/drawing/2014/main" id="{57EA8F78-94F5-43DC-9A24-9EC338027D13}"/>
              </a:ext>
            </a:extLst>
          </p:cNvPr>
          <p:cNvGrpSpPr/>
          <p:nvPr/>
        </p:nvGrpSpPr>
        <p:grpSpPr>
          <a:xfrm>
            <a:off x="10402942" y="2903397"/>
            <a:ext cx="1643333" cy="1336764"/>
            <a:chOff x="10389387" y="3070401"/>
            <a:chExt cx="1643333" cy="1336764"/>
          </a:xfrm>
        </p:grpSpPr>
        <p:grpSp>
          <p:nvGrpSpPr>
            <p:cNvPr id="153" name="Group 152">
              <a:extLst>
                <a:ext uri="{FF2B5EF4-FFF2-40B4-BE49-F238E27FC236}">
                  <a16:creationId xmlns:a16="http://schemas.microsoft.com/office/drawing/2014/main" id="{745198DE-8899-468E-945A-89376B80817D}"/>
                </a:ext>
              </a:extLst>
            </p:cNvPr>
            <p:cNvGrpSpPr/>
            <p:nvPr/>
          </p:nvGrpSpPr>
          <p:grpSpPr>
            <a:xfrm>
              <a:off x="10389387" y="3070401"/>
              <a:ext cx="1643333" cy="1336764"/>
              <a:chOff x="10488698" y="557585"/>
              <a:chExt cx="1666032" cy="2243210"/>
            </a:xfrm>
            <a:solidFill>
              <a:srgbClr val="D3CAC3"/>
            </a:solidFill>
          </p:grpSpPr>
          <p:sp>
            <p:nvSpPr>
              <p:cNvPr id="155" name="Rectangle: Rounded Corners 154">
                <a:extLst>
                  <a:ext uri="{FF2B5EF4-FFF2-40B4-BE49-F238E27FC236}">
                    <a16:creationId xmlns:a16="http://schemas.microsoft.com/office/drawing/2014/main" id="{6EEA7FC2-CB69-4788-84EA-42F8C413C836}"/>
                  </a:ext>
                </a:extLst>
              </p:cNvPr>
              <p:cNvSpPr/>
              <p:nvPr/>
            </p:nvSpPr>
            <p:spPr>
              <a:xfrm>
                <a:off x="10488698" y="557585"/>
                <a:ext cx="1666032" cy="224321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TextBox 155">
                <a:extLst>
                  <a:ext uri="{FF2B5EF4-FFF2-40B4-BE49-F238E27FC236}">
                    <a16:creationId xmlns:a16="http://schemas.microsoft.com/office/drawing/2014/main" id="{EC7CB3B7-E79B-4D0B-A7A8-E4F057B280ED}"/>
                  </a:ext>
                </a:extLst>
              </p:cNvPr>
              <p:cNvSpPr txBox="1"/>
              <p:nvPr/>
            </p:nvSpPr>
            <p:spPr>
              <a:xfrm>
                <a:off x="10562487" y="747082"/>
                <a:ext cx="1518457" cy="45803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Human Wellbeing</a:t>
                </a:r>
              </a:p>
            </p:txBody>
          </p:sp>
        </p:grpSp>
        <p:sp>
          <p:nvSpPr>
            <p:cNvPr id="154" name="Rectangle 153">
              <a:extLst>
                <a:ext uri="{FF2B5EF4-FFF2-40B4-BE49-F238E27FC236}">
                  <a16:creationId xmlns:a16="http://schemas.microsoft.com/office/drawing/2014/main" id="{BC078DAD-C5B3-4235-AE84-554921B6D890}"/>
                </a:ext>
              </a:extLst>
            </p:cNvPr>
            <p:cNvSpPr/>
            <p:nvPr/>
          </p:nvSpPr>
          <p:spPr>
            <a:xfrm>
              <a:off x="10706221" y="3656037"/>
              <a:ext cx="1009664" cy="534419"/>
            </a:xfrm>
            <a:prstGeom prst="rect">
              <a:avLst/>
            </a:prstGeom>
            <a:solidFill>
              <a:srgbClr val="AFA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Cultural Wellbeing</a:t>
              </a:r>
            </a:p>
          </p:txBody>
        </p:sp>
      </p:grpSp>
      <p:sp>
        <p:nvSpPr>
          <p:cNvPr id="65" name="TextBox 64">
            <a:extLst>
              <a:ext uri="{FF2B5EF4-FFF2-40B4-BE49-F238E27FC236}">
                <a16:creationId xmlns:a16="http://schemas.microsoft.com/office/drawing/2014/main" id="{E6999A3C-8651-4428-BAC6-558E8D719030}"/>
              </a:ext>
            </a:extLst>
          </p:cNvPr>
          <p:cNvSpPr txBox="1"/>
          <p:nvPr/>
        </p:nvSpPr>
        <p:spPr>
          <a:xfrm>
            <a:off x="606598" y="751333"/>
            <a:ext cx="34855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Needed Actions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How are we going to get there”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74DDCCAA-9B01-42F6-BC1A-F82A3539711F}"/>
              </a:ext>
            </a:extLst>
          </p:cNvPr>
          <p:cNvSpPr txBox="1"/>
          <p:nvPr/>
        </p:nvSpPr>
        <p:spPr>
          <a:xfrm>
            <a:off x="276877" y="69561"/>
            <a:ext cx="84267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Monitoring, evaluation and adaptive management</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B4A694B4-5DBD-4B83-B6FC-DEBD75C23986}"/>
              </a:ext>
            </a:extLst>
          </p:cNvPr>
          <p:cNvSpPr/>
          <p:nvPr/>
        </p:nvSpPr>
        <p:spPr>
          <a:xfrm>
            <a:off x="4393275" y="2334549"/>
            <a:ext cx="274320" cy="484632"/>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Arrow: Right 95">
            <a:extLst>
              <a:ext uri="{FF2B5EF4-FFF2-40B4-BE49-F238E27FC236}">
                <a16:creationId xmlns:a16="http://schemas.microsoft.com/office/drawing/2014/main" id="{F8743D31-95B6-4A51-BE28-5FFCB2733C55}"/>
              </a:ext>
            </a:extLst>
          </p:cNvPr>
          <p:cNvSpPr/>
          <p:nvPr/>
        </p:nvSpPr>
        <p:spPr>
          <a:xfrm>
            <a:off x="8012775" y="2334549"/>
            <a:ext cx="274320" cy="484632"/>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Arrow: Right 96">
            <a:extLst>
              <a:ext uri="{FF2B5EF4-FFF2-40B4-BE49-F238E27FC236}">
                <a16:creationId xmlns:a16="http://schemas.microsoft.com/office/drawing/2014/main" id="{99C6210B-CDCB-448D-AE1B-12E80426997A}"/>
              </a:ext>
            </a:extLst>
          </p:cNvPr>
          <p:cNvSpPr/>
          <p:nvPr/>
        </p:nvSpPr>
        <p:spPr>
          <a:xfrm>
            <a:off x="10017787" y="2334549"/>
            <a:ext cx="274320" cy="484632"/>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7EA37DA-4CA0-4CAD-8FBA-123C25492EB5}"/>
              </a:ext>
            </a:extLst>
          </p:cNvPr>
          <p:cNvSpPr txBox="1"/>
          <p:nvPr/>
        </p:nvSpPr>
        <p:spPr>
          <a:xfrm rot="16200000">
            <a:off x="-885303" y="2527037"/>
            <a:ext cx="20918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Planning framework</a:t>
            </a:r>
          </a:p>
        </p:txBody>
      </p:sp>
      <p:sp>
        <p:nvSpPr>
          <p:cNvPr id="87" name="TextBox 86">
            <a:extLst>
              <a:ext uri="{FF2B5EF4-FFF2-40B4-BE49-F238E27FC236}">
                <a16:creationId xmlns:a16="http://schemas.microsoft.com/office/drawing/2014/main" id="{F17C785D-FCFF-4B0C-8324-BC017CEECC7A}"/>
              </a:ext>
            </a:extLst>
          </p:cNvPr>
          <p:cNvSpPr txBox="1"/>
          <p:nvPr/>
        </p:nvSpPr>
        <p:spPr>
          <a:xfrm rot="16200000">
            <a:off x="-874924" y="5536331"/>
            <a:ext cx="21656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Monitoring  framework</a:t>
            </a:r>
          </a:p>
        </p:txBody>
      </p:sp>
    </p:spTree>
    <p:extLst>
      <p:ext uri="{BB962C8B-B14F-4D97-AF65-F5344CB8AC3E}">
        <p14:creationId xmlns:p14="http://schemas.microsoft.com/office/powerpoint/2010/main" val="4232431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7ED74-5B7E-44D6-93E7-F823005A3BEB}"/>
              </a:ext>
            </a:extLst>
          </p:cNvPr>
          <p:cNvSpPr/>
          <p:nvPr/>
        </p:nvSpPr>
        <p:spPr>
          <a:xfrm>
            <a:off x="0" y="-1"/>
            <a:ext cx="12192000" cy="7159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FDF60C7-3957-4763-936B-F91A3C31246A}"/>
              </a:ext>
            </a:extLst>
          </p:cNvPr>
          <p:cNvSpPr/>
          <p:nvPr/>
        </p:nvSpPr>
        <p:spPr>
          <a:xfrm>
            <a:off x="-13835" y="4659257"/>
            <a:ext cx="12192000" cy="2341784"/>
          </a:xfrm>
          <a:prstGeom prst="rect">
            <a:avLst/>
          </a:prstGeom>
          <a:solidFill>
            <a:schemeClr val="accent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5" name="Straight Connector 54">
            <a:extLst>
              <a:ext uri="{FF2B5EF4-FFF2-40B4-BE49-F238E27FC236}">
                <a16:creationId xmlns:a16="http://schemas.microsoft.com/office/drawing/2014/main" id="{C4C2268B-9844-44CC-8F94-D5618D3C842D}"/>
              </a:ext>
            </a:extLst>
          </p:cNvPr>
          <p:cNvCxnSpPr>
            <a:cxnSpLocks/>
          </p:cNvCxnSpPr>
          <p:nvPr/>
        </p:nvCxnSpPr>
        <p:spPr>
          <a:xfrm>
            <a:off x="929441" y="4422725"/>
            <a:ext cx="10461410" cy="50060"/>
          </a:xfrm>
          <a:prstGeom prst="line">
            <a:avLst/>
          </a:prstGeom>
          <a:ln w="50800">
            <a:solidFill>
              <a:schemeClr val="accent1">
                <a:lumMod val="60000"/>
                <a:lumOff val="4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03450B2-054C-47C4-B0B0-A29A36A8522B}"/>
              </a:ext>
            </a:extLst>
          </p:cNvPr>
          <p:cNvSpPr txBox="1"/>
          <p:nvPr/>
        </p:nvSpPr>
        <p:spPr>
          <a:xfrm>
            <a:off x="11242375" y="4272730"/>
            <a:ext cx="8452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2050</a:t>
            </a:r>
            <a:r>
              <a:rPr kumimoji="0" lang="en-US" sz="18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 </a:t>
            </a:r>
          </a:p>
        </p:txBody>
      </p:sp>
      <p:sp>
        <p:nvSpPr>
          <p:cNvPr id="57" name="TextBox 56">
            <a:extLst>
              <a:ext uri="{FF2B5EF4-FFF2-40B4-BE49-F238E27FC236}">
                <a16:creationId xmlns:a16="http://schemas.microsoft.com/office/drawing/2014/main" id="{07180864-8B42-4FAA-8335-75E6D69F4AD3}"/>
              </a:ext>
            </a:extLst>
          </p:cNvPr>
          <p:cNvSpPr txBox="1"/>
          <p:nvPr/>
        </p:nvSpPr>
        <p:spPr>
          <a:xfrm>
            <a:off x="187910" y="4222670"/>
            <a:ext cx="7415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2022</a:t>
            </a:r>
          </a:p>
        </p:txBody>
      </p:sp>
      <p:sp>
        <p:nvSpPr>
          <p:cNvPr id="67" name="TextBox 66">
            <a:extLst>
              <a:ext uri="{FF2B5EF4-FFF2-40B4-BE49-F238E27FC236}">
                <a16:creationId xmlns:a16="http://schemas.microsoft.com/office/drawing/2014/main" id="{BDB22DF1-0153-4993-981A-2C5927BC5399}"/>
              </a:ext>
            </a:extLst>
          </p:cNvPr>
          <p:cNvSpPr txBox="1"/>
          <p:nvPr/>
        </p:nvSpPr>
        <p:spPr>
          <a:xfrm>
            <a:off x="4458228" y="733814"/>
            <a:ext cx="38024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Desired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do we need to achieve”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9AAD977D-4F43-4BCD-B630-52C02826397C}"/>
              </a:ext>
            </a:extLst>
          </p:cNvPr>
          <p:cNvSpPr txBox="1"/>
          <p:nvPr/>
        </p:nvSpPr>
        <p:spPr>
          <a:xfrm>
            <a:off x="315880" y="423949"/>
            <a:ext cx="54767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Actio</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 Agenda Strategy 5: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Protect and restore floodplains and estuaries</a:t>
            </a:r>
          </a:p>
        </p:txBody>
      </p:sp>
      <p:grpSp>
        <p:nvGrpSpPr>
          <p:cNvPr id="5" name="Group 4">
            <a:extLst>
              <a:ext uri="{FF2B5EF4-FFF2-40B4-BE49-F238E27FC236}">
                <a16:creationId xmlns:a16="http://schemas.microsoft.com/office/drawing/2014/main" id="{942D8AB2-840F-4581-A881-B68B4509217F}"/>
              </a:ext>
            </a:extLst>
          </p:cNvPr>
          <p:cNvGrpSpPr/>
          <p:nvPr/>
        </p:nvGrpSpPr>
        <p:grpSpPr>
          <a:xfrm>
            <a:off x="4756416" y="1521177"/>
            <a:ext cx="3152721" cy="2350276"/>
            <a:chOff x="5043360" y="1606024"/>
            <a:chExt cx="3152721" cy="2350276"/>
          </a:xfrm>
        </p:grpSpPr>
        <p:sp>
          <p:nvSpPr>
            <p:cNvPr id="60" name="Rectangle 59">
              <a:extLst>
                <a:ext uri="{FF2B5EF4-FFF2-40B4-BE49-F238E27FC236}">
                  <a16:creationId xmlns:a16="http://schemas.microsoft.com/office/drawing/2014/main" id="{331D3126-A336-42BE-BA2B-57CE4F402D6C}"/>
                </a:ext>
              </a:extLst>
            </p:cNvPr>
            <p:cNvSpPr/>
            <p:nvPr/>
          </p:nvSpPr>
          <p:spPr>
            <a:xfrm>
              <a:off x="5043360" y="2205707"/>
              <a:ext cx="3152190" cy="548640"/>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Conversion of agricultural lands prevented</a:t>
              </a:r>
            </a:p>
          </p:txBody>
        </p:sp>
        <p:sp>
          <p:nvSpPr>
            <p:cNvPr id="61" name="Rectangle 60">
              <a:extLst>
                <a:ext uri="{FF2B5EF4-FFF2-40B4-BE49-F238E27FC236}">
                  <a16:creationId xmlns:a16="http://schemas.microsoft.com/office/drawing/2014/main" id="{C0E79DE0-5C63-45B6-AA31-79BC0C992AB4}"/>
                </a:ext>
              </a:extLst>
            </p:cNvPr>
            <p:cNvSpPr/>
            <p:nvPr/>
          </p:nvSpPr>
          <p:spPr>
            <a:xfrm>
              <a:off x="5043891" y="1606024"/>
              <a:ext cx="3152190" cy="548640"/>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Future fragmentation of rivers by structural barriers prevented</a:t>
              </a:r>
            </a:p>
          </p:txBody>
        </p:sp>
        <p:sp>
          <p:nvSpPr>
            <p:cNvPr id="103" name="Rectangle 102">
              <a:extLst>
                <a:ext uri="{FF2B5EF4-FFF2-40B4-BE49-F238E27FC236}">
                  <a16:creationId xmlns:a16="http://schemas.microsoft.com/office/drawing/2014/main" id="{26CDD728-5D7F-4564-AF2F-058A0A5B1B2A}"/>
                </a:ext>
              </a:extLst>
            </p:cNvPr>
            <p:cNvSpPr/>
            <p:nvPr/>
          </p:nvSpPr>
          <p:spPr>
            <a:xfrm>
              <a:off x="5043360" y="2806257"/>
              <a:ext cx="3152190" cy="548640"/>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Levees, floodgates, and other barriers in floodplains and estuaries removed</a:t>
              </a:r>
            </a:p>
          </p:txBody>
        </p:sp>
        <p:sp>
          <p:nvSpPr>
            <p:cNvPr id="104" name="Rectangle 103">
              <a:extLst>
                <a:ext uri="{FF2B5EF4-FFF2-40B4-BE49-F238E27FC236}">
                  <a16:creationId xmlns:a16="http://schemas.microsoft.com/office/drawing/2014/main" id="{98A9B5ED-7DAD-4CDA-99E5-A7ECA1334243}"/>
                </a:ext>
              </a:extLst>
            </p:cNvPr>
            <p:cNvSpPr/>
            <p:nvPr/>
          </p:nvSpPr>
          <p:spPr>
            <a:xfrm>
              <a:off x="5043360" y="3407660"/>
              <a:ext cx="3152190" cy="548640"/>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Floodplains restored and protected</a:t>
              </a:r>
            </a:p>
          </p:txBody>
        </p:sp>
      </p:grpSp>
      <p:grpSp>
        <p:nvGrpSpPr>
          <p:cNvPr id="4" name="Group 3">
            <a:extLst>
              <a:ext uri="{FF2B5EF4-FFF2-40B4-BE49-F238E27FC236}">
                <a16:creationId xmlns:a16="http://schemas.microsoft.com/office/drawing/2014/main" id="{13728FF1-D970-424F-9BEE-2EFAB6535F62}"/>
              </a:ext>
            </a:extLst>
          </p:cNvPr>
          <p:cNvGrpSpPr/>
          <p:nvPr/>
        </p:nvGrpSpPr>
        <p:grpSpPr>
          <a:xfrm>
            <a:off x="381043" y="1524120"/>
            <a:ext cx="3931265" cy="2504859"/>
            <a:chOff x="445261" y="1585860"/>
            <a:chExt cx="3941434" cy="2504859"/>
          </a:xfrm>
        </p:grpSpPr>
        <p:sp>
          <p:nvSpPr>
            <p:cNvPr id="62" name="Rectangle 61">
              <a:extLst>
                <a:ext uri="{FF2B5EF4-FFF2-40B4-BE49-F238E27FC236}">
                  <a16:creationId xmlns:a16="http://schemas.microsoft.com/office/drawing/2014/main" id="{29E61783-679F-4BAE-A038-AE0CD73342F7}"/>
                </a:ext>
              </a:extLst>
            </p:cNvPr>
            <p:cNvSpPr/>
            <p:nvPr/>
          </p:nvSpPr>
          <p:spPr>
            <a:xfrm>
              <a:off x="450625" y="1585860"/>
              <a:ext cx="3936070" cy="457200"/>
            </a:xfrm>
            <a:prstGeom prst="rect">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Incorporate flood risk into the cost of development</a:t>
              </a:r>
            </a:p>
          </p:txBody>
        </p:sp>
        <p:sp>
          <p:nvSpPr>
            <p:cNvPr id="63" name="Rectangle 62">
              <a:extLst>
                <a:ext uri="{FF2B5EF4-FFF2-40B4-BE49-F238E27FC236}">
                  <a16:creationId xmlns:a16="http://schemas.microsoft.com/office/drawing/2014/main" id="{EC6D2BD8-8064-438D-9C00-8B5F04364DF6}"/>
                </a:ext>
              </a:extLst>
            </p:cNvPr>
            <p:cNvSpPr/>
            <p:nvPr/>
          </p:nvSpPr>
          <p:spPr>
            <a:xfrm>
              <a:off x="450480" y="2095955"/>
              <a:ext cx="3929003" cy="457200"/>
            </a:xfrm>
            <a:prstGeom prst="rect">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nforce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regulations for development in floodplains      </a:t>
              </a:r>
            </a:p>
          </p:txBody>
        </p:sp>
        <p:sp>
          <p:nvSpPr>
            <p:cNvPr id="78" name="Rectangle 77">
              <a:extLst>
                <a:ext uri="{FF2B5EF4-FFF2-40B4-BE49-F238E27FC236}">
                  <a16:creationId xmlns:a16="http://schemas.microsoft.com/office/drawing/2014/main" id="{30B8874E-E38A-48CE-94C2-B3185C043FF7}"/>
                </a:ext>
              </a:extLst>
            </p:cNvPr>
            <p:cNvSpPr/>
            <p:nvPr/>
          </p:nvSpPr>
          <p:spPr>
            <a:xfrm>
              <a:off x="445261" y="3122120"/>
              <a:ext cx="3929997" cy="457200"/>
            </a:xfrm>
            <a:prstGeom prst="rect">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Encourage integrated floodplain management </a:t>
              </a:r>
            </a:p>
          </p:txBody>
        </p:sp>
        <p:sp>
          <p:nvSpPr>
            <p:cNvPr id="79" name="Rectangle 78">
              <a:extLst>
                <a:ext uri="{FF2B5EF4-FFF2-40B4-BE49-F238E27FC236}">
                  <a16:creationId xmlns:a16="http://schemas.microsoft.com/office/drawing/2014/main" id="{2D51B0BA-1E17-418F-BDD5-B5DD4033D39D}"/>
                </a:ext>
              </a:extLst>
            </p:cNvPr>
            <p:cNvSpPr/>
            <p:nvPr/>
          </p:nvSpPr>
          <p:spPr>
            <a:xfrm>
              <a:off x="445261" y="2606629"/>
              <a:ext cx="3929003" cy="461999"/>
            </a:xfrm>
            <a:prstGeom prst="rect">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Complete reach-scale planning</a:t>
              </a:r>
            </a:p>
          </p:txBody>
        </p:sp>
        <p:sp>
          <p:nvSpPr>
            <p:cNvPr id="109" name="Rectangle 108">
              <a:extLst>
                <a:ext uri="{FF2B5EF4-FFF2-40B4-BE49-F238E27FC236}">
                  <a16:creationId xmlns:a16="http://schemas.microsoft.com/office/drawing/2014/main" id="{F7B56251-8C3F-45AD-9204-4C555DD68435}"/>
                </a:ext>
              </a:extLst>
            </p:cNvPr>
            <p:cNvSpPr/>
            <p:nvPr/>
          </p:nvSpPr>
          <p:spPr>
            <a:xfrm>
              <a:off x="445262" y="3633519"/>
              <a:ext cx="3929005" cy="457200"/>
            </a:xfrm>
            <a:prstGeom prst="rect">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Complete acquisition and restoration projects</a:t>
              </a:r>
            </a:p>
          </p:txBody>
        </p:sp>
      </p:grpSp>
      <p:sp>
        <p:nvSpPr>
          <p:cNvPr id="71" name="Rectangle 70">
            <a:extLst>
              <a:ext uri="{FF2B5EF4-FFF2-40B4-BE49-F238E27FC236}">
                <a16:creationId xmlns:a16="http://schemas.microsoft.com/office/drawing/2014/main" id="{6EBD3619-CEB6-4528-99D3-3AF7B6D511E4}"/>
              </a:ext>
            </a:extLst>
          </p:cNvPr>
          <p:cNvSpPr/>
          <p:nvPr/>
        </p:nvSpPr>
        <p:spPr>
          <a:xfrm>
            <a:off x="1150318" y="5764409"/>
            <a:ext cx="2416228" cy="330500"/>
          </a:xfrm>
          <a:prstGeom prst="rect">
            <a:avLst/>
          </a:prstGeom>
          <a:no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Puget Sound Acquisition and Restoration (PSAR) program</a:t>
            </a:r>
          </a:p>
        </p:txBody>
      </p:sp>
      <p:sp>
        <p:nvSpPr>
          <p:cNvPr id="72" name="Rectangle 71">
            <a:extLst>
              <a:ext uri="{FF2B5EF4-FFF2-40B4-BE49-F238E27FC236}">
                <a16:creationId xmlns:a16="http://schemas.microsoft.com/office/drawing/2014/main" id="{3D0C1C99-62BF-46FC-A2F8-A5E166E1A126}"/>
              </a:ext>
            </a:extLst>
          </p:cNvPr>
          <p:cNvSpPr/>
          <p:nvPr/>
        </p:nvSpPr>
        <p:spPr>
          <a:xfrm>
            <a:off x="1150318" y="6150151"/>
            <a:ext cx="2416228" cy="325873"/>
          </a:xfrm>
          <a:prstGeom prst="rect">
            <a:avLst/>
          </a:prstGeom>
          <a:no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Floodplains by Design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FbD</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program</a:t>
            </a:r>
          </a:p>
        </p:txBody>
      </p:sp>
      <p:sp>
        <p:nvSpPr>
          <p:cNvPr id="73" name="Rectangle 72">
            <a:extLst>
              <a:ext uri="{FF2B5EF4-FFF2-40B4-BE49-F238E27FC236}">
                <a16:creationId xmlns:a16="http://schemas.microsoft.com/office/drawing/2014/main" id="{A1EDB6BF-5653-4030-BBBD-D27A874E8CB9}"/>
              </a:ext>
            </a:extLst>
          </p:cNvPr>
          <p:cNvSpPr/>
          <p:nvPr/>
        </p:nvSpPr>
        <p:spPr>
          <a:xfrm>
            <a:off x="1150316" y="5339142"/>
            <a:ext cx="2416230" cy="364667"/>
          </a:xfrm>
          <a:prstGeom prst="rect">
            <a:avLst/>
          </a:prstGeom>
          <a:no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Puget Sound Nearshore Ecosystem Restoration Project (PSNERP) program</a:t>
            </a:r>
          </a:p>
        </p:txBody>
      </p:sp>
      <p:grpSp>
        <p:nvGrpSpPr>
          <p:cNvPr id="34" name="Group 33">
            <a:extLst>
              <a:ext uri="{FF2B5EF4-FFF2-40B4-BE49-F238E27FC236}">
                <a16:creationId xmlns:a16="http://schemas.microsoft.com/office/drawing/2014/main" id="{378EFF05-EE65-4C88-A067-FE5535490801}"/>
              </a:ext>
            </a:extLst>
          </p:cNvPr>
          <p:cNvGrpSpPr/>
          <p:nvPr/>
        </p:nvGrpSpPr>
        <p:grpSpPr>
          <a:xfrm>
            <a:off x="5203980" y="5333531"/>
            <a:ext cx="2151664" cy="1427914"/>
            <a:chOff x="4880877" y="5075789"/>
            <a:chExt cx="2151664" cy="1427914"/>
          </a:xfrm>
        </p:grpSpPr>
        <p:sp>
          <p:nvSpPr>
            <p:cNvPr id="52" name="TextBox 51">
              <a:extLst>
                <a:ext uri="{FF2B5EF4-FFF2-40B4-BE49-F238E27FC236}">
                  <a16:creationId xmlns:a16="http://schemas.microsoft.com/office/drawing/2014/main" id="{12D4B855-64F6-4814-ACCE-D341A416F753}"/>
                </a:ext>
              </a:extLst>
            </p:cNvPr>
            <p:cNvSpPr txBox="1"/>
            <p:nvPr/>
          </p:nvSpPr>
          <p:spPr>
            <a:xfrm>
              <a:off x="4880877" y="5075789"/>
              <a:ext cx="2151664" cy="430887"/>
            </a:xfrm>
            <a:prstGeom prst="rect">
              <a:avLst/>
            </a:prstGeom>
            <a:noFill/>
            <a:ln>
              <a:solidFill>
                <a:srgbClr val="7030A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XX acres of floodplain and estuary prevented from development</a:t>
              </a:r>
            </a:p>
          </p:txBody>
        </p:sp>
        <p:sp>
          <p:nvSpPr>
            <p:cNvPr id="102" name="TextBox 101">
              <a:extLst>
                <a:ext uri="{FF2B5EF4-FFF2-40B4-BE49-F238E27FC236}">
                  <a16:creationId xmlns:a16="http://schemas.microsoft.com/office/drawing/2014/main" id="{5B344984-A1B7-460A-9152-38203EF56B6A}"/>
                </a:ext>
              </a:extLst>
            </p:cNvPr>
            <p:cNvSpPr txBox="1"/>
            <p:nvPr/>
          </p:nvSpPr>
          <p:spPr>
            <a:xfrm>
              <a:off x="4880877" y="5572407"/>
              <a:ext cx="2151664" cy="430887"/>
            </a:xfrm>
            <a:prstGeom prst="rect">
              <a:avLst/>
            </a:prstGeom>
            <a:noFill/>
            <a:ln>
              <a:solidFill>
                <a:srgbClr val="7030A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XX acres of floodplain and estuary restored or acquired sound-wide</a:t>
              </a:r>
            </a:p>
          </p:txBody>
        </p:sp>
        <p:sp>
          <p:nvSpPr>
            <p:cNvPr id="135" name="TextBox 134">
              <a:extLst>
                <a:ext uri="{FF2B5EF4-FFF2-40B4-BE49-F238E27FC236}">
                  <a16:creationId xmlns:a16="http://schemas.microsoft.com/office/drawing/2014/main" id="{3A5D27D1-0481-4E4F-9817-D5D521D45449}"/>
                </a:ext>
              </a:extLst>
            </p:cNvPr>
            <p:cNvSpPr txBox="1"/>
            <p:nvPr/>
          </p:nvSpPr>
          <p:spPr>
            <a:xfrm>
              <a:off x="4880877" y="6072816"/>
              <a:ext cx="2151664" cy="430887"/>
            </a:xfrm>
            <a:prstGeom prst="rect">
              <a:avLst/>
            </a:prstGeom>
            <a:noFill/>
            <a:ln>
              <a:solidFill>
                <a:srgbClr val="7030A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XX acres of agricultural lands not converted to more intensive uses </a:t>
              </a:r>
            </a:p>
          </p:txBody>
        </p:sp>
      </p:grpSp>
      <p:sp>
        <p:nvSpPr>
          <p:cNvPr id="140" name="TextBox 139">
            <a:extLst>
              <a:ext uri="{FF2B5EF4-FFF2-40B4-BE49-F238E27FC236}">
                <a16:creationId xmlns:a16="http://schemas.microsoft.com/office/drawing/2014/main" id="{C6466B07-9A49-448F-9FC9-25B5DD7B1197}"/>
              </a:ext>
            </a:extLst>
          </p:cNvPr>
          <p:cNvSpPr txBox="1"/>
          <p:nvPr/>
        </p:nvSpPr>
        <p:spPr>
          <a:xfrm>
            <a:off x="8507008" y="5339142"/>
            <a:ext cx="760555" cy="646331"/>
          </a:xfrm>
          <a:prstGeom prst="rect">
            <a:avLst/>
          </a:prstGeom>
          <a:noFill/>
          <a:ln>
            <a:solidFill>
              <a:schemeClr val="accent6"/>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Eelgrass site status</a:t>
            </a:r>
          </a:p>
        </p:txBody>
      </p:sp>
      <p:sp>
        <p:nvSpPr>
          <p:cNvPr id="141" name="TextBox 140">
            <a:extLst>
              <a:ext uri="{FF2B5EF4-FFF2-40B4-BE49-F238E27FC236}">
                <a16:creationId xmlns:a16="http://schemas.microsoft.com/office/drawing/2014/main" id="{CFFC6D65-4B70-41CF-BA0A-829BBABA1957}"/>
              </a:ext>
            </a:extLst>
          </p:cNvPr>
          <p:cNvSpPr txBox="1"/>
          <p:nvPr/>
        </p:nvSpPr>
        <p:spPr>
          <a:xfrm>
            <a:off x="10461031" y="5339142"/>
            <a:ext cx="1359295" cy="646331"/>
          </a:xfrm>
          <a:prstGeom prst="rect">
            <a:avLst/>
          </a:prstGeom>
          <a:noFill/>
          <a:ln>
            <a:solidFill>
              <a:schemeClr val="accent6"/>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Number of southern resident killer whales</a:t>
            </a:r>
          </a:p>
        </p:txBody>
      </p:sp>
      <p:sp>
        <p:nvSpPr>
          <p:cNvPr id="142" name="TextBox 141">
            <a:extLst>
              <a:ext uri="{FF2B5EF4-FFF2-40B4-BE49-F238E27FC236}">
                <a16:creationId xmlns:a16="http://schemas.microsoft.com/office/drawing/2014/main" id="{FE14F7A5-5CCB-457B-9F21-39FDDCA7122A}"/>
              </a:ext>
            </a:extLst>
          </p:cNvPr>
          <p:cNvSpPr txBox="1"/>
          <p:nvPr/>
        </p:nvSpPr>
        <p:spPr>
          <a:xfrm>
            <a:off x="9414338" y="5338461"/>
            <a:ext cx="905801" cy="646331"/>
          </a:xfrm>
          <a:prstGeom prst="rect">
            <a:avLst/>
          </a:prstGeom>
          <a:noFill/>
          <a:ln>
            <a:solidFill>
              <a:schemeClr val="accent6"/>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Chinook salmon abundance</a:t>
            </a:r>
          </a:p>
        </p:txBody>
      </p:sp>
      <p:sp>
        <p:nvSpPr>
          <p:cNvPr id="86" name="TextBox 85">
            <a:extLst>
              <a:ext uri="{FF2B5EF4-FFF2-40B4-BE49-F238E27FC236}">
                <a16:creationId xmlns:a16="http://schemas.microsoft.com/office/drawing/2014/main" id="{5A4ACB5D-F43C-43C8-A69F-06BD2003C84F}"/>
              </a:ext>
            </a:extLst>
          </p:cNvPr>
          <p:cNvSpPr txBox="1"/>
          <p:nvPr/>
        </p:nvSpPr>
        <p:spPr>
          <a:xfrm>
            <a:off x="3859837" y="4631324"/>
            <a:ext cx="49991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Progress Indicators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does progress look like?</a:t>
            </a:r>
          </a:p>
        </p:txBody>
      </p:sp>
      <p:sp>
        <p:nvSpPr>
          <p:cNvPr id="124" name="TextBox 123">
            <a:extLst>
              <a:ext uri="{FF2B5EF4-FFF2-40B4-BE49-F238E27FC236}">
                <a16:creationId xmlns:a16="http://schemas.microsoft.com/office/drawing/2014/main" id="{A98F4CA9-57E7-40F6-81B7-595708DB3EBB}"/>
              </a:ext>
            </a:extLst>
          </p:cNvPr>
          <p:cNvSpPr txBox="1"/>
          <p:nvPr/>
        </p:nvSpPr>
        <p:spPr>
          <a:xfrm>
            <a:off x="8638911" y="756403"/>
            <a:ext cx="30700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Vital Signs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Our vision for the future”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754F23EE-E632-4304-A084-64802BFBB64D}"/>
              </a:ext>
            </a:extLst>
          </p:cNvPr>
          <p:cNvGrpSpPr/>
          <p:nvPr/>
        </p:nvGrpSpPr>
        <p:grpSpPr>
          <a:xfrm>
            <a:off x="8326517" y="1499136"/>
            <a:ext cx="1737373" cy="2394765"/>
            <a:chOff x="8276075" y="1610417"/>
            <a:chExt cx="1737373" cy="2394765"/>
          </a:xfrm>
        </p:grpSpPr>
        <p:sp>
          <p:nvSpPr>
            <p:cNvPr id="131" name="Rectangle: Rounded Corners 130">
              <a:extLst>
                <a:ext uri="{FF2B5EF4-FFF2-40B4-BE49-F238E27FC236}">
                  <a16:creationId xmlns:a16="http://schemas.microsoft.com/office/drawing/2014/main" id="{288228E0-B551-4F4C-8D76-0E118BFA819C}"/>
                </a:ext>
              </a:extLst>
            </p:cNvPr>
            <p:cNvSpPr/>
            <p:nvPr/>
          </p:nvSpPr>
          <p:spPr>
            <a:xfrm>
              <a:off x="8276075" y="1610417"/>
              <a:ext cx="1737373" cy="2394765"/>
            </a:xfrm>
            <a:prstGeom prst="roundRect">
              <a:avLst/>
            </a:prstGeom>
            <a:solidFill>
              <a:schemeClr val="accent6">
                <a:lumMod val="60000"/>
                <a:lumOff val="40000"/>
                <a:alpha val="4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2" name="Group 131">
              <a:extLst>
                <a:ext uri="{FF2B5EF4-FFF2-40B4-BE49-F238E27FC236}">
                  <a16:creationId xmlns:a16="http://schemas.microsoft.com/office/drawing/2014/main" id="{D40FF059-6D0A-4249-9F4E-04A7C0AD18A9}"/>
                </a:ext>
              </a:extLst>
            </p:cNvPr>
            <p:cNvGrpSpPr/>
            <p:nvPr/>
          </p:nvGrpSpPr>
          <p:grpSpPr>
            <a:xfrm>
              <a:off x="8450589" y="1685943"/>
              <a:ext cx="1389693" cy="2077671"/>
              <a:chOff x="5875155" y="2252067"/>
              <a:chExt cx="1389693" cy="2077671"/>
            </a:xfrm>
            <a:solidFill>
              <a:schemeClr val="accent6"/>
            </a:solidFill>
          </p:grpSpPr>
          <p:sp>
            <p:nvSpPr>
              <p:cNvPr id="134" name="Rectangle 133">
                <a:extLst>
                  <a:ext uri="{FF2B5EF4-FFF2-40B4-BE49-F238E27FC236}">
                    <a16:creationId xmlns:a16="http://schemas.microsoft.com/office/drawing/2014/main" id="{06298FFF-62E4-4C83-9907-8B9CE46FCA46}"/>
                  </a:ext>
                </a:extLst>
              </p:cNvPr>
              <p:cNvSpPr/>
              <p:nvPr/>
            </p:nvSpPr>
            <p:spPr>
              <a:xfrm>
                <a:off x="5878284" y="2810915"/>
                <a:ext cx="1359695" cy="328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Eelgrass habitat</a:t>
                </a:r>
              </a:p>
            </p:txBody>
          </p:sp>
          <p:sp>
            <p:nvSpPr>
              <p:cNvPr id="138" name="Rectangle 137">
                <a:extLst>
                  <a:ext uri="{FF2B5EF4-FFF2-40B4-BE49-F238E27FC236}">
                    <a16:creationId xmlns:a16="http://schemas.microsoft.com/office/drawing/2014/main" id="{01D1D27B-AF69-48CF-B797-5F16E6DC958C}"/>
                  </a:ext>
                </a:extLst>
              </p:cNvPr>
              <p:cNvSpPr/>
              <p:nvPr/>
            </p:nvSpPr>
            <p:spPr>
              <a:xfrm>
                <a:off x="5878284" y="3209623"/>
                <a:ext cx="1359695" cy="328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Floodplain habitat</a:t>
                </a:r>
              </a:p>
            </p:txBody>
          </p:sp>
          <p:sp>
            <p:nvSpPr>
              <p:cNvPr id="144" name="Rectangle 143">
                <a:extLst>
                  <a:ext uri="{FF2B5EF4-FFF2-40B4-BE49-F238E27FC236}">
                    <a16:creationId xmlns:a16="http://schemas.microsoft.com/office/drawing/2014/main" id="{43AFDC2F-A016-4CC3-B959-DF1D811609A2}"/>
                  </a:ext>
                </a:extLst>
              </p:cNvPr>
              <p:cNvSpPr/>
              <p:nvPr/>
            </p:nvSpPr>
            <p:spPr>
              <a:xfrm>
                <a:off x="5875155" y="3610831"/>
                <a:ext cx="1362824" cy="328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Estuary habitat</a:t>
                </a:r>
              </a:p>
            </p:txBody>
          </p:sp>
          <p:sp>
            <p:nvSpPr>
              <p:cNvPr id="145" name="Rectangle 144">
                <a:extLst>
                  <a:ext uri="{FF2B5EF4-FFF2-40B4-BE49-F238E27FC236}">
                    <a16:creationId xmlns:a16="http://schemas.microsoft.com/office/drawing/2014/main" id="{C047C4CB-DDD4-4B43-BC24-68F519270523}"/>
                  </a:ext>
                </a:extLst>
              </p:cNvPr>
              <p:cNvSpPr/>
              <p:nvPr/>
            </p:nvSpPr>
            <p:spPr>
              <a:xfrm>
                <a:off x="5875155" y="4001543"/>
                <a:ext cx="1362824" cy="328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Riparian habitat</a:t>
                </a:r>
              </a:p>
            </p:txBody>
          </p:sp>
          <p:sp>
            <p:nvSpPr>
              <p:cNvPr id="146" name="TextBox 145">
                <a:extLst>
                  <a:ext uri="{FF2B5EF4-FFF2-40B4-BE49-F238E27FC236}">
                    <a16:creationId xmlns:a16="http://schemas.microsoft.com/office/drawing/2014/main" id="{39016DD2-F7A0-4FBA-BECE-6474127C40ED}"/>
                  </a:ext>
                </a:extLst>
              </p:cNvPr>
              <p:cNvSpPr txBox="1"/>
              <p:nvPr/>
            </p:nvSpPr>
            <p:spPr>
              <a:xfrm>
                <a:off x="5905153" y="2252067"/>
                <a:ext cx="13596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Functional Habitat</a:t>
                </a:r>
              </a:p>
            </p:txBody>
          </p:sp>
        </p:grpSp>
      </p:grpSp>
      <p:grpSp>
        <p:nvGrpSpPr>
          <p:cNvPr id="147" name="Group 146">
            <a:extLst>
              <a:ext uri="{FF2B5EF4-FFF2-40B4-BE49-F238E27FC236}">
                <a16:creationId xmlns:a16="http://schemas.microsoft.com/office/drawing/2014/main" id="{A69492D7-380C-4076-9668-1969D170960A}"/>
              </a:ext>
            </a:extLst>
          </p:cNvPr>
          <p:cNvGrpSpPr/>
          <p:nvPr/>
        </p:nvGrpSpPr>
        <p:grpSpPr>
          <a:xfrm>
            <a:off x="10200709" y="1477379"/>
            <a:ext cx="1675209" cy="2103764"/>
            <a:chOff x="10479521" y="848411"/>
            <a:chExt cx="1675209" cy="2243210"/>
          </a:xfrm>
        </p:grpSpPr>
        <p:sp>
          <p:nvSpPr>
            <p:cNvPr id="148" name="Rectangle: Rounded Corners 147">
              <a:extLst>
                <a:ext uri="{FF2B5EF4-FFF2-40B4-BE49-F238E27FC236}">
                  <a16:creationId xmlns:a16="http://schemas.microsoft.com/office/drawing/2014/main" id="{94CFE8F5-99A3-4C4C-931A-538511CCBC62}"/>
                </a:ext>
              </a:extLst>
            </p:cNvPr>
            <p:cNvSpPr/>
            <p:nvPr/>
          </p:nvSpPr>
          <p:spPr>
            <a:xfrm>
              <a:off x="10488698" y="848411"/>
              <a:ext cx="1666032" cy="2243210"/>
            </a:xfrm>
            <a:prstGeom prst="roundRect">
              <a:avLst/>
            </a:prstGeom>
            <a:solidFill>
              <a:schemeClr val="accent6">
                <a:lumMod val="60000"/>
                <a:lumOff val="40000"/>
                <a:alpha val="4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419054AF-0DCD-4293-A001-67B54B6048B6}"/>
                </a:ext>
              </a:extLst>
            </p:cNvPr>
            <p:cNvSpPr/>
            <p:nvPr/>
          </p:nvSpPr>
          <p:spPr>
            <a:xfrm>
              <a:off x="11027766" y="1563482"/>
              <a:ext cx="1009664" cy="5344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Orcas</a:t>
              </a:r>
            </a:p>
          </p:txBody>
        </p:sp>
        <p:sp>
          <p:nvSpPr>
            <p:cNvPr id="150" name="Rectangle 149">
              <a:extLst>
                <a:ext uri="{FF2B5EF4-FFF2-40B4-BE49-F238E27FC236}">
                  <a16:creationId xmlns:a16="http://schemas.microsoft.com/office/drawing/2014/main" id="{CFDF8267-86AB-462B-8901-658A2E4095E5}"/>
                </a:ext>
              </a:extLst>
            </p:cNvPr>
            <p:cNvSpPr/>
            <p:nvPr/>
          </p:nvSpPr>
          <p:spPr>
            <a:xfrm>
              <a:off x="10659999" y="1979803"/>
              <a:ext cx="1009664" cy="5344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Salmon</a:t>
              </a:r>
            </a:p>
          </p:txBody>
        </p:sp>
        <p:sp>
          <p:nvSpPr>
            <p:cNvPr id="151" name="TextBox 150">
              <a:extLst>
                <a:ext uri="{FF2B5EF4-FFF2-40B4-BE49-F238E27FC236}">
                  <a16:creationId xmlns:a16="http://schemas.microsoft.com/office/drawing/2014/main" id="{3DF2B91E-0933-4E3F-81E1-57CDB026AE45}"/>
                </a:ext>
              </a:extLst>
            </p:cNvPr>
            <p:cNvSpPr txBox="1"/>
            <p:nvPr/>
          </p:nvSpPr>
          <p:spPr>
            <a:xfrm>
              <a:off x="10479521" y="970057"/>
              <a:ext cx="16523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Thriving Species and Food Web</a:t>
              </a:r>
            </a:p>
          </p:txBody>
        </p:sp>
      </p:grpSp>
      <p:grpSp>
        <p:nvGrpSpPr>
          <p:cNvPr id="152" name="Group 151">
            <a:extLst>
              <a:ext uri="{FF2B5EF4-FFF2-40B4-BE49-F238E27FC236}">
                <a16:creationId xmlns:a16="http://schemas.microsoft.com/office/drawing/2014/main" id="{57EA8F78-94F5-43DC-9A24-9EC338027D13}"/>
              </a:ext>
            </a:extLst>
          </p:cNvPr>
          <p:cNvGrpSpPr/>
          <p:nvPr/>
        </p:nvGrpSpPr>
        <p:grpSpPr>
          <a:xfrm>
            <a:off x="10402942" y="2903397"/>
            <a:ext cx="1643333" cy="1336764"/>
            <a:chOff x="10389387" y="3070401"/>
            <a:chExt cx="1643333" cy="1336764"/>
          </a:xfrm>
        </p:grpSpPr>
        <p:grpSp>
          <p:nvGrpSpPr>
            <p:cNvPr id="153" name="Group 152">
              <a:extLst>
                <a:ext uri="{FF2B5EF4-FFF2-40B4-BE49-F238E27FC236}">
                  <a16:creationId xmlns:a16="http://schemas.microsoft.com/office/drawing/2014/main" id="{745198DE-8899-468E-945A-89376B80817D}"/>
                </a:ext>
              </a:extLst>
            </p:cNvPr>
            <p:cNvGrpSpPr/>
            <p:nvPr/>
          </p:nvGrpSpPr>
          <p:grpSpPr>
            <a:xfrm>
              <a:off x="10389387" y="3070401"/>
              <a:ext cx="1643333" cy="1336764"/>
              <a:chOff x="10488698" y="557585"/>
              <a:chExt cx="1666032" cy="2243210"/>
            </a:xfrm>
            <a:solidFill>
              <a:srgbClr val="D3CAC3"/>
            </a:solidFill>
          </p:grpSpPr>
          <p:sp>
            <p:nvSpPr>
              <p:cNvPr id="155" name="Rectangle: Rounded Corners 154">
                <a:extLst>
                  <a:ext uri="{FF2B5EF4-FFF2-40B4-BE49-F238E27FC236}">
                    <a16:creationId xmlns:a16="http://schemas.microsoft.com/office/drawing/2014/main" id="{6EEA7FC2-CB69-4788-84EA-42F8C413C836}"/>
                  </a:ext>
                </a:extLst>
              </p:cNvPr>
              <p:cNvSpPr/>
              <p:nvPr/>
            </p:nvSpPr>
            <p:spPr>
              <a:xfrm>
                <a:off x="10488698" y="557585"/>
                <a:ext cx="1666032" cy="224321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TextBox 155">
                <a:extLst>
                  <a:ext uri="{FF2B5EF4-FFF2-40B4-BE49-F238E27FC236}">
                    <a16:creationId xmlns:a16="http://schemas.microsoft.com/office/drawing/2014/main" id="{EC7CB3B7-E79B-4D0B-A7A8-E4F057B280ED}"/>
                  </a:ext>
                </a:extLst>
              </p:cNvPr>
              <p:cNvSpPr txBox="1"/>
              <p:nvPr/>
            </p:nvSpPr>
            <p:spPr>
              <a:xfrm>
                <a:off x="10562487" y="747082"/>
                <a:ext cx="1518457" cy="45803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Human Wellbeing</a:t>
                </a:r>
              </a:p>
            </p:txBody>
          </p:sp>
        </p:grpSp>
        <p:sp>
          <p:nvSpPr>
            <p:cNvPr id="154" name="Rectangle 153">
              <a:extLst>
                <a:ext uri="{FF2B5EF4-FFF2-40B4-BE49-F238E27FC236}">
                  <a16:creationId xmlns:a16="http://schemas.microsoft.com/office/drawing/2014/main" id="{BC078DAD-C5B3-4235-AE84-554921B6D890}"/>
                </a:ext>
              </a:extLst>
            </p:cNvPr>
            <p:cNvSpPr/>
            <p:nvPr/>
          </p:nvSpPr>
          <p:spPr>
            <a:xfrm>
              <a:off x="10706221" y="3656037"/>
              <a:ext cx="1009664" cy="534419"/>
            </a:xfrm>
            <a:prstGeom prst="rect">
              <a:avLst/>
            </a:prstGeom>
            <a:solidFill>
              <a:srgbClr val="AFA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Cultural Wellbeing</a:t>
              </a:r>
            </a:p>
          </p:txBody>
        </p:sp>
      </p:grpSp>
      <p:sp>
        <p:nvSpPr>
          <p:cNvPr id="157" name="TextBox 156">
            <a:extLst>
              <a:ext uri="{FF2B5EF4-FFF2-40B4-BE49-F238E27FC236}">
                <a16:creationId xmlns:a16="http://schemas.microsoft.com/office/drawing/2014/main" id="{C9927279-16B7-444C-8AB6-7905656C0C04}"/>
              </a:ext>
            </a:extLst>
          </p:cNvPr>
          <p:cNvSpPr txBox="1"/>
          <p:nvPr/>
        </p:nvSpPr>
        <p:spPr>
          <a:xfrm>
            <a:off x="7999513" y="4648516"/>
            <a:ext cx="44023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Vital Sign Indicators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are the long-term goals?</a:t>
            </a:r>
          </a:p>
        </p:txBody>
      </p:sp>
      <p:sp>
        <p:nvSpPr>
          <p:cNvPr id="80" name="TextBox 79">
            <a:extLst>
              <a:ext uri="{FF2B5EF4-FFF2-40B4-BE49-F238E27FC236}">
                <a16:creationId xmlns:a16="http://schemas.microsoft.com/office/drawing/2014/main" id="{70CD0F3F-E5F1-4196-AC25-3AF8AF86EAFA}"/>
              </a:ext>
            </a:extLst>
          </p:cNvPr>
          <p:cNvSpPr txBox="1"/>
          <p:nvPr/>
        </p:nvSpPr>
        <p:spPr>
          <a:xfrm>
            <a:off x="1008346" y="4652690"/>
            <a:ext cx="28514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Ongoing Programs tracking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can programs contribute?</a:t>
            </a:r>
          </a:p>
        </p:txBody>
      </p:sp>
      <p:sp>
        <p:nvSpPr>
          <p:cNvPr id="65" name="TextBox 64">
            <a:extLst>
              <a:ext uri="{FF2B5EF4-FFF2-40B4-BE49-F238E27FC236}">
                <a16:creationId xmlns:a16="http://schemas.microsoft.com/office/drawing/2014/main" id="{E6999A3C-8651-4428-BAC6-558E8D719030}"/>
              </a:ext>
            </a:extLst>
          </p:cNvPr>
          <p:cNvSpPr txBox="1"/>
          <p:nvPr/>
        </p:nvSpPr>
        <p:spPr>
          <a:xfrm>
            <a:off x="606598" y="751333"/>
            <a:ext cx="34855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Needed Actions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How are we going to get there”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74DDCCAA-9B01-42F6-BC1A-F82A3539711F}"/>
              </a:ext>
            </a:extLst>
          </p:cNvPr>
          <p:cNvSpPr txBox="1"/>
          <p:nvPr/>
        </p:nvSpPr>
        <p:spPr>
          <a:xfrm>
            <a:off x="276877" y="69561"/>
            <a:ext cx="84267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Monitoring, evaluation and adaptive management</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B4A694B4-5DBD-4B83-B6FC-DEBD75C23986}"/>
              </a:ext>
            </a:extLst>
          </p:cNvPr>
          <p:cNvSpPr/>
          <p:nvPr/>
        </p:nvSpPr>
        <p:spPr>
          <a:xfrm>
            <a:off x="4393275" y="2334549"/>
            <a:ext cx="274320" cy="484632"/>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Arrow: Right 95">
            <a:extLst>
              <a:ext uri="{FF2B5EF4-FFF2-40B4-BE49-F238E27FC236}">
                <a16:creationId xmlns:a16="http://schemas.microsoft.com/office/drawing/2014/main" id="{F8743D31-95B6-4A51-BE28-5FFCB2733C55}"/>
              </a:ext>
            </a:extLst>
          </p:cNvPr>
          <p:cNvSpPr/>
          <p:nvPr/>
        </p:nvSpPr>
        <p:spPr>
          <a:xfrm>
            <a:off x="8012775" y="2334549"/>
            <a:ext cx="274320" cy="484632"/>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Arrow: Right 96">
            <a:extLst>
              <a:ext uri="{FF2B5EF4-FFF2-40B4-BE49-F238E27FC236}">
                <a16:creationId xmlns:a16="http://schemas.microsoft.com/office/drawing/2014/main" id="{99C6210B-CDCB-448D-AE1B-12E80426997A}"/>
              </a:ext>
            </a:extLst>
          </p:cNvPr>
          <p:cNvSpPr/>
          <p:nvPr/>
        </p:nvSpPr>
        <p:spPr>
          <a:xfrm>
            <a:off x="10017787" y="2334549"/>
            <a:ext cx="274320" cy="484632"/>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7EA37DA-4CA0-4CAD-8FBA-123C25492EB5}"/>
              </a:ext>
            </a:extLst>
          </p:cNvPr>
          <p:cNvSpPr txBox="1"/>
          <p:nvPr/>
        </p:nvSpPr>
        <p:spPr>
          <a:xfrm rot="16200000">
            <a:off x="-885303" y="2527037"/>
            <a:ext cx="20918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Planning framework</a:t>
            </a:r>
          </a:p>
        </p:txBody>
      </p:sp>
      <p:sp>
        <p:nvSpPr>
          <p:cNvPr id="87" name="TextBox 86">
            <a:extLst>
              <a:ext uri="{FF2B5EF4-FFF2-40B4-BE49-F238E27FC236}">
                <a16:creationId xmlns:a16="http://schemas.microsoft.com/office/drawing/2014/main" id="{F17C785D-FCFF-4B0C-8324-BC017CEECC7A}"/>
              </a:ext>
            </a:extLst>
          </p:cNvPr>
          <p:cNvSpPr txBox="1"/>
          <p:nvPr/>
        </p:nvSpPr>
        <p:spPr>
          <a:xfrm rot="16200000">
            <a:off x="-874924" y="5536331"/>
            <a:ext cx="21656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Monitoring  framework</a:t>
            </a:r>
          </a:p>
        </p:txBody>
      </p:sp>
      <p:pic>
        <p:nvPicPr>
          <p:cNvPr id="90" name="Picture 89" descr="Icon&#10;&#10;Description automatically generated">
            <a:extLst>
              <a:ext uri="{FF2B5EF4-FFF2-40B4-BE49-F238E27FC236}">
                <a16:creationId xmlns:a16="http://schemas.microsoft.com/office/drawing/2014/main" id="{0C38D099-7AE3-47A5-BEC8-FF7A9DE75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2663" y="5410264"/>
            <a:ext cx="290513" cy="290513"/>
          </a:xfrm>
          <a:prstGeom prst="rect">
            <a:avLst/>
          </a:prstGeom>
        </p:spPr>
      </p:pic>
      <p:pic>
        <p:nvPicPr>
          <p:cNvPr id="91" name="Picture 90" descr="Icon&#10;&#10;Description automatically generated">
            <a:extLst>
              <a:ext uri="{FF2B5EF4-FFF2-40B4-BE49-F238E27FC236}">
                <a16:creationId xmlns:a16="http://schemas.microsoft.com/office/drawing/2014/main" id="{0D9949BC-DFBC-4D3B-8BA3-3ED4FF824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4821" y="5784402"/>
            <a:ext cx="290513" cy="290513"/>
          </a:xfrm>
          <a:prstGeom prst="rect">
            <a:avLst/>
          </a:prstGeom>
        </p:spPr>
      </p:pic>
      <p:pic>
        <p:nvPicPr>
          <p:cNvPr id="92" name="Picture 91" descr="Icon&#10;&#10;Description automatically generated">
            <a:extLst>
              <a:ext uri="{FF2B5EF4-FFF2-40B4-BE49-F238E27FC236}">
                <a16:creationId xmlns:a16="http://schemas.microsoft.com/office/drawing/2014/main" id="{7CB50E95-3259-42EB-B797-05C15878F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4821" y="6167830"/>
            <a:ext cx="290513" cy="290513"/>
          </a:xfrm>
          <a:prstGeom prst="rect">
            <a:avLst/>
          </a:prstGeom>
        </p:spPr>
      </p:pic>
      <p:pic>
        <p:nvPicPr>
          <p:cNvPr id="93" name="Picture 92" descr="Icon&#10;&#10;Description automatically generated">
            <a:extLst>
              <a:ext uri="{FF2B5EF4-FFF2-40B4-BE49-F238E27FC236}">
                <a16:creationId xmlns:a16="http://schemas.microsoft.com/office/drawing/2014/main" id="{D29081DB-0C52-4E6D-964C-4EDA53CB5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9265" y="5490441"/>
            <a:ext cx="290513" cy="290513"/>
          </a:xfrm>
          <a:prstGeom prst="rect">
            <a:avLst/>
          </a:prstGeom>
        </p:spPr>
      </p:pic>
      <p:pic>
        <p:nvPicPr>
          <p:cNvPr id="94" name="Picture 93" descr="Icon&#10;&#10;Description automatically generated">
            <a:extLst>
              <a:ext uri="{FF2B5EF4-FFF2-40B4-BE49-F238E27FC236}">
                <a16:creationId xmlns:a16="http://schemas.microsoft.com/office/drawing/2014/main" id="{6200DE45-C2D7-4D7A-BDDE-418191FC3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1894" y="5483664"/>
            <a:ext cx="290513" cy="290513"/>
          </a:xfrm>
          <a:prstGeom prst="rect">
            <a:avLst/>
          </a:prstGeom>
        </p:spPr>
      </p:pic>
      <p:pic>
        <p:nvPicPr>
          <p:cNvPr id="95" name="Picture 94" descr="Icon&#10;&#10;Description automatically generated">
            <a:extLst>
              <a:ext uri="{FF2B5EF4-FFF2-40B4-BE49-F238E27FC236}">
                <a16:creationId xmlns:a16="http://schemas.microsoft.com/office/drawing/2014/main" id="{B5E1DEF2-5DCA-48D1-BA71-33A9B33D4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0661" y="5491491"/>
            <a:ext cx="290513" cy="290513"/>
          </a:xfrm>
          <a:prstGeom prst="rect">
            <a:avLst/>
          </a:prstGeom>
        </p:spPr>
      </p:pic>
      <p:pic>
        <p:nvPicPr>
          <p:cNvPr id="98" name="Picture 97" descr="Icon&#10;&#10;Description automatically generated">
            <a:extLst>
              <a:ext uri="{FF2B5EF4-FFF2-40B4-BE49-F238E27FC236}">
                <a16:creationId xmlns:a16="http://schemas.microsoft.com/office/drawing/2014/main" id="{CD804986-D043-47C8-B0C1-42414DB0931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278735" y="5420942"/>
            <a:ext cx="290513" cy="290513"/>
          </a:xfrm>
          <a:prstGeom prst="rect">
            <a:avLst/>
          </a:prstGeom>
        </p:spPr>
      </p:pic>
      <p:pic>
        <p:nvPicPr>
          <p:cNvPr id="100" name="Picture 99" descr="Icon&#10;&#10;Description automatically generated">
            <a:extLst>
              <a:ext uri="{FF2B5EF4-FFF2-40B4-BE49-F238E27FC236}">
                <a16:creationId xmlns:a16="http://schemas.microsoft.com/office/drawing/2014/main" id="{A42CAE2C-6F15-40A6-96D6-2A62AB0BA96C}"/>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278734" y="5890207"/>
            <a:ext cx="290513" cy="290513"/>
          </a:xfrm>
          <a:prstGeom prst="rect">
            <a:avLst/>
          </a:prstGeom>
        </p:spPr>
      </p:pic>
      <p:pic>
        <p:nvPicPr>
          <p:cNvPr id="101" name="Picture 100" descr="Icon&#10;&#10;Description automatically generated">
            <a:extLst>
              <a:ext uri="{FF2B5EF4-FFF2-40B4-BE49-F238E27FC236}">
                <a16:creationId xmlns:a16="http://schemas.microsoft.com/office/drawing/2014/main" id="{1BB6EA6C-D188-4455-97DC-B2CFC292CC7C}"/>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278733" y="6396344"/>
            <a:ext cx="290513" cy="290513"/>
          </a:xfrm>
          <a:prstGeom prst="rect">
            <a:avLst/>
          </a:prstGeom>
        </p:spPr>
      </p:pic>
      <p:pic>
        <p:nvPicPr>
          <p:cNvPr id="105" name="Picture 104" descr="Icon&#10;&#10;Description automatically generated">
            <a:extLst>
              <a:ext uri="{FF2B5EF4-FFF2-40B4-BE49-F238E27FC236}">
                <a16:creationId xmlns:a16="http://schemas.microsoft.com/office/drawing/2014/main" id="{815F47AA-81A2-4D99-877F-5C235D16F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3102" y="6388729"/>
            <a:ext cx="169369" cy="169369"/>
          </a:xfrm>
          <a:prstGeom prst="rect">
            <a:avLst/>
          </a:prstGeom>
        </p:spPr>
      </p:pic>
      <p:sp>
        <p:nvSpPr>
          <p:cNvPr id="6" name="TextBox 5">
            <a:extLst>
              <a:ext uri="{FF2B5EF4-FFF2-40B4-BE49-F238E27FC236}">
                <a16:creationId xmlns:a16="http://schemas.microsoft.com/office/drawing/2014/main" id="{5BBDD2DE-4764-4769-A80A-D1EEF5760DC8}"/>
              </a:ext>
            </a:extLst>
          </p:cNvPr>
          <p:cNvSpPr txBox="1"/>
          <p:nvPr/>
        </p:nvSpPr>
        <p:spPr>
          <a:xfrm>
            <a:off x="10075334" y="6334723"/>
            <a:ext cx="20033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SMART target developed</a:t>
            </a:r>
          </a:p>
        </p:txBody>
      </p:sp>
      <p:pic>
        <p:nvPicPr>
          <p:cNvPr id="106" name="Picture 105" descr="Icon&#10;&#10;Description automatically generated">
            <a:extLst>
              <a:ext uri="{FF2B5EF4-FFF2-40B4-BE49-F238E27FC236}">
                <a16:creationId xmlns:a16="http://schemas.microsoft.com/office/drawing/2014/main" id="{37691ADA-D746-4F55-BBDA-2E772EAC605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930584" y="6618385"/>
            <a:ext cx="169369" cy="169369"/>
          </a:xfrm>
          <a:prstGeom prst="rect">
            <a:avLst/>
          </a:prstGeom>
        </p:spPr>
      </p:pic>
      <p:sp>
        <p:nvSpPr>
          <p:cNvPr id="107" name="TextBox 106">
            <a:extLst>
              <a:ext uri="{FF2B5EF4-FFF2-40B4-BE49-F238E27FC236}">
                <a16:creationId xmlns:a16="http://schemas.microsoft.com/office/drawing/2014/main" id="{8D6C5756-32A3-4591-BC23-FFC471147EA3}"/>
              </a:ext>
            </a:extLst>
          </p:cNvPr>
          <p:cNvSpPr txBox="1"/>
          <p:nvPr/>
        </p:nvSpPr>
        <p:spPr>
          <a:xfrm>
            <a:off x="10073993" y="6564228"/>
            <a:ext cx="21180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SMART target in development</a:t>
            </a:r>
          </a:p>
        </p:txBody>
      </p:sp>
      <p:sp>
        <p:nvSpPr>
          <p:cNvPr id="110" name="TextBox 109">
            <a:extLst>
              <a:ext uri="{FF2B5EF4-FFF2-40B4-BE49-F238E27FC236}">
                <a16:creationId xmlns:a16="http://schemas.microsoft.com/office/drawing/2014/main" id="{C1BB397D-93F8-4C7D-AE70-C1DB52EF433C}"/>
              </a:ext>
            </a:extLst>
          </p:cNvPr>
          <p:cNvSpPr txBox="1"/>
          <p:nvPr/>
        </p:nvSpPr>
        <p:spPr>
          <a:xfrm>
            <a:off x="9861732" y="6120874"/>
            <a:ext cx="20033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Legend</a:t>
            </a:r>
          </a:p>
        </p:txBody>
      </p:sp>
      <p:sp>
        <p:nvSpPr>
          <p:cNvPr id="12" name="Rectangle 11">
            <a:extLst>
              <a:ext uri="{FF2B5EF4-FFF2-40B4-BE49-F238E27FC236}">
                <a16:creationId xmlns:a16="http://schemas.microsoft.com/office/drawing/2014/main" id="{BE7FCAB6-D67E-460E-8D6B-B5E1F69E623E}"/>
              </a:ext>
            </a:extLst>
          </p:cNvPr>
          <p:cNvSpPr/>
          <p:nvPr/>
        </p:nvSpPr>
        <p:spPr>
          <a:xfrm>
            <a:off x="9890724" y="6150151"/>
            <a:ext cx="2187997" cy="6755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452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7ED74-5B7E-44D6-93E7-F823005A3BEB}"/>
              </a:ext>
            </a:extLst>
          </p:cNvPr>
          <p:cNvSpPr/>
          <p:nvPr/>
        </p:nvSpPr>
        <p:spPr>
          <a:xfrm>
            <a:off x="0" y="-1"/>
            <a:ext cx="12192000" cy="7159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FDF60C7-3957-4763-936B-F91A3C31246A}"/>
              </a:ext>
            </a:extLst>
          </p:cNvPr>
          <p:cNvSpPr/>
          <p:nvPr/>
        </p:nvSpPr>
        <p:spPr>
          <a:xfrm>
            <a:off x="-34131" y="4572406"/>
            <a:ext cx="12192000" cy="2341784"/>
          </a:xfrm>
          <a:prstGeom prst="rect">
            <a:avLst/>
          </a:prstGeom>
          <a:solidFill>
            <a:schemeClr val="accent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9AAD977D-4F43-4BCD-B630-52C02826397C}"/>
              </a:ext>
            </a:extLst>
          </p:cNvPr>
          <p:cNvSpPr txBox="1"/>
          <p:nvPr/>
        </p:nvSpPr>
        <p:spPr>
          <a:xfrm>
            <a:off x="315880" y="423949"/>
            <a:ext cx="54767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Actio</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 Agenda Strategy 5: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Protect and restore floodplains and estuaries</a:t>
            </a:r>
          </a:p>
        </p:txBody>
      </p:sp>
      <p:sp>
        <p:nvSpPr>
          <p:cNvPr id="71" name="Rectangle 70">
            <a:extLst>
              <a:ext uri="{FF2B5EF4-FFF2-40B4-BE49-F238E27FC236}">
                <a16:creationId xmlns:a16="http://schemas.microsoft.com/office/drawing/2014/main" id="{6EBD3619-CEB6-4528-99D3-3AF7B6D511E4}"/>
              </a:ext>
            </a:extLst>
          </p:cNvPr>
          <p:cNvSpPr/>
          <p:nvPr/>
        </p:nvSpPr>
        <p:spPr>
          <a:xfrm>
            <a:off x="1150318" y="5764409"/>
            <a:ext cx="2416228" cy="330500"/>
          </a:xfrm>
          <a:prstGeom prst="rect">
            <a:avLst/>
          </a:prstGeom>
          <a:no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Puget Sound Acquisition and Restoration (PSAR) program</a:t>
            </a:r>
          </a:p>
        </p:txBody>
      </p:sp>
      <p:sp>
        <p:nvSpPr>
          <p:cNvPr id="72" name="Rectangle 71">
            <a:extLst>
              <a:ext uri="{FF2B5EF4-FFF2-40B4-BE49-F238E27FC236}">
                <a16:creationId xmlns:a16="http://schemas.microsoft.com/office/drawing/2014/main" id="{3D0C1C99-62BF-46FC-A2F8-A5E166E1A126}"/>
              </a:ext>
            </a:extLst>
          </p:cNvPr>
          <p:cNvSpPr/>
          <p:nvPr/>
        </p:nvSpPr>
        <p:spPr>
          <a:xfrm>
            <a:off x="1150318" y="6150151"/>
            <a:ext cx="2416228" cy="325873"/>
          </a:xfrm>
          <a:prstGeom prst="rect">
            <a:avLst/>
          </a:prstGeom>
          <a:no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Floodplains by Design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FbD</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program</a:t>
            </a:r>
          </a:p>
        </p:txBody>
      </p:sp>
      <p:sp>
        <p:nvSpPr>
          <p:cNvPr id="73" name="Rectangle 72">
            <a:extLst>
              <a:ext uri="{FF2B5EF4-FFF2-40B4-BE49-F238E27FC236}">
                <a16:creationId xmlns:a16="http://schemas.microsoft.com/office/drawing/2014/main" id="{A1EDB6BF-5653-4030-BBBD-D27A874E8CB9}"/>
              </a:ext>
            </a:extLst>
          </p:cNvPr>
          <p:cNvSpPr/>
          <p:nvPr/>
        </p:nvSpPr>
        <p:spPr>
          <a:xfrm>
            <a:off x="1150316" y="5339142"/>
            <a:ext cx="2416230" cy="364667"/>
          </a:xfrm>
          <a:prstGeom prst="rect">
            <a:avLst/>
          </a:prstGeom>
          <a:no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Puget Sound Nearshore Ecosystem Restoration Project (PSNERP) program</a:t>
            </a:r>
          </a:p>
        </p:txBody>
      </p:sp>
      <p:grpSp>
        <p:nvGrpSpPr>
          <p:cNvPr id="34" name="Group 33">
            <a:extLst>
              <a:ext uri="{FF2B5EF4-FFF2-40B4-BE49-F238E27FC236}">
                <a16:creationId xmlns:a16="http://schemas.microsoft.com/office/drawing/2014/main" id="{378EFF05-EE65-4C88-A067-FE5535490801}"/>
              </a:ext>
            </a:extLst>
          </p:cNvPr>
          <p:cNvGrpSpPr/>
          <p:nvPr/>
        </p:nvGrpSpPr>
        <p:grpSpPr>
          <a:xfrm>
            <a:off x="5203980" y="5333531"/>
            <a:ext cx="2151664" cy="1427914"/>
            <a:chOff x="4880877" y="5075789"/>
            <a:chExt cx="2151664" cy="1427914"/>
          </a:xfrm>
        </p:grpSpPr>
        <p:sp>
          <p:nvSpPr>
            <p:cNvPr id="52" name="TextBox 51">
              <a:extLst>
                <a:ext uri="{FF2B5EF4-FFF2-40B4-BE49-F238E27FC236}">
                  <a16:creationId xmlns:a16="http://schemas.microsoft.com/office/drawing/2014/main" id="{12D4B855-64F6-4814-ACCE-D341A416F753}"/>
                </a:ext>
              </a:extLst>
            </p:cNvPr>
            <p:cNvSpPr txBox="1"/>
            <p:nvPr/>
          </p:nvSpPr>
          <p:spPr>
            <a:xfrm>
              <a:off x="4880877" y="5075789"/>
              <a:ext cx="2151664" cy="430887"/>
            </a:xfrm>
            <a:prstGeom prst="rect">
              <a:avLst/>
            </a:prstGeom>
            <a:noFill/>
            <a:ln>
              <a:solidFill>
                <a:srgbClr val="7030A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XX acres of floodplain and estuary prevented from development</a:t>
              </a:r>
            </a:p>
          </p:txBody>
        </p:sp>
        <p:sp>
          <p:nvSpPr>
            <p:cNvPr id="102" name="TextBox 101">
              <a:extLst>
                <a:ext uri="{FF2B5EF4-FFF2-40B4-BE49-F238E27FC236}">
                  <a16:creationId xmlns:a16="http://schemas.microsoft.com/office/drawing/2014/main" id="{5B344984-A1B7-460A-9152-38203EF56B6A}"/>
                </a:ext>
              </a:extLst>
            </p:cNvPr>
            <p:cNvSpPr txBox="1"/>
            <p:nvPr/>
          </p:nvSpPr>
          <p:spPr>
            <a:xfrm>
              <a:off x="4880877" y="5572407"/>
              <a:ext cx="2151664" cy="430887"/>
            </a:xfrm>
            <a:prstGeom prst="rect">
              <a:avLst/>
            </a:prstGeom>
            <a:noFill/>
            <a:ln>
              <a:solidFill>
                <a:srgbClr val="7030A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XX acres of floodplain and estuary restored or acquired sound-wide</a:t>
              </a:r>
            </a:p>
          </p:txBody>
        </p:sp>
        <p:sp>
          <p:nvSpPr>
            <p:cNvPr id="135" name="TextBox 134">
              <a:extLst>
                <a:ext uri="{FF2B5EF4-FFF2-40B4-BE49-F238E27FC236}">
                  <a16:creationId xmlns:a16="http://schemas.microsoft.com/office/drawing/2014/main" id="{3A5D27D1-0481-4E4F-9817-D5D521D45449}"/>
                </a:ext>
              </a:extLst>
            </p:cNvPr>
            <p:cNvSpPr txBox="1"/>
            <p:nvPr/>
          </p:nvSpPr>
          <p:spPr>
            <a:xfrm>
              <a:off x="4880877" y="6072816"/>
              <a:ext cx="2151664" cy="430887"/>
            </a:xfrm>
            <a:prstGeom prst="rect">
              <a:avLst/>
            </a:prstGeom>
            <a:noFill/>
            <a:ln>
              <a:solidFill>
                <a:srgbClr val="7030A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XX acres of agricultural lands converted to more intensive uses </a:t>
              </a:r>
            </a:p>
          </p:txBody>
        </p:sp>
      </p:grpSp>
      <p:sp>
        <p:nvSpPr>
          <p:cNvPr id="86" name="TextBox 85">
            <a:extLst>
              <a:ext uri="{FF2B5EF4-FFF2-40B4-BE49-F238E27FC236}">
                <a16:creationId xmlns:a16="http://schemas.microsoft.com/office/drawing/2014/main" id="{5A4ACB5D-F43C-43C8-A69F-06BD2003C84F}"/>
              </a:ext>
            </a:extLst>
          </p:cNvPr>
          <p:cNvSpPr txBox="1"/>
          <p:nvPr/>
        </p:nvSpPr>
        <p:spPr>
          <a:xfrm>
            <a:off x="3859837" y="4631324"/>
            <a:ext cx="49991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Progress Indicators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does progress look like?</a:t>
            </a:r>
          </a:p>
        </p:txBody>
      </p:sp>
      <p:sp>
        <p:nvSpPr>
          <p:cNvPr id="157" name="TextBox 156">
            <a:extLst>
              <a:ext uri="{FF2B5EF4-FFF2-40B4-BE49-F238E27FC236}">
                <a16:creationId xmlns:a16="http://schemas.microsoft.com/office/drawing/2014/main" id="{C9927279-16B7-444C-8AB6-7905656C0C04}"/>
              </a:ext>
            </a:extLst>
          </p:cNvPr>
          <p:cNvSpPr txBox="1"/>
          <p:nvPr/>
        </p:nvSpPr>
        <p:spPr>
          <a:xfrm>
            <a:off x="7999513" y="4648516"/>
            <a:ext cx="44023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Vital Sign Indicators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are the long-term goals?</a:t>
            </a:r>
          </a:p>
        </p:txBody>
      </p:sp>
      <p:sp>
        <p:nvSpPr>
          <p:cNvPr id="80" name="TextBox 79">
            <a:extLst>
              <a:ext uri="{FF2B5EF4-FFF2-40B4-BE49-F238E27FC236}">
                <a16:creationId xmlns:a16="http://schemas.microsoft.com/office/drawing/2014/main" id="{70CD0F3F-E5F1-4196-AC25-3AF8AF86EAFA}"/>
              </a:ext>
            </a:extLst>
          </p:cNvPr>
          <p:cNvSpPr txBox="1"/>
          <p:nvPr/>
        </p:nvSpPr>
        <p:spPr>
          <a:xfrm>
            <a:off x="1008346" y="4652690"/>
            <a:ext cx="28514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Ongoing Programs tracking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can programs contribute?</a:t>
            </a:r>
          </a:p>
        </p:txBody>
      </p:sp>
      <p:sp>
        <p:nvSpPr>
          <p:cNvPr id="89" name="TextBox 88">
            <a:extLst>
              <a:ext uri="{FF2B5EF4-FFF2-40B4-BE49-F238E27FC236}">
                <a16:creationId xmlns:a16="http://schemas.microsoft.com/office/drawing/2014/main" id="{74DDCCAA-9B01-42F6-BC1A-F82A3539711F}"/>
              </a:ext>
            </a:extLst>
          </p:cNvPr>
          <p:cNvSpPr txBox="1"/>
          <p:nvPr/>
        </p:nvSpPr>
        <p:spPr>
          <a:xfrm>
            <a:off x="276877" y="69561"/>
            <a:ext cx="84267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Monitoring, evaluation and adaptive management</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F17C785D-FCFF-4B0C-8324-BC017CEECC7A}"/>
              </a:ext>
            </a:extLst>
          </p:cNvPr>
          <p:cNvSpPr txBox="1"/>
          <p:nvPr/>
        </p:nvSpPr>
        <p:spPr>
          <a:xfrm rot="16200000">
            <a:off x="-874924" y="5536331"/>
            <a:ext cx="21656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Monitoring  framework</a:t>
            </a:r>
          </a:p>
        </p:txBody>
      </p:sp>
      <p:grpSp>
        <p:nvGrpSpPr>
          <p:cNvPr id="74" name="Group 73">
            <a:extLst>
              <a:ext uri="{FF2B5EF4-FFF2-40B4-BE49-F238E27FC236}">
                <a16:creationId xmlns:a16="http://schemas.microsoft.com/office/drawing/2014/main" id="{B89B4140-286B-4C7F-B836-96F3DD25A4C6}"/>
              </a:ext>
            </a:extLst>
          </p:cNvPr>
          <p:cNvGrpSpPr/>
          <p:nvPr/>
        </p:nvGrpSpPr>
        <p:grpSpPr>
          <a:xfrm>
            <a:off x="492686" y="2797555"/>
            <a:ext cx="4337105" cy="1358572"/>
            <a:chOff x="-153092" y="3515490"/>
            <a:chExt cx="4337105" cy="1358572"/>
          </a:xfrm>
        </p:grpSpPr>
        <p:sp>
          <p:nvSpPr>
            <p:cNvPr id="75" name="Oval 74">
              <a:extLst>
                <a:ext uri="{FF2B5EF4-FFF2-40B4-BE49-F238E27FC236}">
                  <a16:creationId xmlns:a16="http://schemas.microsoft.com/office/drawing/2014/main" id="{1A2E0D32-F226-4DBB-9757-706F2FEE8411}"/>
                </a:ext>
              </a:extLst>
            </p:cNvPr>
            <p:cNvSpPr/>
            <p:nvPr/>
          </p:nvSpPr>
          <p:spPr>
            <a:xfrm>
              <a:off x="-153092" y="3515490"/>
              <a:ext cx="4337105" cy="13585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6" name="Group 75">
              <a:extLst>
                <a:ext uri="{FF2B5EF4-FFF2-40B4-BE49-F238E27FC236}">
                  <a16:creationId xmlns:a16="http://schemas.microsoft.com/office/drawing/2014/main" id="{25421CF7-37EB-4049-BFBE-4401B87D5993}"/>
                </a:ext>
              </a:extLst>
            </p:cNvPr>
            <p:cNvGrpSpPr/>
            <p:nvPr/>
          </p:nvGrpSpPr>
          <p:grpSpPr>
            <a:xfrm>
              <a:off x="255831" y="3661848"/>
              <a:ext cx="3816331" cy="1022701"/>
              <a:chOff x="170349" y="3776982"/>
              <a:chExt cx="3816331" cy="1022701"/>
            </a:xfrm>
          </p:grpSpPr>
          <p:sp>
            <p:nvSpPr>
              <p:cNvPr id="77" name="TextBox 76">
                <a:extLst>
                  <a:ext uri="{FF2B5EF4-FFF2-40B4-BE49-F238E27FC236}">
                    <a16:creationId xmlns:a16="http://schemas.microsoft.com/office/drawing/2014/main" id="{F065236C-36A8-41F4-8708-E977661F9032}"/>
                  </a:ext>
                </a:extLst>
              </p:cNvPr>
              <p:cNvSpPr txBox="1"/>
              <p:nvPr/>
            </p:nvSpPr>
            <p:spPr>
              <a:xfrm>
                <a:off x="669472" y="3776982"/>
                <a:ext cx="2914783"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have we accomplished? What hasn’t moved forward?</a:t>
                </a:r>
              </a:p>
            </p:txBody>
          </p:sp>
          <p:sp>
            <p:nvSpPr>
              <p:cNvPr id="81" name="TextBox 80">
                <a:extLst>
                  <a:ext uri="{FF2B5EF4-FFF2-40B4-BE49-F238E27FC236}">
                    <a16:creationId xmlns:a16="http://schemas.microsoft.com/office/drawing/2014/main" id="{2302B796-40C0-492B-A1C6-277F7DE936A6}"/>
                  </a:ext>
                </a:extLst>
              </p:cNvPr>
              <p:cNvSpPr txBox="1"/>
              <p:nvPr/>
            </p:nvSpPr>
            <p:spPr>
              <a:xfrm>
                <a:off x="170349" y="4333182"/>
                <a:ext cx="3816331" cy="466501"/>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What program barriers have we helped removed?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Are programs successfully accelerating their work?</a:t>
                </a:r>
              </a:p>
            </p:txBody>
          </p:sp>
        </p:grpSp>
      </p:grpSp>
      <p:grpSp>
        <p:nvGrpSpPr>
          <p:cNvPr id="82" name="Group 81">
            <a:extLst>
              <a:ext uri="{FF2B5EF4-FFF2-40B4-BE49-F238E27FC236}">
                <a16:creationId xmlns:a16="http://schemas.microsoft.com/office/drawing/2014/main" id="{7520E77B-E577-45FB-AF5D-DF0184304947}"/>
              </a:ext>
            </a:extLst>
          </p:cNvPr>
          <p:cNvGrpSpPr/>
          <p:nvPr/>
        </p:nvGrpSpPr>
        <p:grpSpPr>
          <a:xfrm>
            <a:off x="4490268" y="2487780"/>
            <a:ext cx="7364884" cy="1489969"/>
            <a:chOff x="3364359" y="3123371"/>
            <a:chExt cx="7308189" cy="1489969"/>
          </a:xfrm>
        </p:grpSpPr>
        <p:sp>
          <p:nvSpPr>
            <p:cNvPr id="83" name="Oval 82">
              <a:extLst>
                <a:ext uri="{FF2B5EF4-FFF2-40B4-BE49-F238E27FC236}">
                  <a16:creationId xmlns:a16="http://schemas.microsoft.com/office/drawing/2014/main" id="{2AEE2950-4E76-499E-A45B-28C7D3547606}"/>
                </a:ext>
              </a:extLst>
            </p:cNvPr>
            <p:cNvSpPr/>
            <p:nvPr/>
          </p:nvSpPr>
          <p:spPr>
            <a:xfrm>
              <a:off x="3364359" y="3123371"/>
              <a:ext cx="7308189" cy="148996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4" name="Group 83">
              <a:extLst>
                <a:ext uri="{FF2B5EF4-FFF2-40B4-BE49-F238E27FC236}">
                  <a16:creationId xmlns:a16="http://schemas.microsoft.com/office/drawing/2014/main" id="{ACB74F1B-FC6D-4BA3-A958-7272F85B62C4}"/>
                </a:ext>
              </a:extLst>
            </p:cNvPr>
            <p:cNvGrpSpPr/>
            <p:nvPr/>
          </p:nvGrpSpPr>
          <p:grpSpPr>
            <a:xfrm>
              <a:off x="4221658" y="3417451"/>
              <a:ext cx="6206013" cy="965873"/>
              <a:chOff x="3452913" y="3504699"/>
              <a:chExt cx="8572648" cy="965873"/>
            </a:xfrm>
          </p:grpSpPr>
          <p:sp>
            <p:nvSpPr>
              <p:cNvPr id="85" name="TextBox 84">
                <a:extLst>
                  <a:ext uri="{FF2B5EF4-FFF2-40B4-BE49-F238E27FC236}">
                    <a16:creationId xmlns:a16="http://schemas.microsoft.com/office/drawing/2014/main" id="{65BBDDA3-C3D6-4DA3-B70C-BA3D00932AC8}"/>
                  </a:ext>
                </a:extLst>
              </p:cNvPr>
              <p:cNvSpPr txBox="1"/>
              <p:nvPr/>
            </p:nvSpPr>
            <p:spPr>
              <a:xfrm>
                <a:off x="4058109" y="3504699"/>
                <a:ext cx="6529395"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progress are we seeing on the ground and why?</a:t>
                </a:r>
              </a:p>
            </p:txBody>
          </p:sp>
          <p:sp>
            <p:nvSpPr>
              <p:cNvPr id="88" name="TextBox 87">
                <a:extLst>
                  <a:ext uri="{FF2B5EF4-FFF2-40B4-BE49-F238E27FC236}">
                    <a16:creationId xmlns:a16="http://schemas.microsoft.com/office/drawing/2014/main" id="{74F2E3EB-F983-4E70-941F-B81F45BF7995}"/>
                  </a:ext>
                </a:extLst>
              </p:cNvPr>
              <p:cNvSpPr txBox="1"/>
              <p:nvPr/>
            </p:nvSpPr>
            <p:spPr>
              <a:xfrm>
                <a:off x="3452913" y="3824241"/>
                <a:ext cx="8572648" cy="646331"/>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Is adoption of Integrated Floodplain Management approaches increasing across the region?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Is there evidence that development in floodplains is being disincentivized and is slowing?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Are we seeing the progress we expect to see in achieving gains in functional habitat?</a:t>
                </a:r>
              </a:p>
            </p:txBody>
          </p:sp>
        </p:grpSp>
      </p:grpSp>
      <p:sp>
        <p:nvSpPr>
          <p:cNvPr id="90" name="Left Brace 89">
            <a:extLst>
              <a:ext uri="{FF2B5EF4-FFF2-40B4-BE49-F238E27FC236}">
                <a16:creationId xmlns:a16="http://schemas.microsoft.com/office/drawing/2014/main" id="{028B5A94-D438-4603-952E-065BEC48AF1E}"/>
              </a:ext>
            </a:extLst>
          </p:cNvPr>
          <p:cNvSpPr/>
          <p:nvPr/>
        </p:nvSpPr>
        <p:spPr>
          <a:xfrm rot="5400000">
            <a:off x="3500041" y="2311510"/>
            <a:ext cx="385334" cy="41998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Left Brace 90">
            <a:extLst>
              <a:ext uri="{FF2B5EF4-FFF2-40B4-BE49-F238E27FC236}">
                <a16:creationId xmlns:a16="http://schemas.microsoft.com/office/drawing/2014/main" id="{01722732-6608-429E-979C-B0C367AA3D98}"/>
              </a:ext>
            </a:extLst>
          </p:cNvPr>
          <p:cNvSpPr/>
          <p:nvPr/>
        </p:nvSpPr>
        <p:spPr>
          <a:xfrm rot="5400000">
            <a:off x="5783637" y="1254147"/>
            <a:ext cx="470353" cy="5723458"/>
          </a:xfrm>
          <a:prstGeom prst="leftBrace">
            <a:avLst>
              <a:gd name="adj1" fmla="val 8333"/>
              <a:gd name="adj2" fmla="val 40075"/>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9E84F1CD-3404-4B2E-8DE0-FF3A2DE6929F}"/>
              </a:ext>
            </a:extLst>
          </p:cNvPr>
          <p:cNvSpPr txBox="1"/>
          <p:nvPr/>
        </p:nvSpPr>
        <p:spPr>
          <a:xfrm rot="16200000">
            <a:off x="-776948" y="3639256"/>
            <a:ext cx="19697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Evaluation</a:t>
            </a:r>
          </a:p>
        </p:txBody>
      </p:sp>
      <p:sp>
        <p:nvSpPr>
          <p:cNvPr id="41" name="TextBox 40">
            <a:extLst>
              <a:ext uri="{FF2B5EF4-FFF2-40B4-BE49-F238E27FC236}">
                <a16:creationId xmlns:a16="http://schemas.microsoft.com/office/drawing/2014/main" id="{9D08BFCA-B6EA-4E22-969F-5C6638327211}"/>
              </a:ext>
            </a:extLst>
          </p:cNvPr>
          <p:cNvSpPr txBox="1"/>
          <p:nvPr/>
        </p:nvSpPr>
        <p:spPr>
          <a:xfrm>
            <a:off x="8507008" y="5339142"/>
            <a:ext cx="760555" cy="646331"/>
          </a:xfrm>
          <a:prstGeom prst="rect">
            <a:avLst/>
          </a:prstGeom>
          <a:noFill/>
          <a:ln>
            <a:solidFill>
              <a:schemeClr val="accent6"/>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Eelgrass site status</a:t>
            </a:r>
          </a:p>
        </p:txBody>
      </p:sp>
      <p:sp>
        <p:nvSpPr>
          <p:cNvPr id="42" name="TextBox 41">
            <a:extLst>
              <a:ext uri="{FF2B5EF4-FFF2-40B4-BE49-F238E27FC236}">
                <a16:creationId xmlns:a16="http://schemas.microsoft.com/office/drawing/2014/main" id="{0FDA44D5-58F0-4B93-A2D3-EF809BC314E3}"/>
              </a:ext>
            </a:extLst>
          </p:cNvPr>
          <p:cNvSpPr txBox="1"/>
          <p:nvPr/>
        </p:nvSpPr>
        <p:spPr>
          <a:xfrm>
            <a:off x="10461031" y="5339142"/>
            <a:ext cx="1359295" cy="646331"/>
          </a:xfrm>
          <a:prstGeom prst="rect">
            <a:avLst/>
          </a:prstGeom>
          <a:noFill/>
          <a:ln>
            <a:solidFill>
              <a:schemeClr val="accent6"/>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Number of southern resident killer whales</a:t>
            </a:r>
          </a:p>
        </p:txBody>
      </p:sp>
      <p:sp>
        <p:nvSpPr>
          <p:cNvPr id="43" name="TextBox 42">
            <a:extLst>
              <a:ext uri="{FF2B5EF4-FFF2-40B4-BE49-F238E27FC236}">
                <a16:creationId xmlns:a16="http://schemas.microsoft.com/office/drawing/2014/main" id="{6046A1E2-6758-4174-B069-0A6B4187A38D}"/>
              </a:ext>
            </a:extLst>
          </p:cNvPr>
          <p:cNvSpPr txBox="1"/>
          <p:nvPr/>
        </p:nvSpPr>
        <p:spPr>
          <a:xfrm>
            <a:off x="9414338" y="5338461"/>
            <a:ext cx="905801" cy="646331"/>
          </a:xfrm>
          <a:prstGeom prst="rect">
            <a:avLst/>
          </a:prstGeom>
          <a:noFill/>
          <a:ln>
            <a:solidFill>
              <a:schemeClr val="accent6"/>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Chinook salmon abundance</a:t>
            </a:r>
          </a:p>
        </p:txBody>
      </p:sp>
    </p:spTree>
    <p:extLst>
      <p:ext uri="{BB962C8B-B14F-4D97-AF65-F5344CB8AC3E}">
        <p14:creationId xmlns:p14="http://schemas.microsoft.com/office/powerpoint/2010/main" val="1249997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B5062-F399-4BFC-ABB3-0528D244DCC7}"/>
              </a:ext>
            </a:extLst>
          </p:cNvPr>
          <p:cNvPicPr>
            <a:picLocks noChangeAspect="1"/>
          </p:cNvPicPr>
          <p:nvPr/>
        </p:nvPicPr>
        <p:blipFill>
          <a:blip r:embed="rId2"/>
          <a:stretch>
            <a:fillRect/>
          </a:stretch>
        </p:blipFill>
        <p:spPr>
          <a:xfrm>
            <a:off x="-96369" y="-1"/>
            <a:ext cx="12288369" cy="6941128"/>
          </a:xfrm>
          <a:prstGeom prst="rect">
            <a:avLst/>
          </a:prstGeom>
        </p:spPr>
      </p:pic>
    </p:spTree>
    <p:extLst>
      <p:ext uri="{BB962C8B-B14F-4D97-AF65-F5344CB8AC3E}">
        <p14:creationId xmlns:p14="http://schemas.microsoft.com/office/powerpoint/2010/main" val="1632247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7ED74-5B7E-44D6-93E7-F823005A3BEB}"/>
              </a:ext>
            </a:extLst>
          </p:cNvPr>
          <p:cNvSpPr/>
          <p:nvPr/>
        </p:nvSpPr>
        <p:spPr>
          <a:xfrm>
            <a:off x="0" y="-1"/>
            <a:ext cx="12192000" cy="7159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FDF60C7-3957-4763-936B-F91A3C31246A}"/>
              </a:ext>
            </a:extLst>
          </p:cNvPr>
          <p:cNvSpPr/>
          <p:nvPr/>
        </p:nvSpPr>
        <p:spPr>
          <a:xfrm>
            <a:off x="-34131" y="4572406"/>
            <a:ext cx="12192000" cy="2341784"/>
          </a:xfrm>
          <a:prstGeom prst="rect">
            <a:avLst/>
          </a:prstGeom>
          <a:solidFill>
            <a:schemeClr val="accent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9AAD977D-4F43-4BCD-B630-52C02826397C}"/>
              </a:ext>
            </a:extLst>
          </p:cNvPr>
          <p:cNvSpPr txBox="1"/>
          <p:nvPr/>
        </p:nvSpPr>
        <p:spPr>
          <a:xfrm>
            <a:off x="315880" y="423949"/>
            <a:ext cx="54767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Actio</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 Agenda Strategy 5: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Protect and restore floodplains and estuaries</a:t>
            </a:r>
          </a:p>
        </p:txBody>
      </p:sp>
      <p:sp>
        <p:nvSpPr>
          <p:cNvPr id="71" name="Rectangle 70">
            <a:extLst>
              <a:ext uri="{FF2B5EF4-FFF2-40B4-BE49-F238E27FC236}">
                <a16:creationId xmlns:a16="http://schemas.microsoft.com/office/drawing/2014/main" id="{6EBD3619-CEB6-4528-99D3-3AF7B6D511E4}"/>
              </a:ext>
            </a:extLst>
          </p:cNvPr>
          <p:cNvSpPr/>
          <p:nvPr/>
        </p:nvSpPr>
        <p:spPr>
          <a:xfrm>
            <a:off x="1150318" y="5764409"/>
            <a:ext cx="2416228" cy="330500"/>
          </a:xfrm>
          <a:prstGeom prst="rect">
            <a:avLst/>
          </a:prstGeom>
          <a:no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Puget Sound Acquisition and Restoration (PSAR) program</a:t>
            </a:r>
          </a:p>
        </p:txBody>
      </p:sp>
      <p:sp>
        <p:nvSpPr>
          <p:cNvPr id="72" name="Rectangle 71">
            <a:extLst>
              <a:ext uri="{FF2B5EF4-FFF2-40B4-BE49-F238E27FC236}">
                <a16:creationId xmlns:a16="http://schemas.microsoft.com/office/drawing/2014/main" id="{3D0C1C99-62BF-46FC-A2F8-A5E166E1A126}"/>
              </a:ext>
            </a:extLst>
          </p:cNvPr>
          <p:cNvSpPr/>
          <p:nvPr/>
        </p:nvSpPr>
        <p:spPr>
          <a:xfrm>
            <a:off x="1150318" y="6150151"/>
            <a:ext cx="2416228" cy="325873"/>
          </a:xfrm>
          <a:prstGeom prst="rect">
            <a:avLst/>
          </a:prstGeom>
          <a:no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Floodplains by Design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FbD</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program</a:t>
            </a:r>
          </a:p>
        </p:txBody>
      </p:sp>
      <p:sp>
        <p:nvSpPr>
          <p:cNvPr id="73" name="Rectangle 72">
            <a:extLst>
              <a:ext uri="{FF2B5EF4-FFF2-40B4-BE49-F238E27FC236}">
                <a16:creationId xmlns:a16="http://schemas.microsoft.com/office/drawing/2014/main" id="{A1EDB6BF-5653-4030-BBBD-D27A874E8CB9}"/>
              </a:ext>
            </a:extLst>
          </p:cNvPr>
          <p:cNvSpPr/>
          <p:nvPr/>
        </p:nvSpPr>
        <p:spPr>
          <a:xfrm>
            <a:off x="1150316" y="5339142"/>
            <a:ext cx="2416230" cy="364667"/>
          </a:xfrm>
          <a:prstGeom prst="rect">
            <a:avLst/>
          </a:prstGeom>
          <a:no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Puget Sound Nearshore Ecosystem Restoration Project (PSNERP) program</a:t>
            </a:r>
          </a:p>
        </p:txBody>
      </p:sp>
      <p:grpSp>
        <p:nvGrpSpPr>
          <p:cNvPr id="34" name="Group 33">
            <a:extLst>
              <a:ext uri="{FF2B5EF4-FFF2-40B4-BE49-F238E27FC236}">
                <a16:creationId xmlns:a16="http://schemas.microsoft.com/office/drawing/2014/main" id="{378EFF05-EE65-4C88-A067-FE5535490801}"/>
              </a:ext>
            </a:extLst>
          </p:cNvPr>
          <p:cNvGrpSpPr/>
          <p:nvPr/>
        </p:nvGrpSpPr>
        <p:grpSpPr>
          <a:xfrm>
            <a:off x="5203980" y="5333531"/>
            <a:ext cx="2151664" cy="1427914"/>
            <a:chOff x="4880877" y="5075789"/>
            <a:chExt cx="2151664" cy="1427914"/>
          </a:xfrm>
        </p:grpSpPr>
        <p:sp>
          <p:nvSpPr>
            <p:cNvPr id="52" name="TextBox 51">
              <a:extLst>
                <a:ext uri="{FF2B5EF4-FFF2-40B4-BE49-F238E27FC236}">
                  <a16:creationId xmlns:a16="http://schemas.microsoft.com/office/drawing/2014/main" id="{12D4B855-64F6-4814-ACCE-D341A416F753}"/>
                </a:ext>
              </a:extLst>
            </p:cNvPr>
            <p:cNvSpPr txBox="1"/>
            <p:nvPr/>
          </p:nvSpPr>
          <p:spPr>
            <a:xfrm>
              <a:off x="4880877" y="5075789"/>
              <a:ext cx="2151664" cy="430887"/>
            </a:xfrm>
            <a:prstGeom prst="rect">
              <a:avLst/>
            </a:prstGeom>
            <a:noFill/>
            <a:ln>
              <a:solidFill>
                <a:srgbClr val="7030A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XX acres of floodplain and estuary prevented from development</a:t>
              </a:r>
            </a:p>
          </p:txBody>
        </p:sp>
        <p:sp>
          <p:nvSpPr>
            <p:cNvPr id="102" name="TextBox 101">
              <a:extLst>
                <a:ext uri="{FF2B5EF4-FFF2-40B4-BE49-F238E27FC236}">
                  <a16:creationId xmlns:a16="http://schemas.microsoft.com/office/drawing/2014/main" id="{5B344984-A1B7-460A-9152-38203EF56B6A}"/>
                </a:ext>
              </a:extLst>
            </p:cNvPr>
            <p:cNvSpPr txBox="1"/>
            <p:nvPr/>
          </p:nvSpPr>
          <p:spPr>
            <a:xfrm>
              <a:off x="4880877" y="5572407"/>
              <a:ext cx="2151664" cy="430887"/>
            </a:xfrm>
            <a:prstGeom prst="rect">
              <a:avLst/>
            </a:prstGeom>
            <a:noFill/>
            <a:ln>
              <a:solidFill>
                <a:srgbClr val="7030A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XX acres of floodplain and estuary restored or acquired sound-wide</a:t>
              </a:r>
            </a:p>
          </p:txBody>
        </p:sp>
        <p:sp>
          <p:nvSpPr>
            <p:cNvPr id="135" name="TextBox 134">
              <a:extLst>
                <a:ext uri="{FF2B5EF4-FFF2-40B4-BE49-F238E27FC236}">
                  <a16:creationId xmlns:a16="http://schemas.microsoft.com/office/drawing/2014/main" id="{3A5D27D1-0481-4E4F-9817-D5D521D45449}"/>
                </a:ext>
              </a:extLst>
            </p:cNvPr>
            <p:cNvSpPr txBox="1"/>
            <p:nvPr/>
          </p:nvSpPr>
          <p:spPr>
            <a:xfrm>
              <a:off x="4880877" y="6072816"/>
              <a:ext cx="2151664" cy="430887"/>
            </a:xfrm>
            <a:prstGeom prst="rect">
              <a:avLst/>
            </a:prstGeom>
            <a:noFill/>
            <a:ln>
              <a:solidFill>
                <a:srgbClr val="7030A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XX acres of agricultural lands converted to more intensive uses </a:t>
              </a:r>
            </a:p>
          </p:txBody>
        </p:sp>
      </p:grpSp>
      <p:sp>
        <p:nvSpPr>
          <p:cNvPr id="86" name="TextBox 85">
            <a:extLst>
              <a:ext uri="{FF2B5EF4-FFF2-40B4-BE49-F238E27FC236}">
                <a16:creationId xmlns:a16="http://schemas.microsoft.com/office/drawing/2014/main" id="{5A4ACB5D-F43C-43C8-A69F-06BD2003C84F}"/>
              </a:ext>
            </a:extLst>
          </p:cNvPr>
          <p:cNvSpPr txBox="1"/>
          <p:nvPr/>
        </p:nvSpPr>
        <p:spPr>
          <a:xfrm>
            <a:off x="3859837" y="4631324"/>
            <a:ext cx="49991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Progress Indicators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does progress look like?</a:t>
            </a:r>
          </a:p>
        </p:txBody>
      </p:sp>
      <p:sp>
        <p:nvSpPr>
          <p:cNvPr id="157" name="TextBox 156">
            <a:extLst>
              <a:ext uri="{FF2B5EF4-FFF2-40B4-BE49-F238E27FC236}">
                <a16:creationId xmlns:a16="http://schemas.microsoft.com/office/drawing/2014/main" id="{C9927279-16B7-444C-8AB6-7905656C0C04}"/>
              </a:ext>
            </a:extLst>
          </p:cNvPr>
          <p:cNvSpPr txBox="1"/>
          <p:nvPr/>
        </p:nvSpPr>
        <p:spPr>
          <a:xfrm>
            <a:off x="7999513" y="4648516"/>
            <a:ext cx="44023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Vital Sign Indicators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are the long-term goals?</a:t>
            </a:r>
          </a:p>
        </p:txBody>
      </p:sp>
      <p:sp>
        <p:nvSpPr>
          <p:cNvPr id="80" name="TextBox 79">
            <a:extLst>
              <a:ext uri="{FF2B5EF4-FFF2-40B4-BE49-F238E27FC236}">
                <a16:creationId xmlns:a16="http://schemas.microsoft.com/office/drawing/2014/main" id="{70CD0F3F-E5F1-4196-AC25-3AF8AF86EAFA}"/>
              </a:ext>
            </a:extLst>
          </p:cNvPr>
          <p:cNvSpPr txBox="1"/>
          <p:nvPr/>
        </p:nvSpPr>
        <p:spPr>
          <a:xfrm>
            <a:off x="1008346" y="4652690"/>
            <a:ext cx="28514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Ongoing Programs tracking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can programs contribute?</a:t>
            </a:r>
          </a:p>
        </p:txBody>
      </p:sp>
      <p:sp>
        <p:nvSpPr>
          <p:cNvPr id="89" name="TextBox 88">
            <a:extLst>
              <a:ext uri="{FF2B5EF4-FFF2-40B4-BE49-F238E27FC236}">
                <a16:creationId xmlns:a16="http://schemas.microsoft.com/office/drawing/2014/main" id="{74DDCCAA-9B01-42F6-BC1A-F82A3539711F}"/>
              </a:ext>
            </a:extLst>
          </p:cNvPr>
          <p:cNvSpPr txBox="1"/>
          <p:nvPr/>
        </p:nvSpPr>
        <p:spPr>
          <a:xfrm>
            <a:off x="276877" y="69561"/>
            <a:ext cx="84267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Monitoring, evaluation and adaptive management</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F17C785D-FCFF-4B0C-8324-BC017CEECC7A}"/>
              </a:ext>
            </a:extLst>
          </p:cNvPr>
          <p:cNvSpPr txBox="1"/>
          <p:nvPr/>
        </p:nvSpPr>
        <p:spPr>
          <a:xfrm rot="16200000">
            <a:off x="-874924" y="5536331"/>
            <a:ext cx="21656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Monitoring  framework</a:t>
            </a:r>
          </a:p>
        </p:txBody>
      </p:sp>
      <p:grpSp>
        <p:nvGrpSpPr>
          <p:cNvPr id="59" name="Group 58">
            <a:extLst>
              <a:ext uri="{FF2B5EF4-FFF2-40B4-BE49-F238E27FC236}">
                <a16:creationId xmlns:a16="http://schemas.microsoft.com/office/drawing/2014/main" id="{3BA23810-9059-4BB7-BEE7-E7CF33FABF4F}"/>
              </a:ext>
            </a:extLst>
          </p:cNvPr>
          <p:cNvGrpSpPr/>
          <p:nvPr/>
        </p:nvGrpSpPr>
        <p:grpSpPr>
          <a:xfrm>
            <a:off x="1726680" y="1269625"/>
            <a:ext cx="4617505" cy="1147344"/>
            <a:chOff x="6714767" y="1295307"/>
            <a:chExt cx="5037604" cy="1121218"/>
          </a:xfrm>
        </p:grpSpPr>
        <p:sp>
          <p:nvSpPr>
            <p:cNvPr id="64" name="Oval 63">
              <a:extLst>
                <a:ext uri="{FF2B5EF4-FFF2-40B4-BE49-F238E27FC236}">
                  <a16:creationId xmlns:a16="http://schemas.microsoft.com/office/drawing/2014/main" id="{F598BE14-2F9D-41E6-BCF7-BAFDCB7E93D1}"/>
                </a:ext>
              </a:extLst>
            </p:cNvPr>
            <p:cNvSpPr/>
            <p:nvPr/>
          </p:nvSpPr>
          <p:spPr>
            <a:xfrm>
              <a:off x="6714767" y="1295307"/>
              <a:ext cx="5037604" cy="11212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9A9DF496-ED40-4D39-82E3-D6D60E3B230A}"/>
                </a:ext>
              </a:extLst>
            </p:cNvPr>
            <p:cNvSpPr txBox="1"/>
            <p:nvPr/>
          </p:nvSpPr>
          <p:spPr>
            <a:xfrm>
              <a:off x="6992386" y="1493675"/>
              <a:ext cx="4641691" cy="84366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else do we need to do to make progress on protecting and restoring floodplains and estuaries? What has proven most effective? </a:t>
              </a:r>
            </a:p>
          </p:txBody>
        </p:sp>
      </p:grpSp>
      <p:grpSp>
        <p:nvGrpSpPr>
          <p:cNvPr id="74" name="Group 73">
            <a:extLst>
              <a:ext uri="{FF2B5EF4-FFF2-40B4-BE49-F238E27FC236}">
                <a16:creationId xmlns:a16="http://schemas.microsoft.com/office/drawing/2014/main" id="{B89B4140-286B-4C7F-B836-96F3DD25A4C6}"/>
              </a:ext>
            </a:extLst>
          </p:cNvPr>
          <p:cNvGrpSpPr/>
          <p:nvPr/>
        </p:nvGrpSpPr>
        <p:grpSpPr>
          <a:xfrm>
            <a:off x="492686" y="2797555"/>
            <a:ext cx="4337105" cy="1358572"/>
            <a:chOff x="-153092" y="3515490"/>
            <a:chExt cx="4337105" cy="1358572"/>
          </a:xfrm>
        </p:grpSpPr>
        <p:sp>
          <p:nvSpPr>
            <p:cNvPr id="75" name="Oval 74">
              <a:extLst>
                <a:ext uri="{FF2B5EF4-FFF2-40B4-BE49-F238E27FC236}">
                  <a16:creationId xmlns:a16="http://schemas.microsoft.com/office/drawing/2014/main" id="{1A2E0D32-F226-4DBB-9757-706F2FEE8411}"/>
                </a:ext>
              </a:extLst>
            </p:cNvPr>
            <p:cNvSpPr/>
            <p:nvPr/>
          </p:nvSpPr>
          <p:spPr>
            <a:xfrm>
              <a:off x="-153092" y="3515490"/>
              <a:ext cx="4337105" cy="13585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6" name="Group 75">
              <a:extLst>
                <a:ext uri="{FF2B5EF4-FFF2-40B4-BE49-F238E27FC236}">
                  <a16:creationId xmlns:a16="http://schemas.microsoft.com/office/drawing/2014/main" id="{25421CF7-37EB-4049-BFBE-4401B87D5993}"/>
                </a:ext>
              </a:extLst>
            </p:cNvPr>
            <p:cNvGrpSpPr/>
            <p:nvPr/>
          </p:nvGrpSpPr>
          <p:grpSpPr>
            <a:xfrm>
              <a:off x="255831" y="3661848"/>
              <a:ext cx="3816331" cy="1022701"/>
              <a:chOff x="170349" y="3776982"/>
              <a:chExt cx="3816331" cy="1022701"/>
            </a:xfrm>
          </p:grpSpPr>
          <p:sp>
            <p:nvSpPr>
              <p:cNvPr id="77" name="TextBox 76">
                <a:extLst>
                  <a:ext uri="{FF2B5EF4-FFF2-40B4-BE49-F238E27FC236}">
                    <a16:creationId xmlns:a16="http://schemas.microsoft.com/office/drawing/2014/main" id="{F065236C-36A8-41F4-8708-E977661F9032}"/>
                  </a:ext>
                </a:extLst>
              </p:cNvPr>
              <p:cNvSpPr txBox="1"/>
              <p:nvPr/>
            </p:nvSpPr>
            <p:spPr>
              <a:xfrm>
                <a:off x="669472" y="3776982"/>
                <a:ext cx="2914783"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have we accomplished? What hasn’t moved forward?</a:t>
                </a:r>
              </a:p>
            </p:txBody>
          </p:sp>
          <p:sp>
            <p:nvSpPr>
              <p:cNvPr id="81" name="TextBox 80">
                <a:extLst>
                  <a:ext uri="{FF2B5EF4-FFF2-40B4-BE49-F238E27FC236}">
                    <a16:creationId xmlns:a16="http://schemas.microsoft.com/office/drawing/2014/main" id="{2302B796-40C0-492B-A1C6-277F7DE936A6}"/>
                  </a:ext>
                </a:extLst>
              </p:cNvPr>
              <p:cNvSpPr txBox="1"/>
              <p:nvPr/>
            </p:nvSpPr>
            <p:spPr>
              <a:xfrm>
                <a:off x="170349" y="4333182"/>
                <a:ext cx="3816331" cy="466501"/>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What program barriers have we helped removed?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Are programs successfully accelerating their work?</a:t>
                </a:r>
              </a:p>
            </p:txBody>
          </p:sp>
        </p:grpSp>
      </p:grpSp>
      <p:grpSp>
        <p:nvGrpSpPr>
          <p:cNvPr id="82" name="Group 81">
            <a:extLst>
              <a:ext uri="{FF2B5EF4-FFF2-40B4-BE49-F238E27FC236}">
                <a16:creationId xmlns:a16="http://schemas.microsoft.com/office/drawing/2014/main" id="{7520E77B-E577-45FB-AF5D-DF0184304947}"/>
              </a:ext>
            </a:extLst>
          </p:cNvPr>
          <p:cNvGrpSpPr/>
          <p:nvPr/>
        </p:nvGrpSpPr>
        <p:grpSpPr>
          <a:xfrm>
            <a:off x="4490268" y="2487780"/>
            <a:ext cx="7364884" cy="1489969"/>
            <a:chOff x="3364359" y="3123371"/>
            <a:chExt cx="7308189" cy="1489969"/>
          </a:xfrm>
        </p:grpSpPr>
        <p:sp>
          <p:nvSpPr>
            <p:cNvPr id="83" name="Oval 82">
              <a:extLst>
                <a:ext uri="{FF2B5EF4-FFF2-40B4-BE49-F238E27FC236}">
                  <a16:creationId xmlns:a16="http://schemas.microsoft.com/office/drawing/2014/main" id="{2AEE2950-4E76-499E-A45B-28C7D3547606}"/>
                </a:ext>
              </a:extLst>
            </p:cNvPr>
            <p:cNvSpPr/>
            <p:nvPr/>
          </p:nvSpPr>
          <p:spPr>
            <a:xfrm>
              <a:off x="3364359" y="3123371"/>
              <a:ext cx="7308189" cy="148996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4" name="Group 83">
              <a:extLst>
                <a:ext uri="{FF2B5EF4-FFF2-40B4-BE49-F238E27FC236}">
                  <a16:creationId xmlns:a16="http://schemas.microsoft.com/office/drawing/2014/main" id="{ACB74F1B-FC6D-4BA3-A958-7272F85B62C4}"/>
                </a:ext>
              </a:extLst>
            </p:cNvPr>
            <p:cNvGrpSpPr/>
            <p:nvPr/>
          </p:nvGrpSpPr>
          <p:grpSpPr>
            <a:xfrm>
              <a:off x="4221658" y="3417451"/>
              <a:ext cx="6206013" cy="965873"/>
              <a:chOff x="3452913" y="3504699"/>
              <a:chExt cx="8572648" cy="965873"/>
            </a:xfrm>
          </p:grpSpPr>
          <p:sp>
            <p:nvSpPr>
              <p:cNvPr id="85" name="TextBox 84">
                <a:extLst>
                  <a:ext uri="{FF2B5EF4-FFF2-40B4-BE49-F238E27FC236}">
                    <a16:creationId xmlns:a16="http://schemas.microsoft.com/office/drawing/2014/main" id="{65BBDDA3-C3D6-4DA3-B70C-BA3D00932AC8}"/>
                  </a:ext>
                </a:extLst>
              </p:cNvPr>
              <p:cNvSpPr txBox="1"/>
              <p:nvPr/>
            </p:nvSpPr>
            <p:spPr>
              <a:xfrm>
                <a:off x="4058109" y="3504699"/>
                <a:ext cx="6529395"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progress are we seeing on the ground and why?</a:t>
                </a:r>
              </a:p>
            </p:txBody>
          </p:sp>
          <p:sp>
            <p:nvSpPr>
              <p:cNvPr id="88" name="TextBox 87">
                <a:extLst>
                  <a:ext uri="{FF2B5EF4-FFF2-40B4-BE49-F238E27FC236}">
                    <a16:creationId xmlns:a16="http://schemas.microsoft.com/office/drawing/2014/main" id="{74F2E3EB-F983-4E70-941F-B81F45BF7995}"/>
                  </a:ext>
                </a:extLst>
              </p:cNvPr>
              <p:cNvSpPr txBox="1"/>
              <p:nvPr/>
            </p:nvSpPr>
            <p:spPr>
              <a:xfrm>
                <a:off x="3452913" y="3824241"/>
                <a:ext cx="8572648" cy="646331"/>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Is adoption of Integrated Floodplain Management approaches increasing across the region?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Is there evidence that development in floodplains is being disincentivized and is slowing?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Are we seeing the progress we expect to see in achieving gains in functional habitat?</a:t>
                </a:r>
              </a:p>
            </p:txBody>
          </p:sp>
        </p:grpSp>
      </p:grpSp>
      <p:sp>
        <p:nvSpPr>
          <p:cNvPr id="90" name="Left Brace 89">
            <a:extLst>
              <a:ext uri="{FF2B5EF4-FFF2-40B4-BE49-F238E27FC236}">
                <a16:creationId xmlns:a16="http://schemas.microsoft.com/office/drawing/2014/main" id="{028B5A94-D438-4603-952E-065BEC48AF1E}"/>
              </a:ext>
            </a:extLst>
          </p:cNvPr>
          <p:cNvSpPr/>
          <p:nvPr/>
        </p:nvSpPr>
        <p:spPr>
          <a:xfrm rot="5400000">
            <a:off x="3500041" y="2311510"/>
            <a:ext cx="385334" cy="41998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Left Brace 90">
            <a:extLst>
              <a:ext uri="{FF2B5EF4-FFF2-40B4-BE49-F238E27FC236}">
                <a16:creationId xmlns:a16="http://schemas.microsoft.com/office/drawing/2014/main" id="{01722732-6608-429E-979C-B0C367AA3D98}"/>
              </a:ext>
            </a:extLst>
          </p:cNvPr>
          <p:cNvSpPr/>
          <p:nvPr/>
        </p:nvSpPr>
        <p:spPr>
          <a:xfrm rot="5400000">
            <a:off x="5783637" y="1254147"/>
            <a:ext cx="470353" cy="5723458"/>
          </a:xfrm>
          <a:prstGeom prst="leftBrace">
            <a:avLst>
              <a:gd name="adj1" fmla="val 8333"/>
              <a:gd name="adj2" fmla="val 40075"/>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9E84F1CD-3404-4B2E-8DE0-FF3A2DE6929F}"/>
              </a:ext>
            </a:extLst>
          </p:cNvPr>
          <p:cNvSpPr txBox="1"/>
          <p:nvPr/>
        </p:nvSpPr>
        <p:spPr>
          <a:xfrm rot="16200000">
            <a:off x="-776948" y="3639256"/>
            <a:ext cx="19697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Evaluation</a:t>
            </a:r>
          </a:p>
        </p:txBody>
      </p:sp>
      <p:sp>
        <p:nvSpPr>
          <p:cNvPr id="93" name="TextBox 92">
            <a:extLst>
              <a:ext uri="{FF2B5EF4-FFF2-40B4-BE49-F238E27FC236}">
                <a16:creationId xmlns:a16="http://schemas.microsoft.com/office/drawing/2014/main" id="{3DC0AC75-F389-4F2D-8F06-303D005F9AF7}"/>
              </a:ext>
            </a:extLst>
          </p:cNvPr>
          <p:cNvSpPr txBox="1"/>
          <p:nvPr/>
        </p:nvSpPr>
        <p:spPr>
          <a:xfrm rot="16200000">
            <a:off x="-874816" y="1691915"/>
            <a:ext cx="216544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Adaptive Management</a:t>
            </a:r>
          </a:p>
        </p:txBody>
      </p:sp>
      <p:grpSp>
        <p:nvGrpSpPr>
          <p:cNvPr id="94" name="Group 93">
            <a:extLst>
              <a:ext uri="{FF2B5EF4-FFF2-40B4-BE49-F238E27FC236}">
                <a16:creationId xmlns:a16="http://schemas.microsoft.com/office/drawing/2014/main" id="{CB8C97A9-2703-4ADD-836C-3C8FBA33E86A}"/>
              </a:ext>
            </a:extLst>
          </p:cNvPr>
          <p:cNvGrpSpPr/>
          <p:nvPr/>
        </p:nvGrpSpPr>
        <p:grpSpPr>
          <a:xfrm>
            <a:off x="7004559" y="958512"/>
            <a:ext cx="4919309" cy="1045559"/>
            <a:chOff x="6714767" y="1295308"/>
            <a:chExt cx="4919309" cy="1045559"/>
          </a:xfrm>
        </p:grpSpPr>
        <p:sp>
          <p:nvSpPr>
            <p:cNvPr id="95" name="Oval 94">
              <a:extLst>
                <a:ext uri="{FF2B5EF4-FFF2-40B4-BE49-F238E27FC236}">
                  <a16:creationId xmlns:a16="http://schemas.microsoft.com/office/drawing/2014/main" id="{0B9F13A9-BF68-43FA-8D7F-F372343920AE}"/>
                </a:ext>
              </a:extLst>
            </p:cNvPr>
            <p:cNvSpPr/>
            <p:nvPr/>
          </p:nvSpPr>
          <p:spPr>
            <a:xfrm>
              <a:off x="6714767" y="1295308"/>
              <a:ext cx="4830273" cy="104555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D010F15A-722A-41D4-957C-B6FC9C88243F}"/>
                </a:ext>
              </a:extLst>
            </p:cNvPr>
            <p:cNvSpPr txBox="1"/>
            <p:nvPr/>
          </p:nvSpPr>
          <p:spPr>
            <a:xfrm>
              <a:off x="6992386" y="1512263"/>
              <a:ext cx="4641690"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What else do we need to do or consider in order to support our long-term Puget Sound recovery goals?</a:t>
              </a:r>
            </a:p>
          </p:txBody>
        </p:sp>
      </p:grpSp>
      <p:sp>
        <p:nvSpPr>
          <p:cNvPr id="100" name="Left Brace 99">
            <a:extLst>
              <a:ext uri="{FF2B5EF4-FFF2-40B4-BE49-F238E27FC236}">
                <a16:creationId xmlns:a16="http://schemas.microsoft.com/office/drawing/2014/main" id="{E6E9E59B-1FD5-4E2E-872B-4675C9B1C9AE}"/>
              </a:ext>
            </a:extLst>
          </p:cNvPr>
          <p:cNvSpPr/>
          <p:nvPr/>
        </p:nvSpPr>
        <p:spPr>
          <a:xfrm rot="5400000">
            <a:off x="9952072" y="755110"/>
            <a:ext cx="584776" cy="2727832"/>
          </a:xfrm>
          <a:prstGeom prst="leftBrace">
            <a:avLst>
              <a:gd name="adj1" fmla="val 5222"/>
              <a:gd name="adj2" fmla="val 16117"/>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9D08BFCA-B6EA-4E22-969F-5C6638327211}"/>
              </a:ext>
            </a:extLst>
          </p:cNvPr>
          <p:cNvSpPr txBox="1"/>
          <p:nvPr/>
        </p:nvSpPr>
        <p:spPr>
          <a:xfrm>
            <a:off x="8507008" y="5339142"/>
            <a:ext cx="760555" cy="646331"/>
          </a:xfrm>
          <a:prstGeom prst="rect">
            <a:avLst/>
          </a:prstGeom>
          <a:noFill/>
          <a:ln>
            <a:solidFill>
              <a:schemeClr val="accent6"/>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Eelgrass site status</a:t>
            </a:r>
          </a:p>
        </p:txBody>
      </p:sp>
      <p:sp>
        <p:nvSpPr>
          <p:cNvPr id="42" name="TextBox 41">
            <a:extLst>
              <a:ext uri="{FF2B5EF4-FFF2-40B4-BE49-F238E27FC236}">
                <a16:creationId xmlns:a16="http://schemas.microsoft.com/office/drawing/2014/main" id="{0FDA44D5-58F0-4B93-A2D3-EF809BC314E3}"/>
              </a:ext>
            </a:extLst>
          </p:cNvPr>
          <p:cNvSpPr txBox="1"/>
          <p:nvPr/>
        </p:nvSpPr>
        <p:spPr>
          <a:xfrm>
            <a:off x="10461031" y="5339142"/>
            <a:ext cx="1359295" cy="646331"/>
          </a:xfrm>
          <a:prstGeom prst="rect">
            <a:avLst/>
          </a:prstGeom>
          <a:noFill/>
          <a:ln>
            <a:solidFill>
              <a:schemeClr val="accent6"/>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Number of southern resident killer whales</a:t>
            </a:r>
          </a:p>
        </p:txBody>
      </p:sp>
      <p:sp>
        <p:nvSpPr>
          <p:cNvPr id="43" name="TextBox 42">
            <a:extLst>
              <a:ext uri="{FF2B5EF4-FFF2-40B4-BE49-F238E27FC236}">
                <a16:creationId xmlns:a16="http://schemas.microsoft.com/office/drawing/2014/main" id="{6046A1E2-6758-4174-B069-0A6B4187A38D}"/>
              </a:ext>
            </a:extLst>
          </p:cNvPr>
          <p:cNvSpPr txBox="1"/>
          <p:nvPr/>
        </p:nvSpPr>
        <p:spPr>
          <a:xfrm>
            <a:off x="9414338" y="5338461"/>
            <a:ext cx="905801" cy="646331"/>
          </a:xfrm>
          <a:prstGeom prst="rect">
            <a:avLst/>
          </a:prstGeom>
          <a:noFill/>
          <a:ln>
            <a:solidFill>
              <a:schemeClr val="accent6"/>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Chinook salmon abundance</a:t>
            </a:r>
          </a:p>
        </p:txBody>
      </p:sp>
    </p:spTree>
    <p:extLst>
      <p:ext uri="{BB962C8B-B14F-4D97-AF65-F5344CB8AC3E}">
        <p14:creationId xmlns:p14="http://schemas.microsoft.com/office/powerpoint/2010/main" val="1467348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846D-5E67-EE48-8FFE-11E81EDD735F}"/>
              </a:ext>
            </a:extLst>
          </p:cNvPr>
          <p:cNvSpPr>
            <a:spLocks noGrp="1"/>
          </p:cNvSpPr>
          <p:nvPr>
            <p:ph type="ctrTitle"/>
          </p:nvPr>
        </p:nvSpPr>
        <p:spPr>
          <a:xfrm>
            <a:off x="318052" y="458858"/>
            <a:ext cx="11317358" cy="1958562"/>
          </a:xfrm>
        </p:spPr>
        <p:txBody>
          <a:bodyPr>
            <a:normAutofit fontScale="90000"/>
          </a:bodyPr>
          <a:lstStyle/>
          <a:p>
            <a:r>
              <a:rPr lang="en-US" b="0" dirty="0"/>
              <a:t>Evaluating the Cumulative Effects of Puget Sound Recovery</a:t>
            </a:r>
          </a:p>
        </p:txBody>
      </p:sp>
      <p:sp>
        <p:nvSpPr>
          <p:cNvPr id="3" name="Subtitle 2">
            <a:extLst>
              <a:ext uri="{FF2B5EF4-FFF2-40B4-BE49-F238E27FC236}">
                <a16:creationId xmlns:a16="http://schemas.microsoft.com/office/drawing/2014/main" id="{DCBA053E-9372-104D-B689-070EC988C9DB}"/>
              </a:ext>
            </a:extLst>
          </p:cNvPr>
          <p:cNvSpPr>
            <a:spLocks noGrp="1"/>
          </p:cNvSpPr>
          <p:nvPr>
            <p:ph type="subTitle" idx="1"/>
          </p:nvPr>
        </p:nvSpPr>
        <p:spPr>
          <a:xfrm>
            <a:off x="4757530" y="4631751"/>
            <a:ext cx="7739272" cy="2387600"/>
          </a:xfrm>
        </p:spPr>
        <p:txBody>
          <a:bodyPr>
            <a:normAutofit/>
          </a:bodyPr>
          <a:lstStyle/>
          <a:p>
            <a:pPr>
              <a:spcBef>
                <a:spcPts val="0"/>
              </a:spcBef>
            </a:pPr>
            <a:r>
              <a:rPr lang="en-US" dirty="0"/>
              <a:t>Salish Sea Ecosystem Conference 2022</a:t>
            </a:r>
          </a:p>
          <a:p>
            <a:pPr>
              <a:spcBef>
                <a:spcPts val="0"/>
              </a:spcBef>
            </a:pPr>
            <a:endParaRPr lang="en-US" sz="1800" dirty="0"/>
          </a:p>
          <a:p>
            <a:pPr>
              <a:spcBef>
                <a:spcPts val="0"/>
              </a:spcBef>
            </a:pPr>
            <a:r>
              <a:rPr lang="en-US" sz="1800" dirty="0"/>
              <a:t>Elene Trujillo</a:t>
            </a:r>
            <a:r>
              <a:rPr lang="en-US" sz="1800" baseline="30000" dirty="0"/>
              <a:t>1</a:t>
            </a:r>
            <a:r>
              <a:rPr lang="en-US" sz="1800" dirty="0"/>
              <a:t>, Annelise Del Rio</a:t>
            </a:r>
            <a:r>
              <a:rPr lang="en-US" sz="1800" baseline="30000" dirty="0"/>
              <a:t>1</a:t>
            </a:r>
            <a:r>
              <a:rPr lang="en-US" sz="1800" dirty="0"/>
              <a:t>, Gary Johnson</a:t>
            </a:r>
            <a:r>
              <a:rPr lang="en-US" sz="1800" baseline="30000" dirty="0"/>
              <a:t>2</a:t>
            </a:r>
            <a:r>
              <a:rPr lang="en-US" sz="1800" dirty="0"/>
              <a:t>, Ron Thom</a:t>
            </a:r>
            <a:r>
              <a:rPr lang="en-US" sz="1800" baseline="30000" dirty="0"/>
              <a:t>1,3</a:t>
            </a:r>
          </a:p>
          <a:p>
            <a:endParaRPr lang="en-US" sz="700" baseline="30000" dirty="0"/>
          </a:p>
          <a:p>
            <a:r>
              <a:rPr lang="en-US" sz="1100" baseline="30000" dirty="0"/>
              <a:t>1 </a:t>
            </a:r>
            <a:r>
              <a:rPr lang="en-US" sz="1100" i="1" dirty="0"/>
              <a:t>Puget Sound Partnership</a:t>
            </a:r>
          </a:p>
          <a:p>
            <a:r>
              <a:rPr lang="en-US" sz="1100" baseline="30000" dirty="0"/>
              <a:t>2 </a:t>
            </a:r>
            <a:r>
              <a:rPr lang="en-US" sz="1100" i="1" dirty="0"/>
              <a:t>Pacific Northwest National Laboratory, retired </a:t>
            </a:r>
          </a:p>
          <a:p>
            <a:r>
              <a:rPr lang="en-US" sz="1100" baseline="30000" dirty="0"/>
              <a:t>3 </a:t>
            </a:r>
            <a:r>
              <a:rPr lang="en-US" sz="1100" i="1" dirty="0"/>
              <a:t>Pacific Northwest National Laboratory, emeritus</a:t>
            </a:r>
          </a:p>
          <a:p>
            <a:endParaRPr lang="en-US" sz="1800" dirty="0"/>
          </a:p>
          <a:p>
            <a:endParaRPr lang="en-US" sz="1800" dirty="0"/>
          </a:p>
        </p:txBody>
      </p:sp>
    </p:spTree>
    <p:extLst>
      <p:ext uri="{BB962C8B-B14F-4D97-AF65-F5344CB8AC3E}">
        <p14:creationId xmlns:p14="http://schemas.microsoft.com/office/powerpoint/2010/main" val="1278307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F9BCA-9F69-40D2-B366-EBCD219DBFAE}"/>
              </a:ext>
            </a:extLst>
          </p:cNvPr>
          <p:cNvSpPr>
            <a:spLocks noGrp="1"/>
          </p:cNvSpPr>
          <p:nvPr>
            <p:ph type="title"/>
          </p:nvPr>
        </p:nvSpPr>
        <p:spPr/>
        <p:txBody>
          <a:bodyPr>
            <a:normAutofit fontScale="90000"/>
          </a:bodyPr>
          <a:lstStyle/>
          <a:p>
            <a:r>
              <a:rPr lang="en-US" dirty="0"/>
              <a:t>Evaluating salmon recovery restoration</a:t>
            </a:r>
          </a:p>
        </p:txBody>
      </p:sp>
      <p:sp>
        <p:nvSpPr>
          <p:cNvPr id="3" name="Content Placeholder 2">
            <a:extLst>
              <a:ext uri="{FF2B5EF4-FFF2-40B4-BE49-F238E27FC236}">
                <a16:creationId xmlns:a16="http://schemas.microsoft.com/office/drawing/2014/main" id="{B0193C12-F0C6-428F-B20F-259DA802B825}"/>
              </a:ext>
            </a:extLst>
          </p:cNvPr>
          <p:cNvSpPr>
            <a:spLocks noGrp="1"/>
          </p:cNvSpPr>
          <p:nvPr>
            <p:ph idx="1"/>
          </p:nvPr>
        </p:nvSpPr>
        <p:spPr>
          <a:xfrm>
            <a:off x="838200" y="1666234"/>
            <a:ext cx="10654080" cy="4105618"/>
          </a:xfrm>
        </p:spPr>
        <p:txBody>
          <a:bodyPr/>
          <a:lstStyle/>
          <a:p>
            <a:pPr marL="0" indent="0" algn="ctr">
              <a:buNone/>
            </a:pPr>
            <a:r>
              <a:rPr lang="en-US" dirty="0"/>
              <a:t>Over $215 billion invested in 600+ salmon restoration projects since 1999 in Puget Sound</a:t>
            </a:r>
          </a:p>
        </p:txBody>
      </p:sp>
      <p:pic>
        <p:nvPicPr>
          <p:cNvPr id="5" name="Picture 4">
            <a:extLst>
              <a:ext uri="{FF2B5EF4-FFF2-40B4-BE49-F238E27FC236}">
                <a16:creationId xmlns:a16="http://schemas.microsoft.com/office/drawing/2014/main" id="{5DE68CED-7E22-48CD-AB8B-0142A79B73A5}"/>
              </a:ext>
            </a:extLst>
          </p:cNvPr>
          <p:cNvPicPr>
            <a:picLocks noChangeAspect="1"/>
          </p:cNvPicPr>
          <p:nvPr/>
        </p:nvPicPr>
        <p:blipFill>
          <a:blip r:embed="rId2"/>
          <a:stretch>
            <a:fillRect/>
          </a:stretch>
        </p:blipFill>
        <p:spPr>
          <a:xfrm>
            <a:off x="3465506" y="2788488"/>
            <a:ext cx="4682280" cy="3142755"/>
          </a:xfrm>
          <a:prstGeom prst="rect">
            <a:avLst/>
          </a:prstGeom>
        </p:spPr>
      </p:pic>
      <p:sp>
        <p:nvSpPr>
          <p:cNvPr id="6" name="TextBox 5">
            <a:extLst>
              <a:ext uri="{FF2B5EF4-FFF2-40B4-BE49-F238E27FC236}">
                <a16:creationId xmlns:a16="http://schemas.microsoft.com/office/drawing/2014/main" id="{B45C057C-E8C3-430D-A0C6-3B2717407392}"/>
              </a:ext>
            </a:extLst>
          </p:cNvPr>
          <p:cNvSpPr txBox="1"/>
          <p:nvPr/>
        </p:nvSpPr>
        <p:spPr>
          <a:xfrm>
            <a:off x="8147786" y="5284912"/>
            <a:ext cx="19462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RCO, PRISM project database</a:t>
            </a:r>
          </a:p>
        </p:txBody>
      </p:sp>
    </p:spTree>
    <p:extLst>
      <p:ext uri="{BB962C8B-B14F-4D97-AF65-F5344CB8AC3E}">
        <p14:creationId xmlns:p14="http://schemas.microsoft.com/office/powerpoint/2010/main" val="2112479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851C8-3BA7-47FA-85A3-E4A0E3A26026}"/>
              </a:ext>
            </a:extLst>
          </p:cNvPr>
          <p:cNvSpPr>
            <a:spLocks noGrp="1"/>
          </p:cNvSpPr>
          <p:nvPr>
            <p:ph type="title"/>
          </p:nvPr>
        </p:nvSpPr>
        <p:spPr/>
        <p:txBody>
          <a:bodyPr/>
          <a:lstStyle/>
          <a:p>
            <a:r>
              <a:rPr lang="en-US" dirty="0"/>
              <a:t>Scales of restoration evaluations</a:t>
            </a:r>
          </a:p>
        </p:txBody>
      </p:sp>
      <p:pic>
        <p:nvPicPr>
          <p:cNvPr id="6" name="Picture 5">
            <a:extLst>
              <a:ext uri="{FF2B5EF4-FFF2-40B4-BE49-F238E27FC236}">
                <a16:creationId xmlns:a16="http://schemas.microsoft.com/office/drawing/2014/main" id="{ED1ADDA0-95BD-4C24-9A79-3574B958117C}"/>
              </a:ext>
            </a:extLst>
          </p:cNvPr>
          <p:cNvPicPr>
            <a:picLocks noChangeAspect="1"/>
          </p:cNvPicPr>
          <p:nvPr/>
        </p:nvPicPr>
        <p:blipFill rotWithShape="1">
          <a:blip r:embed="rId2"/>
          <a:srcRect l="34302" t="13755" r="24498" b="57695"/>
          <a:stretch/>
        </p:blipFill>
        <p:spPr>
          <a:xfrm>
            <a:off x="838199" y="1825625"/>
            <a:ext cx="2561493" cy="2261183"/>
          </a:xfrm>
          <a:prstGeom prst="rect">
            <a:avLst/>
          </a:prstGeom>
        </p:spPr>
      </p:pic>
      <p:pic>
        <p:nvPicPr>
          <p:cNvPr id="8" name="Picture 7">
            <a:extLst>
              <a:ext uri="{FF2B5EF4-FFF2-40B4-BE49-F238E27FC236}">
                <a16:creationId xmlns:a16="http://schemas.microsoft.com/office/drawing/2014/main" id="{F5FB8EA6-08E1-4350-A18D-C435D923AE08}"/>
              </a:ext>
            </a:extLst>
          </p:cNvPr>
          <p:cNvPicPr>
            <a:picLocks noChangeAspect="1"/>
          </p:cNvPicPr>
          <p:nvPr/>
        </p:nvPicPr>
        <p:blipFill>
          <a:blip r:embed="rId2"/>
          <a:stretch>
            <a:fillRect/>
          </a:stretch>
        </p:blipFill>
        <p:spPr>
          <a:xfrm>
            <a:off x="8359743" y="1747953"/>
            <a:ext cx="3283789" cy="4183289"/>
          </a:xfrm>
          <a:prstGeom prst="rect">
            <a:avLst/>
          </a:prstGeom>
        </p:spPr>
      </p:pic>
      <p:sp>
        <p:nvSpPr>
          <p:cNvPr id="9" name="Oval 8">
            <a:extLst>
              <a:ext uri="{FF2B5EF4-FFF2-40B4-BE49-F238E27FC236}">
                <a16:creationId xmlns:a16="http://schemas.microsoft.com/office/drawing/2014/main" id="{5BB2E77D-E332-4324-B118-823B49F6C8AB}"/>
              </a:ext>
            </a:extLst>
          </p:cNvPr>
          <p:cNvSpPr/>
          <p:nvPr/>
        </p:nvSpPr>
        <p:spPr>
          <a:xfrm>
            <a:off x="2409609" y="3245384"/>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00CE0C7-93ED-42BC-9859-483106FD633D}"/>
              </a:ext>
            </a:extLst>
          </p:cNvPr>
          <p:cNvPicPr>
            <a:picLocks noChangeAspect="1"/>
          </p:cNvPicPr>
          <p:nvPr/>
        </p:nvPicPr>
        <p:blipFill rotWithShape="1">
          <a:blip r:embed="rId2"/>
          <a:srcRect l="34302" t="13755" r="24498" b="57695"/>
          <a:stretch/>
        </p:blipFill>
        <p:spPr>
          <a:xfrm>
            <a:off x="4413307" y="1825625"/>
            <a:ext cx="2561493" cy="2261183"/>
          </a:xfrm>
          <a:prstGeom prst="rect">
            <a:avLst/>
          </a:prstGeom>
        </p:spPr>
      </p:pic>
      <p:sp>
        <p:nvSpPr>
          <p:cNvPr id="11" name="Oval 10">
            <a:extLst>
              <a:ext uri="{FF2B5EF4-FFF2-40B4-BE49-F238E27FC236}">
                <a16:creationId xmlns:a16="http://schemas.microsoft.com/office/drawing/2014/main" id="{591DADCB-F93F-47D6-B2DB-8DDADC469F3A}"/>
              </a:ext>
            </a:extLst>
          </p:cNvPr>
          <p:cNvSpPr/>
          <p:nvPr/>
        </p:nvSpPr>
        <p:spPr>
          <a:xfrm>
            <a:off x="5946710" y="3257825"/>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6555D23-814A-4A7A-9C0F-CBC74158C4A8}"/>
              </a:ext>
            </a:extLst>
          </p:cNvPr>
          <p:cNvSpPr/>
          <p:nvPr/>
        </p:nvSpPr>
        <p:spPr>
          <a:xfrm>
            <a:off x="6024465" y="3532357"/>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6E2330A-A8FB-463B-8C22-44A01CAEDDC8}"/>
              </a:ext>
            </a:extLst>
          </p:cNvPr>
          <p:cNvSpPr/>
          <p:nvPr/>
        </p:nvSpPr>
        <p:spPr>
          <a:xfrm>
            <a:off x="5125987" y="2588104"/>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5A6BE8C-B540-497D-BE79-FB67FC4A6AC6}"/>
              </a:ext>
            </a:extLst>
          </p:cNvPr>
          <p:cNvSpPr/>
          <p:nvPr/>
        </p:nvSpPr>
        <p:spPr>
          <a:xfrm>
            <a:off x="6157290" y="3283583"/>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227F346-EF6A-4EDA-A35D-1367792178E5}"/>
              </a:ext>
            </a:extLst>
          </p:cNvPr>
          <p:cNvSpPr/>
          <p:nvPr/>
        </p:nvSpPr>
        <p:spPr>
          <a:xfrm>
            <a:off x="5730428" y="2967610"/>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1B48F26-6809-4BB3-A83E-0C388B4455D1}"/>
              </a:ext>
            </a:extLst>
          </p:cNvPr>
          <p:cNvSpPr/>
          <p:nvPr/>
        </p:nvSpPr>
        <p:spPr>
          <a:xfrm>
            <a:off x="5619408" y="3738475"/>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80EE8CD6-C6F9-442D-878A-886032147F94}"/>
              </a:ext>
            </a:extLst>
          </p:cNvPr>
          <p:cNvSpPr/>
          <p:nvPr/>
        </p:nvSpPr>
        <p:spPr>
          <a:xfrm>
            <a:off x="10251504" y="2976453"/>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0E1A7FE-F678-4D4E-9D15-5DC717D382BE}"/>
              </a:ext>
            </a:extLst>
          </p:cNvPr>
          <p:cNvSpPr/>
          <p:nvPr/>
        </p:nvSpPr>
        <p:spPr>
          <a:xfrm>
            <a:off x="10329572" y="3222835"/>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E45C240-A633-457D-81E7-334FFFD957FC}"/>
              </a:ext>
            </a:extLst>
          </p:cNvPr>
          <p:cNvSpPr/>
          <p:nvPr/>
        </p:nvSpPr>
        <p:spPr>
          <a:xfrm>
            <a:off x="10184706" y="3292814"/>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0F7C8FE3-8EC9-4C91-A6F2-A3A3D6759606}"/>
              </a:ext>
            </a:extLst>
          </p:cNvPr>
          <p:cNvSpPr/>
          <p:nvPr/>
        </p:nvSpPr>
        <p:spPr>
          <a:xfrm>
            <a:off x="10444608" y="3072579"/>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2819AA46-02EB-4D48-8BEC-88DD3C0034C3}"/>
              </a:ext>
            </a:extLst>
          </p:cNvPr>
          <p:cNvSpPr/>
          <p:nvPr/>
        </p:nvSpPr>
        <p:spPr>
          <a:xfrm>
            <a:off x="10329572" y="3107569"/>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97C58B2-08CA-4EBF-93B4-FBAD7CDA847C}"/>
              </a:ext>
            </a:extLst>
          </p:cNvPr>
          <p:cNvSpPr/>
          <p:nvPr/>
        </p:nvSpPr>
        <p:spPr>
          <a:xfrm>
            <a:off x="9857378" y="2733451"/>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E706B6AA-6273-4650-BC41-1C8F1EA13DA4}"/>
              </a:ext>
            </a:extLst>
          </p:cNvPr>
          <p:cNvSpPr/>
          <p:nvPr/>
        </p:nvSpPr>
        <p:spPr>
          <a:xfrm>
            <a:off x="9500848" y="2690664"/>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F8F971A9-37E1-433D-87B1-6840FA6C806A}"/>
              </a:ext>
            </a:extLst>
          </p:cNvPr>
          <p:cNvSpPr/>
          <p:nvPr/>
        </p:nvSpPr>
        <p:spPr>
          <a:xfrm>
            <a:off x="10296330" y="3843444"/>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87A85D77-8255-4F85-8E80-A33C6A7604DF}"/>
              </a:ext>
            </a:extLst>
          </p:cNvPr>
          <p:cNvSpPr/>
          <p:nvPr/>
        </p:nvSpPr>
        <p:spPr>
          <a:xfrm>
            <a:off x="10380063" y="4051818"/>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57AA462A-9D06-4930-8BC8-32906FE3CA41}"/>
              </a:ext>
            </a:extLst>
          </p:cNvPr>
          <p:cNvSpPr/>
          <p:nvPr/>
        </p:nvSpPr>
        <p:spPr>
          <a:xfrm>
            <a:off x="9434050" y="3175405"/>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2580546-E472-4858-9091-47222B500D21}"/>
              </a:ext>
            </a:extLst>
          </p:cNvPr>
          <p:cNvSpPr/>
          <p:nvPr/>
        </p:nvSpPr>
        <p:spPr>
          <a:xfrm>
            <a:off x="9367252" y="3385343"/>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B080F95E-A19E-46C0-87AF-9D3A6F7B7579}"/>
              </a:ext>
            </a:extLst>
          </p:cNvPr>
          <p:cNvSpPr/>
          <p:nvPr/>
        </p:nvSpPr>
        <p:spPr>
          <a:xfrm>
            <a:off x="9467449" y="2393672"/>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891A11A3-9F62-4765-BAD2-CABB8A8E56B4}"/>
              </a:ext>
            </a:extLst>
          </p:cNvPr>
          <p:cNvSpPr/>
          <p:nvPr/>
        </p:nvSpPr>
        <p:spPr>
          <a:xfrm>
            <a:off x="10117908" y="3618156"/>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DC0B9BB8-C1CF-4B2F-B410-39437953542B}"/>
              </a:ext>
            </a:extLst>
          </p:cNvPr>
          <p:cNvSpPr/>
          <p:nvPr/>
        </p:nvSpPr>
        <p:spPr>
          <a:xfrm>
            <a:off x="10001637" y="3930793"/>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EF2CE3E8-36E8-4A8E-99E9-F4F5465670FB}"/>
              </a:ext>
            </a:extLst>
          </p:cNvPr>
          <p:cNvSpPr/>
          <p:nvPr/>
        </p:nvSpPr>
        <p:spPr>
          <a:xfrm>
            <a:off x="10532463" y="4204218"/>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40C497E6-B55A-4565-B808-C0616348B755}"/>
              </a:ext>
            </a:extLst>
          </p:cNvPr>
          <p:cNvSpPr/>
          <p:nvPr/>
        </p:nvSpPr>
        <p:spPr>
          <a:xfrm>
            <a:off x="11045590" y="4994181"/>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2B1EC07B-4010-4D0F-B2CC-B4C533E691CD}"/>
              </a:ext>
            </a:extLst>
          </p:cNvPr>
          <p:cNvSpPr/>
          <p:nvPr/>
        </p:nvSpPr>
        <p:spPr>
          <a:xfrm>
            <a:off x="11078989" y="5141832"/>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8978CDDE-EFC2-41AC-805A-09D093CC065E}"/>
              </a:ext>
            </a:extLst>
          </p:cNvPr>
          <p:cNvSpPr/>
          <p:nvPr/>
        </p:nvSpPr>
        <p:spPr>
          <a:xfrm>
            <a:off x="10978792" y="5392732"/>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5F295C8A-F489-418B-9A1D-0833AAA8E9B1}"/>
              </a:ext>
            </a:extLst>
          </p:cNvPr>
          <p:cNvSpPr/>
          <p:nvPr/>
        </p:nvSpPr>
        <p:spPr>
          <a:xfrm>
            <a:off x="10867495" y="5462711"/>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A765E0B8-59E7-4511-A60F-58F9699A3210}"/>
              </a:ext>
            </a:extLst>
          </p:cNvPr>
          <p:cNvSpPr/>
          <p:nvPr/>
        </p:nvSpPr>
        <p:spPr>
          <a:xfrm>
            <a:off x="10475296" y="5673689"/>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A0829906-9181-4B85-B024-0144D91E64D4}"/>
              </a:ext>
            </a:extLst>
          </p:cNvPr>
          <p:cNvSpPr/>
          <p:nvPr/>
        </p:nvSpPr>
        <p:spPr>
          <a:xfrm>
            <a:off x="952179" y="5734702"/>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83100411-AD4D-4026-BE34-75CD8A5C684A}"/>
              </a:ext>
            </a:extLst>
          </p:cNvPr>
          <p:cNvSpPr txBox="1"/>
          <p:nvPr/>
        </p:nvSpPr>
        <p:spPr>
          <a:xfrm>
            <a:off x="1101469" y="5620015"/>
            <a:ext cx="32837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example restoration project</a:t>
            </a:r>
          </a:p>
        </p:txBody>
      </p:sp>
      <p:cxnSp>
        <p:nvCxnSpPr>
          <p:cNvPr id="42" name="Straight Arrow Connector 41">
            <a:extLst>
              <a:ext uri="{FF2B5EF4-FFF2-40B4-BE49-F238E27FC236}">
                <a16:creationId xmlns:a16="http://schemas.microsoft.com/office/drawing/2014/main" id="{36F0868F-C574-4A9A-823B-856AD5322437}"/>
              </a:ext>
            </a:extLst>
          </p:cNvPr>
          <p:cNvCxnSpPr/>
          <p:nvPr/>
        </p:nvCxnSpPr>
        <p:spPr>
          <a:xfrm>
            <a:off x="3565321" y="2967610"/>
            <a:ext cx="66273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10069505-226A-488B-8B0E-8B0F23AC270F}"/>
              </a:ext>
            </a:extLst>
          </p:cNvPr>
          <p:cNvCxnSpPr/>
          <p:nvPr/>
        </p:nvCxnSpPr>
        <p:spPr>
          <a:xfrm>
            <a:off x="7366932" y="2966915"/>
            <a:ext cx="66273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4" name="TextBox 43">
            <a:extLst>
              <a:ext uri="{FF2B5EF4-FFF2-40B4-BE49-F238E27FC236}">
                <a16:creationId xmlns:a16="http://schemas.microsoft.com/office/drawing/2014/main" id="{EBF9F807-A6CC-4BA8-A204-F9DA21038B12}"/>
              </a:ext>
            </a:extLst>
          </p:cNvPr>
          <p:cNvSpPr txBox="1"/>
          <p:nvPr/>
        </p:nvSpPr>
        <p:spPr>
          <a:xfrm>
            <a:off x="1390230" y="4171501"/>
            <a:ext cx="14574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Project scale</a:t>
            </a:r>
          </a:p>
        </p:txBody>
      </p:sp>
      <p:sp>
        <p:nvSpPr>
          <p:cNvPr id="45" name="TextBox 44">
            <a:extLst>
              <a:ext uri="{FF2B5EF4-FFF2-40B4-BE49-F238E27FC236}">
                <a16:creationId xmlns:a16="http://schemas.microsoft.com/office/drawing/2014/main" id="{E0F933A2-57EC-4CF2-9720-27BB4577B0D3}"/>
              </a:ext>
            </a:extLst>
          </p:cNvPr>
          <p:cNvSpPr txBox="1"/>
          <p:nvPr/>
        </p:nvSpPr>
        <p:spPr>
          <a:xfrm>
            <a:off x="8827158" y="6010237"/>
            <a:ext cx="2415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Basin or regional scale</a:t>
            </a:r>
          </a:p>
        </p:txBody>
      </p:sp>
      <p:sp>
        <p:nvSpPr>
          <p:cNvPr id="46" name="Rectangle 45">
            <a:extLst>
              <a:ext uri="{FF2B5EF4-FFF2-40B4-BE49-F238E27FC236}">
                <a16:creationId xmlns:a16="http://schemas.microsoft.com/office/drawing/2014/main" id="{D3DFCF32-A5AB-4DB5-A509-72296AFC9D87}"/>
              </a:ext>
            </a:extLst>
          </p:cNvPr>
          <p:cNvSpPr/>
          <p:nvPr/>
        </p:nvSpPr>
        <p:spPr>
          <a:xfrm>
            <a:off x="234892" y="6107185"/>
            <a:ext cx="2030136" cy="63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ADEB4B25-D397-4DAD-A0B4-EEC31C4B7B78}"/>
              </a:ext>
            </a:extLst>
          </p:cNvPr>
          <p:cNvSpPr txBox="1"/>
          <p:nvPr/>
        </p:nvSpPr>
        <p:spPr>
          <a:xfrm>
            <a:off x="4965338" y="4139235"/>
            <a:ext cx="14574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Local scale</a:t>
            </a:r>
          </a:p>
        </p:txBody>
      </p:sp>
      <p:sp>
        <p:nvSpPr>
          <p:cNvPr id="49" name="TextBox 48">
            <a:extLst>
              <a:ext uri="{FF2B5EF4-FFF2-40B4-BE49-F238E27FC236}">
                <a16:creationId xmlns:a16="http://schemas.microsoft.com/office/drawing/2014/main" id="{B5669F07-C2E5-4181-9F5A-717AEB85BB2E}"/>
              </a:ext>
            </a:extLst>
          </p:cNvPr>
          <p:cNvSpPr txBox="1"/>
          <p:nvPr/>
        </p:nvSpPr>
        <p:spPr>
          <a:xfrm>
            <a:off x="1644115" y="3136174"/>
            <a:ext cx="8137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Skagit Delta</a:t>
            </a:r>
          </a:p>
        </p:txBody>
      </p:sp>
      <p:sp>
        <p:nvSpPr>
          <p:cNvPr id="50" name="TextBox 49">
            <a:extLst>
              <a:ext uri="{FF2B5EF4-FFF2-40B4-BE49-F238E27FC236}">
                <a16:creationId xmlns:a16="http://schemas.microsoft.com/office/drawing/2014/main" id="{2238EB6F-1508-42CA-8AD0-A25AA3D3D3CB}"/>
              </a:ext>
            </a:extLst>
          </p:cNvPr>
          <p:cNvSpPr txBox="1"/>
          <p:nvPr/>
        </p:nvSpPr>
        <p:spPr>
          <a:xfrm>
            <a:off x="5186614" y="3105939"/>
            <a:ext cx="8137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Skagit Delta</a:t>
            </a:r>
          </a:p>
        </p:txBody>
      </p:sp>
      <p:sp>
        <p:nvSpPr>
          <p:cNvPr id="51" name="TextBox 50">
            <a:extLst>
              <a:ext uri="{FF2B5EF4-FFF2-40B4-BE49-F238E27FC236}">
                <a16:creationId xmlns:a16="http://schemas.microsoft.com/office/drawing/2014/main" id="{7685E0D5-C24F-41DC-B962-B10C3C096666}"/>
              </a:ext>
            </a:extLst>
          </p:cNvPr>
          <p:cNvSpPr txBox="1"/>
          <p:nvPr/>
        </p:nvSpPr>
        <p:spPr>
          <a:xfrm>
            <a:off x="9791852" y="2911954"/>
            <a:ext cx="5501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Skagit Delta</a:t>
            </a:r>
          </a:p>
        </p:txBody>
      </p:sp>
    </p:spTree>
    <p:extLst>
      <p:ext uri="{BB962C8B-B14F-4D97-AF65-F5344CB8AC3E}">
        <p14:creationId xmlns:p14="http://schemas.microsoft.com/office/powerpoint/2010/main" val="29927348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851C8-3BA7-47FA-85A3-E4A0E3A26026}"/>
              </a:ext>
            </a:extLst>
          </p:cNvPr>
          <p:cNvSpPr>
            <a:spLocks noGrp="1"/>
          </p:cNvSpPr>
          <p:nvPr>
            <p:ph type="title"/>
          </p:nvPr>
        </p:nvSpPr>
        <p:spPr/>
        <p:txBody>
          <a:bodyPr/>
          <a:lstStyle/>
          <a:p>
            <a:r>
              <a:rPr lang="en-US" dirty="0"/>
              <a:t>Large-scale evaluations needed</a:t>
            </a:r>
          </a:p>
        </p:txBody>
      </p:sp>
      <p:pic>
        <p:nvPicPr>
          <p:cNvPr id="6" name="Picture 5">
            <a:extLst>
              <a:ext uri="{FF2B5EF4-FFF2-40B4-BE49-F238E27FC236}">
                <a16:creationId xmlns:a16="http://schemas.microsoft.com/office/drawing/2014/main" id="{ED1ADDA0-95BD-4C24-9A79-3574B958117C}"/>
              </a:ext>
            </a:extLst>
          </p:cNvPr>
          <p:cNvPicPr>
            <a:picLocks noChangeAspect="1"/>
          </p:cNvPicPr>
          <p:nvPr/>
        </p:nvPicPr>
        <p:blipFill rotWithShape="1">
          <a:blip r:embed="rId2"/>
          <a:srcRect l="34302" t="13755" r="24498" b="57695"/>
          <a:stretch/>
        </p:blipFill>
        <p:spPr>
          <a:xfrm>
            <a:off x="838199" y="1825625"/>
            <a:ext cx="2561493" cy="2261183"/>
          </a:xfrm>
          <a:prstGeom prst="rect">
            <a:avLst/>
          </a:prstGeom>
        </p:spPr>
      </p:pic>
      <p:pic>
        <p:nvPicPr>
          <p:cNvPr id="8" name="Picture 7">
            <a:extLst>
              <a:ext uri="{FF2B5EF4-FFF2-40B4-BE49-F238E27FC236}">
                <a16:creationId xmlns:a16="http://schemas.microsoft.com/office/drawing/2014/main" id="{F5FB8EA6-08E1-4350-A18D-C435D923AE08}"/>
              </a:ext>
            </a:extLst>
          </p:cNvPr>
          <p:cNvPicPr>
            <a:picLocks noChangeAspect="1"/>
          </p:cNvPicPr>
          <p:nvPr/>
        </p:nvPicPr>
        <p:blipFill>
          <a:blip r:embed="rId2"/>
          <a:stretch>
            <a:fillRect/>
          </a:stretch>
        </p:blipFill>
        <p:spPr>
          <a:xfrm>
            <a:off x="8359743" y="1747953"/>
            <a:ext cx="3283789" cy="4183289"/>
          </a:xfrm>
          <a:prstGeom prst="rect">
            <a:avLst/>
          </a:prstGeom>
        </p:spPr>
      </p:pic>
      <p:sp>
        <p:nvSpPr>
          <p:cNvPr id="9" name="Oval 8">
            <a:extLst>
              <a:ext uri="{FF2B5EF4-FFF2-40B4-BE49-F238E27FC236}">
                <a16:creationId xmlns:a16="http://schemas.microsoft.com/office/drawing/2014/main" id="{5BB2E77D-E332-4324-B118-823B49F6C8AB}"/>
              </a:ext>
            </a:extLst>
          </p:cNvPr>
          <p:cNvSpPr/>
          <p:nvPr/>
        </p:nvSpPr>
        <p:spPr>
          <a:xfrm>
            <a:off x="2409609" y="3245384"/>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00CE0C7-93ED-42BC-9859-483106FD633D}"/>
              </a:ext>
            </a:extLst>
          </p:cNvPr>
          <p:cNvPicPr>
            <a:picLocks noChangeAspect="1"/>
          </p:cNvPicPr>
          <p:nvPr/>
        </p:nvPicPr>
        <p:blipFill rotWithShape="1">
          <a:blip r:embed="rId2"/>
          <a:srcRect l="34302" t="13755" r="24498" b="57695"/>
          <a:stretch/>
        </p:blipFill>
        <p:spPr>
          <a:xfrm>
            <a:off x="4413307" y="1825625"/>
            <a:ext cx="2561493" cy="2261183"/>
          </a:xfrm>
          <a:prstGeom prst="rect">
            <a:avLst/>
          </a:prstGeom>
        </p:spPr>
      </p:pic>
      <p:sp>
        <p:nvSpPr>
          <p:cNvPr id="11" name="Oval 10">
            <a:extLst>
              <a:ext uri="{FF2B5EF4-FFF2-40B4-BE49-F238E27FC236}">
                <a16:creationId xmlns:a16="http://schemas.microsoft.com/office/drawing/2014/main" id="{591DADCB-F93F-47D6-B2DB-8DDADC469F3A}"/>
              </a:ext>
            </a:extLst>
          </p:cNvPr>
          <p:cNvSpPr/>
          <p:nvPr/>
        </p:nvSpPr>
        <p:spPr>
          <a:xfrm>
            <a:off x="5946710" y="3257825"/>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6555D23-814A-4A7A-9C0F-CBC74158C4A8}"/>
              </a:ext>
            </a:extLst>
          </p:cNvPr>
          <p:cNvSpPr/>
          <p:nvPr/>
        </p:nvSpPr>
        <p:spPr>
          <a:xfrm>
            <a:off x="6024465" y="3532357"/>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6E2330A-A8FB-463B-8C22-44A01CAEDDC8}"/>
              </a:ext>
            </a:extLst>
          </p:cNvPr>
          <p:cNvSpPr/>
          <p:nvPr/>
        </p:nvSpPr>
        <p:spPr>
          <a:xfrm>
            <a:off x="5125987" y="2588104"/>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5A6BE8C-B540-497D-BE79-FB67FC4A6AC6}"/>
              </a:ext>
            </a:extLst>
          </p:cNvPr>
          <p:cNvSpPr/>
          <p:nvPr/>
        </p:nvSpPr>
        <p:spPr>
          <a:xfrm>
            <a:off x="6157290" y="3283583"/>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227F346-EF6A-4EDA-A35D-1367792178E5}"/>
              </a:ext>
            </a:extLst>
          </p:cNvPr>
          <p:cNvSpPr/>
          <p:nvPr/>
        </p:nvSpPr>
        <p:spPr>
          <a:xfrm>
            <a:off x="5730428" y="2967610"/>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1B48F26-6809-4BB3-A83E-0C388B4455D1}"/>
              </a:ext>
            </a:extLst>
          </p:cNvPr>
          <p:cNvSpPr/>
          <p:nvPr/>
        </p:nvSpPr>
        <p:spPr>
          <a:xfrm>
            <a:off x="5619408" y="3738475"/>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80EE8CD6-C6F9-442D-878A-886032147F94}"/>
              </a:ext>
            </a:extLst>
          </p:cNvPr>
          <p:cNvSpPr/>
          <p:nvPr/>
        </p:nvSpPr>
        <p:spPr>
          <a:xfrm>
            <a:off x="10251504" y="2976453"/>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0E1A7FE-F678-4D4E-9D15-5DC717D382BE}"/>
              </a:ext>
            </a:extLst>
          </p:cNvPr>
          <p:cNvSpPr/>
          <p:nvPr/>
        </p:nvSpPr>
        <p:spPr>
          <a:xfrm>
            <a:off x="10329572" y="3222835"/>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E45C240-A633-457D-81E7-334FFFD957FC}"/>
              </a:ext>
            </a:extLst>
          </p:cNvPr>
          <p:cNvSpPr/>
          <p:nvPr/>
        </p:nvSpPr>
        <p:spPr>
          <a:xfrm>
            <a:off x="10184706" y="3292814"/>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0F7C8FE3-8EC9-4C91-A6F2-A3A3D6759606}"/>
              </a:ext>
            </a:extLst>
          </p:cNvPr>
          <p:cNvSpPr/>
          <p:nvPr/>
        </p:nvSpPr>
        <p:spPr>
          <a:xfrm>
            <a:off x="10444608" y="3072579"/>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2819AA46-02EB-4D48-8BEC-88DD3C0034C3}"/>
              </a:ext>
            </a:extLst>
          </p:cNvPr>
          <p:cNvSpPr/>
          <p:nvPr/>
        </p:nvSpPr>
        <p:spPr>
          <a:xfrm>
            <a:off x="10329572" y="3107569"/>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97C58B2-08CA-4EBF-93B4-FBAD7CDA847C}"/>
              </a:ext>
            </a:extLst>
          </p:cNvPr>
          <p:cNvSpPr/>
          <p:nvPr/>
        </p:nvSpPr>
        <p:spPr>
          <a:xfrm>
            <a:off x="9857378" y="2733451"/>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E706B6AA-6273-4650-BC41-1C8F1EA13DA4}"/>
              </a:ext>
            </a:extLst>
          </p:cNvPr>
          <p:cNvSpPr/>
          <p:nvPr/>
        </p:nvSpPr>
        <p:spPr>
          <a:xfrm>
            <a:off x="9500848" y="2690664"/>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F8F971A9-37E1-433D-87B1-6840FA6C806A}"/>
              </a:ext>
            </a:extLst>
          </p:cNvPr>
          <p:cNvSpPr/>
          <p:nvPr/>
        </p:nvSpPr>
        <p:spPr>
          <a:xfrm>
            <a:off x="10296330" y="3843444"/>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87A85D77-8255-4F85-8E80-A33C6A7604DF}"/>
              </a:ext>
            </a:extLst>
          </p:cNvPr>
          <p:cNvSpPr/>
          <p:nvPr/>
        </p:nvSpPr>
        <p:spPr>
          <a:xfrm>
            <a:off x="10380063" y="4051818"/>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57AA462A-9D06-4930-8BC8-32906FE3CA41}"/>
              </a:ext>
            </a:extLst>
          </p:cNvPr>
          <p:cNvSpPr/>
          <p:nvPr/>
        </p:nvSpPr>
        <p:spPr>
          <a:xfrm>
            <a:off x="9434050" y="3175405"/>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2580546-E472-4858-9091-47222B500D21}"/>
              </a:ext>
            </a:extLst>
          </p:cNvPr>
          <p:cNvSpPr/>
          <p:nvPr/>
        </p:nvSpPr>
        <p:spPr>
          <a:xfrm>
            <a:off x="9367252" y="3385343"/>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B080F95E-A19E-46C0-87AF-9D3A6F7B7579}"/>
              </a:ext>
            </a:extLst>
          </p:cNvPr>
          <p:cNvSpPr/>
          <p:nvPr/>
        </p:nvSpPr>
        <p:spPr>
          <a:xfrm>
            <a:off x="9467449" y="2393672"/>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891A11A3-9F62-4765-BAD2-CABB8A8E56B4}"/>
              </a:ext>
            </a:extLst>
          </p:cNvPr>
          <p:cNvSpPr/>
          <p:nvPr/>
        </p:nvSpPr>
        <p:spPr>
          <a:xfrm>
            <a:off x="10117908" y="3618156"/>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DC0B9BB8-C1CF-4B2F-B410-39437953542B}"/>
              </a:ext>
            </a:extLst>
          </p:cNvPr>
          <p:cNvSpPr/>
          <p:nvPr/>
        </p:nvSpPr>
        <p:spPr>
          <a:xfrm>
            <a:off x="10001637" y="3930793"/>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EF2CE3E8-36E8-4A8E-99E9-F4F5465670FB}"/>
              </a:ext>
            </a:extLst>
          </p:cNvPr>
          <p:cNvSpPr/>
          <p:nvPr/>
        </p:nvSpPr>
        <p:spPr>
          <a:xfrm>
            <a:off x="10532463" y="4204218"/>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40C497E6-B55A-4565-B808-C0616348B755}"/>
              </a:ext>
            </a:extLst>
          </p:cNvPr>
          <p:cNvSpPr/>
          <p:nvPr/>
        </p:nvSpPr>
        <p:spPr>
          <a:xfrm>
            <a:off x="11045590" y="4994181"/>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2B1EC07B-4010-4D0F-B2CC-B4C533E691CD}"/>
              </a:ext>
            </a:extLst>
          </p:cNvPr>
          <p:cNvSpPr/>
          <p:nvPr/>
        </p:nvSpPr>
        <p:spPr>
          <a:xfrm>
            <a:off x="11078989" y="5141832"/>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8978CDDE-EFC2-41AC-805A-09D093CC065E}"/>
              </a:ext>
            </a:extLst>
          </p:cNvPr>
          <p:cNvSpPr/>
          <p:nvPr/>
        </p:nvSpPr>
        <p:spPr>
          <a:xfrm>
            <a:off x="10978792" y="5392732"/>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5F295C8A-F489-418B-9A1D-0833AAA8E9B1}"/>
              </a:ext>
            </a:extLst>
          </p:cNvPr>
          <p:cNvSpPr/>
          <p:nvPr/>
        </p:nvSpPr>
        <p:spPr>
          <a:xfrm>
            <a:off x="10867495" y="5462711"/>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A765E0B8-59E7-4511-A60F-58F9699A3210}"/>
              </a:ext>
            </a:extLst>
          </p:cNvPr>
          <p:cNvSpPr/>
          <p:nvPr/>
        </p:nvSpPr>
        <p:spPr>
          <a:xfrm>
            <a:off x="10475296" y="5673689"/>
            <a:ext cx="66798" cy="69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A0829906-9181-4B85-B024-0144D91E64D4}"/>
              </a:ext>
            </a:extLst>
          </p:cNvPr>
          <p:cNvSpPr/>
          <p:nvPr/>
        </p:nvSpPr>
        <p:spPr>
          <a:xfrm>
            <a:off x="952179" y="5734702"/>
            <a:ext cx="149290" cy="13995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83100411-AD4D-4026-BE34-75CD8A5C684A}"/>
              </a:ext>
            </a:extLst>
          </p:cNvPr>
          <p:cNvSpPr txBox="1"/>
          <p:nvPr/>
        </p:nvSpPr>
        <p:spPr>
          <a:xfrm>
            <a:off x="1101469" y="5620015"/>
            <a:ext cx="32837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example restoration project</a:t>
            </a:r>
          </a:p>
        </p:txBody>
      </p:sp>
      <p:cxnSp>
        <p:nvCxnSpPr>
          <p:cNvPr id="42" name="Straight Arrow Connector 41">
            <a:extLst>
              <a:ext uri="{FF2B5EF4-FFF2-40B4-BE49-F238E27FC236}">
                <a16:creationId xmlns:a16="http://schemas.microsoft.com/office/drawing/2014/main" id="{36F0868F-C574-4A9A-823B-856AD5322437}"/>
              </a:ext>
            </a:extLst>
          </p:cNvPr>
          <p:cNvCxnSpPr/>
          <p:nvPr/>
        </p:nvCxnSpPr>
        <p:spPr>
          <a:xfrm>
            <a:off x="3565321" y="2967610"/>
            <a:ext cx="66273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4" name="TextBox 43">
            <a:extLst>
              <a:ext uri="{FF2B5EF4-FFF2-40B4-BE49-F238E27FC236}">
                <a16:creationId xmlns:a16="http://schemas.microsoft.com/office/drawing/2014/main" id="{EBF9F807-A6CC-4BA8-A204-F9DA21038B12}"/>
              </a:ext>
            </a:extLst>
          </p:cNvPr>
          <p:cNvSpPr txBox="1"/>
          <p:nvPr/>
        </p:nvSpPr>
        <p:spPr>
          <a:xfrm>
            <a:off x="1390230" y="4171501"/>
            <a:ext cx="14574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Project scale</a:t>
            </a:r>
          </a:p>
        </p:txBody>
      </p:sp>
      <p:sp>
        <p:nvSpPr>
          <p:cNvPr id="45" name="TextBox 44">
            <a:extLst>
              <a:ext uri="{FF2B5EF4-FFF2-40B4-BE49-F238E27FC236}">
                <a16:creationId xmlns:a16="http://schemas.microsoft.com/office/drawing/2014/main" id="{E0F933A2-57EC-4CF2-9720-27BB4577B0D3}"/>
              </a:ext>
            </a:extLst>
          </p:cNvPr>
          <p:cNvSpPr txBox="1"/>
          <p:nvPr/>
        </p:nvSpPr>
        <p:spPr>
          <a:xfrm>
            <a:off x="9621559" y="6001939"/>
            <a:ext cx="14574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Basin scale</a:t>
            </a:r>
          </a:p>
        </p:txBody>
      </p:sp>
      <p:sp>
        <p:nvSpPr>
          <p:cNvPr id="46" name="Rectangle 45">
            <a:extLst>
              <a:ext uri="{FF2B5EF4-FFF2-40B4-BE49-F238E27FC236}">
                <a16:creationId xmlns:a16="http://schemas.microsoft.com/office/drawing/2014/main" id="{D3DFCF32-A5AB-4DB5-A509-72296AFC9D87}"/>
              </a:ext>
            </a:extLst>
          </p:cNvPr>
          <p:cNvSpPr/>
          <p:nvPr/>
        </p:nvSpPr>
        <p:spPr>
          <a:xfrm>
            <a:off x="234892" y="6107185"/>
            <a:ext cx="2030136" cy="63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ADEB4B25-D397-4DAD-A0B4-EEC31C4B7B78}"/>
              </a:ext>
            </a:extLst>
          </p:cNvPr>
          <p:cNvSpPr txBox="1"/>
          <p:nvPr/>
        </p:nvSpPr>
        <p:spPr>
          <a:xfrm>
            <a:off x="4965338" y="4139235"/>
            <a:ext cx="14574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Delta scale</a:t>
            </a:r>
          </a:p>
        </p:txBody>
      </p:sp>
      <p:sp>
        <p:nvSpPr>
          <p:cNvPr id="49" name="TextBox 48">
            <a:extLst>
              <a:ext uri="{FF2B5EF4-FFF2-40B4-BE49-F238E27FC236}">
                <a16:creationId xmlns:a16="http://schemas.microsoft.com/office/drawing/2014/main" id="{B5669F07-C2E5-4181-9F5A-717AEB85BB2E}"/>
              </a:ext>
            </a:extLst>
          </p:cNvPr>
          <p:cNvSpPr txBox="1"/>
          <p:nvPr/>
        </p:nvSpPr>
        <p:spPr>
          <a:xfrm>
            <a:off x="1644115" y="3136174"/>
            <a:ext cx="8137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Skagit Delta</a:t>
            </a:r>
          </a:p>
        </p:txBody>
      </p:sp>
      <p:sp>
        <p:nvSpPr>
          <p:cNvPr id="50" name="TextBox 49">
            <a:extLst>
              <a:ext uri="{FF2B5EF4-FFF2-40B4-BE49-F238E27FC236}">
                <a16:creationId xmlns:a16="http://schemas.microsoft.com/office/drawing/2014/main" id="{2238EB6F-1508-42CA-8AD0-A25AA3D3D3CB}"/>
              </a:ext>
            </a:extLst>
          </p:cNvPr>
          <p:cNvSpPr txBox="1"/>
          <p:nvPr/>
        </p:nvSpPr>
        <p:spPr>
          <a:xfrm>
            <a:off x="5186614" y="3105939"/>
            <a:ext cx="8137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Skagit Delta</a:t>
            </a:r>
          </a:p>
        </p:txBody>
      </p:sp>
      <p:sp>
        <p:nvSpPr>
          <p:cNvPr id="51" name="TextBox 50">
            <a:extLst>
              <a:ext uri="{FF2B5EF4-FFF2-40B4-BE49-F238E27FC236}">
                <a16:creationId xmlns:a16="http://schemas.microsoft.com/office/drawing/2014/main" id="{7685E0D5-C24F-41DC-B962-B10C3C096666}"/>
              </a:ext>
            </a:extLst>
          </p:cNvPr>
          <p:cNvSpPr txBox="1"/>
          <p:nvPr/>
        </p:nvSpPr>
        <p:spPr>
          <a:xfrm>
            <a:off x="9791852" y="2911954"/>
            <a:ext cx="5501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Skagit Delta</a:t>
            </a:r>
          </a:p>
        </p:txBody>
      </p:sp>
      <p:sp>
        <p:nvSpPr>
          <p:cNvPr id="48" name="Text Box 2">
            <a:extLst>
              <a:ext uri="{FF2B5EF4-FFF2-40B4-BE49-F238E27FC236}">
                <a16:creationId xmlns:a16="http://schemas.microsoft.com/office/drawing/2014/main" id="{911FC424-0D38-4E65-B79F-C4344114AE78}"/>
              </a:ext>
            </a:extLst>
          </p:cNvPr>
          <p:cNvSpPr txBox="1">
            <a:spLocks noChangeArrowheads="1"/>
          </p:cNvSpPr>
          <p:nvPr/>
        </p:nvSpPr>
        <p:spPr bwMode="auto">
          <a:xfrm>
            <a:off x="568077" y="1637796"/>
            <a:ext cx="7079819" cy="4327338"/>
          </a:xfrm>
          <a:prstGeom prst="rect">
            <a:avLst/>
          </a:prstGeom>
          <a:solidFill>
            <a:srgbClr val="093B5B"/>
          </a:solidFill>
          <a:ln w="9525">
            <a:solidFill>
              <a:srgbClr val="000000"/>
            </a:solidFill>
            <a:miter lim="800000"/>
            <a:headEnd/>
            <a:tailEnd/>
          </a:ln>
        </p:spPr>
        <p:txBody>
          <a:bodyPr rot="0" vert="horz" wrap="square" lIns="91440" tIns="45720" rIns="91440" bIns="4572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Helvetica" pitchFamily="2" charset="0"/>
                <a:ea typeface="+mn-ea"/>
                <a:cs typeface="+mn-cs"/>
              </a:rPr>
              <a:t>“Despite the resources being devoted to measure habitat condition and fish populations </a:t>
            </a:r>
            <a:r>
              <a:rPr kumimoji="0" lang="en-US" sz="2800" b="1" i="0" u="sng" strike="noStrike" kern="1200" cap="none" spc="0" normalizeH="0" baseline="0" noProof="0" dirty="0">
                <a:ln>
                  <a:noFill/>
                </a:ln>
                <a:solidFill>
                  <a:prstClr val="white"/>
                </a:solidFill>
                <a:effectLst/>
                <a:uLnTx/>
                <a:uFillTx/>
                <a:latin typeface="Helvetica" pitchFamily="2" charset="0"/>
                <a:ea typeface="+mn-ea"/>
                <a:cs typeface="+mn-cs"/>
              </a:rPr>
              <a:t>there has been comparatively little effort to use existing data to evaluate the effectiveness of habitat restoration actions, especially at large scales</a:t>
            </a: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 </a:t>
            </a:r>
            <a:r>
              <a:rPr kumimoji="0" lang="en-US" sz="2800" b="0" i="0" u="none" strike="noStrike" kern="1200" cap="none" spc="0" normalizeH="0" baseline="0" noProof="0" dirty="0">
                <a:ln>
                  <a:noFill/>
                </a:ln>
                <a:solidFill>
                  <a:prstClr val="white"/>
                </a:solidFill>
                <a:effectLst/>
                <a:uLnTx/>
                <a:uFillTx/>
                <a:latin typeface="Helvetica" pitchFamily="2" charset="0"/>
                <a:ea typeface="+mn-ea"/>
                <a:cs typeface="+mn-cs"/>
              </a:rPr>
              <a:t>such as basin and watershed.”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Helvetica" pitchFamily="2" charset="0"/>
                <a:ea typeface="+mn-ea"/>
                <a:cs typeface="+mn-cs"/>
              </a:rPr>
              <a:t>Factors limiting progress in salmon recovery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rPr>
              <a:t>(Bilby et al. 2021)</a:t>
            </a:r>
          </a:p>
        </p:txBody>
      </p:sp>
    </p:spTree>
    <p:extLst>
      <p:ext uri="{BB962C8B-B14F-4D97-AF65-F5344CB8AC3E}">
        <p14:creationId xmlns:p14="http://schemas.microsoft.com/office/powerpoint/2010/main" val="39529078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CB346-56A4-412E-ADA2-1DB2444BB27F}"/>
              </a:ext>
            </a:extLst>
          </p:cNvPr>
          <p:cNvSpPr>
            <a:spLocks noGrp="1"/>
          </p:cNvSpPr>
          <p:nvPr>
            <p:ph type="title"/>
          </p:nvPr>
        </p:nvSpPr>
        <p:spPr>
          <a:xfrm>
            <a:off x="253739" y="365125"/>
            <a:ext cx="9936892" cy="1006475"/>
          </a:xfrm>
        </p:spPr>
        <p:txBody>
          <a:bodyPr>
            <a:normAutofit fontScale="90000"/>
          </a:bodyPr>
          <a:lstStyle/>
          <a:p>
            <a:r>
              <a:rPr lang="en-US" b="0" dirty="0"/>
              <a:t>Cumulative effects evaluation framework</a:t>
            </a:r>
          </a:p>
        </p:txBody>
      </p:sp>
      <p:sp>
        <p:nvSpPr>
          <p:cNvPr id="3" name="Content Placeholder 2">
            <a:extLst>
              <a:ext uri="{FF2B5EF4-FFF2-40B4-BE49-F238E27FC236}">
                <a16:creationId xmlns:a16="http://schemas.microsoft.com/office/drawing/2014/main" id="{FE48FD61-0AAA-4DE8-AC4D-31565BB348E9}"/>
              </a:ext>
            </a:extLst>
          </p:cNvPr>
          <p:cNvSpPr>
            <a:spLocks noGrp="1"/>
          </p:cNvSpPr>
          <p:nvPr>
            <p:ph idx="1"/>
          </p:nvPr>
        </p:nvSpPr>
        <p:spPr>
          <a:xfrm>
            <a:off x="622169" y="1517716"/>
            <a:ext cx="11199043" cy="4472024"/>
          </a:xfrm>
        </p:spPr>
        <p:txBody>
          <a:bodyPr>
            <a:normAutofit fontScale="92500" lnSpcReduction="10000"/>
          </a:bodyPr>
          <a:lstStyle/>
          <a:p>
            <a:pPr>
              <a:lnSpc>
                <a:spcPct val="110000"/>
              </a:lnSpc>
            </a:pPr>
            <a:r>
              <a:rPr lang="en-US" sz="2400" u="sng" dirty="0">
                <a:latin typeface="Helvetica" panose="020B0604020202020204" pitchFamily="34" charset="0"/>
                <a:cs typeface="Helvetica" panose="020B0604020202020204" pitchFamily="34" charset="0"/>
              </a:rPr>
              <a:t>Cumulative effects</a:t>
            </a:r>
            <a:r>
              <a:rPr lang="en-US" sz="2400" dirty="0">
                <a:latin typeface="Helvetica" panose="020B0604020202020204" pitchFamily="34" charset="0"/>
                <a:cs typeface="Helvetica" panose="020B0604020202020204" pitchFamily="34" charset="0"/>
              </a:rPr>
              <a:t> can be defined as “the evaluation of beneficial results of human actions across a landscape”</a:t>
            </a:r>
          </a:p>
          <a:p>
            <a:pPr>
              <a:lnSpc>
                <a:spcPct val="110000"/>
              </a:lnSpc>
            </a:pPr>
            <a:endParaRPr lang="en-US" sz="2400" dirty="0">
              <a:latin typeface="Helvetica" panose="020B0604020202020204" pitchFamily="34" charset="0"/>
              <a:cs typeface="Helvetica" panose="020B0604020202020204" pitchFamily="34" charset="0"/>
            </a:endParaRPr>
          </a:p>
          <a:p>
            <a:pPr>
              <a:lnSpc>
                <a:spcPct val="110000"/>
              </a:lnSpc>
            </a:pPr>
            <a:r>
              <a:rPr lang="en-US" sz="2400" dirty="0">
                <a:latin typeface="Helvetica" panose="020B0604020202020204" pitchFamily="34" charset="0"/>
                <a:cs typeface="Helvetica" panose="020B0604020202020204" pitchFamily="34" charset="0"/>
              </a:rPr>
              <a:t>Comprehensive, evidence-based analysis of implemented recovery actions using multiple sources of existing data</a:t>
            </a:r>
          </a:p>
          <a:p>
            <a:pPr>
              <a:lnSpc>
                <a:spcPct val="110000"/>
              </a:lnSpc>
            </a:pPr>
            <a:endParaRPr lang="en-US" sz="2400" dirty="0"/>
          </a:p>
          <a:p>
            <a:pPr>
              <a:lnSpc>
                <a:spcPct val="110000"/>
              </a:lnSpc>
            </a:pPr>
            <a:r>
              <a:rPr lang="en-US" sz="2400" dirty="0"/>
              <a:t>Systematically evaluates cause and effect relationships between recovery actions and ecosystem responses using a causal criteria synthesis</a:t>
            </a:r>
          </a:p>
          <a:p>
            <a:pPr>
              <a:lnSpc>
                <a:spcPct val="110000"/>
              </a:lnSpc>
            </a:pPr>
            <a:endParaRPr lang="en-US" sz="2400" dirty="0"/>
          </a:p>
          <a:p>
            <a:pPr>
              <a:lnSpc>
                <a:spcPct val="110000"/>
              </a:lnSpc>
            </a:pPr>
            <a:r>
              <a:rPr lang="en-US" sz="2400" dirty="0">
                <a:latin typeface="Helvetica" panose="020B0604020202020204" pitchFamily="34" charset="0"/>
                <a:cs typeface="Helvetica" panose="020B0604020202020204" pitchFamily="34" charset="0"/>
              </a:rPr>
              <a:t>Flexible framework can be applied at larger landscape or regional scales</a:t>
            </a:r>
          </a:p>
          <a:p>
            <a:pPr>
              <a:lnSpc>
                <a:spcPct val="110000"/>
              </a:lnSpc>
            </a:pPr>
            <a:endParaRPr lang="en-US" sz="2400" dirty="0"/>
          </a:p>
          <a:p>
            <a:pPr>
              <a:lnSpc>
                <a:spcPct val="110000"/>
              </a:lnSpc>
            </a:pPr>
            <a:endParaRPr lang="en-US" dirty="0">
              <a:latin typeface="Helvetica" panose="020B0604020202020204" pitchFamily="34" charset="0"/>
              <a:cs typeface="Helvetica" panose="020B0604020202020204" pitchFamily="34" charset="0"/>
            </a:endParaRPr>
          </a:p>
          <a:p>
            <a:pPr>
              <a:lnSpc>
                <a:spcPct val="110000"/>
              </a:lnSpc>
            </a:pPr>
            <a:endParaRPr lang="en-US" dirty="0">
              <a:latin typeface="Helvetica" panose="020B0604020202020204" pitchFamily="34" charset="0"/>
              <a:cs typeface="Helvetica" panose="020B0604020202020204" pitchFamily="34" charset="0"/>
            </a:endParaRPr>
          </a:p>
          <a:p>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8535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9413F-52BF-4323-84C9-18FBFE6B4FCF}"/>
              </a:ext>
            </a:extLst>
          </p:cNvPr>
          <p:cNvSpPr>
            <a:spLocks noGrp="1"/>
          </p:cNvSpPr>
          <p:nvPr>
            <p:ph type="title"/>
          </p:nvPr>
        </p:nvSpPr>
        <p:spPr/>
        <p:txBody>
          <a:bodyPr/>
          <a:lstStyle/>
          <a:p>
            <a:r>
              <a:rPr lang="en-US" dirty="0"/>
              <a:t>Cumulative effects modes</a:t>
            </a:r>
          </a:p>
        </p:txBody>
      </p:sp>
      <p:graphicFrame>
        <p:nvGraphicFramePr>
          <p:cNvPr id="4" name="Content Placeholder 3">
            <a:extLst>
              <a:ext uri="{FF2B5EF4-FFF2-40B4-BE49-F238E27FC236}">
                <a16:creationId xmlns:a16="http://schemas.microsoft.com/office/drawing/2014/main" id="{4A12533F-0DD8-4232-8770-44030F2B2B54}"/>
              </a:ext>
            </a:extLst>
          </p:cNvPr>
          <p:cNvGraphicFramePr>
            <a:graphicFrameLocks noGrp="1"/>
          </p:cNvGraphicFramePr>
          <p:nvPr>
            <p:ph idx="1"/>
          </p:nvPr>
        </p:nvGraphicFramePr>
        <p:xfrm>
          <a:off x="591074" y="922789"/>
          <a:ext cx="11009851" cy="5287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 name="Picture 26">
            <a:extLst>
              <a:ext uri="{FF2B5EF4-FFF2-40B4-BE49-F238E27FC236}">
                <a16:creationId xmlns:a16="http://schemas.microsoft.com/office/drawing/2014/main" id="{9C68F397-FC9D-472C-82C0-BB1C3F202EE6}"/>
              </a:ext>
            </a:extLst>
          </p:cNvPr>
          <p:cNvPicPr>
            <a:picLocks noChangeAspect="1"/>
          </p:cNvPicPr>
          <p:nvPr/>
        </p:nvPicPr>
        <p:blipFill rotWithShape="1">
          <a:blip r:embed="rId7"/>
          <a:srcRect l="1593" t="51397" r="74962" b="1750"/>
          <a:stretch/>
        </p:blipFill>
        <p:spPr>
          <a:xfrm>
            <a:off x="3730316" y="2199233"/>
            <a:ext cx="1870454" cy="3183654"/>
          </a:xfrm>
          <a:prstGeom prst="rect">
            <a:avLst/>
          </a:prstGeom>
        </p:spPr>
      </p:pic>
      <p:pic>
        <p:nvPicPr>
          <p:cNvPr id="28" name="Picture 27">
            <a:extLst>
              <a:ext uri="{FF2B5EF4-FFF2-40B4-BE49-F238E27FC236}">
                <a16:creationId xmlns:a16="http://schemas.microsoft.com/office/drawing/2014/main" id="{B75220B9-7527-4362-BB78-C76677F3DA0E}"/>
              </a:ext>
            </a:extLst>
          </p:cNvPr>
          <p:cNvPicPr>
            <a:picLocks noChangeAspect="1"/>
          </p:cNvPicPr>
          <p:nvPr/>
        </p:nvPicPr>
        <p:blipFill rotWithShape="1">
          <a:blip r:embed="rId8"/>
          <a:srcRect l="50207" t="4286" r="26343" b="48259"/>
          <a:stretch/>
        </p:blipFill>
        <p:spPr>
          <a:xfrm>
            <a:off x="6360201" y="2199233"/>
            <a:ext cx="1865893" cy="3216783"/>
          </a:xfrm>
          <a:prstGeom prst="rect">
            <a:avLst/>
          </a:prstGeom>
        </p:spPr>
      </p:pic>
      <p:pic>
        <p:nvPicPr>
          <p:cNvPr id="33" name="Picture 32">
            <a:extLst>
              <a:ext uri="{FF2B5EF4-FFF2-40B4-BE49-F238E27FC236}">
                <a16:creationId xmlns:a16="http://schemas.microsoft.com/office/drawing/2014/main" id="{56AD5885-58B4-49C4-B1D1-60C8B52D4D10}"/>
              </a:ext>
            </a:extLst>
          </p:cNvPr>
          <p:cNvPicPr>
            <a:picLocks noChangeAspect="1"/>
          </p:cNvPicPr>
          <p:nvPr/>
        </p:nvPicPr>
        <p:blipFill rotWithShape="1">
          <a:blip r:embed="rId7"/>
          <a:srcRect l="1593" t="4282" r="74962" b="48750"/>
          <a:stretch/>
        </p:blipFill>
        <p:spPr>
          <a:xfrm>
            <a:off x="1104991" y="2199233"/>
            <a:ext cx="1865894" cy="3183654"/>
          </a:xfrm>
          <a:prstGeom prst="rect">
            <a:avLst/>
          </a:prstGeom>
        </p:spPr>
      </p:pic>
      <p:pic>
        <p:nvPicPr>
          <p:cNvPr id="34" name="Picture 33">
            <a:extLst>
              <a:ext uri="{FF2B5EF4-FFF2-40B4-BE49-F238E27FC236}">
                <a16:creationId xmlns:a16="http://schemas.microsoft.com/office/drawing/2014/main" id="{18CA5306-8F90-4127-97C5-8AB842580703}"/>
              </a:ext>
            </a:extLst>
          </p:cNvPr>
          <p:cNvPicPr>
            <a:picLocks noChangeAspect="1"/>
          </p:cNvPicPr>
          <p:nvPr/>
        </p:nvPicPr>
        <p:blipFill rotWithShape="1">
          <a:blip r:embed="rId8"/>
          <a:srcRect l="50207" t="50899" r="26343" b="1646"/>
          <a:stretch/>
        </p:blipFill>
        <p:spPr>
          <a:xfrm>
            <a:off x="8990086" y="2199233"/>
            <a:ext cx="1865893" cy="3216783"/>
          </a:xfrm>
          <a:prstGeom prst="rect">
            <a:avLst/>
          </a:prstGeom>
        </p:spPr>
      </p:pic>
    </p:spTree>
    <p:extLst>
      <p:ext uri="{BB962C8B-B14F-4D97-AF65-F5344CB8AC3E}">
        <p14:creationId xmlns:p14="http://schemas.microsoft.com/office/powerpoint/2010/main" val="4127578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49677A2-C791-4854-B88C-D670CA7C2968}"/>
              </a:ext>
            </a:extLst>
          </p:cNvPr>
          <p:cNvPicPr>
            <a:picLocks noChangeAspect="1" noChangeArrowheads="1"/>
          </p:cNvPicPr>
          <p:nvPr/>
        </p:nvPicPr>
        <p:blipFill>
          <a:blip r:embed="rId3">
            <a:alphaModFix amt="72000"/>
          </a:blip>
          <a:srcRect/>
          <a:stretch/>
        </p:blipFill>
        <p:spPr bwMode="auto">
          <a:xfrm>
            <a:off x="2179742" y="-1658"/>
            <a:ext cx="10584212" cy="6857990"/>
          </a:xfrm>
          <a:prstGeom prst="rect">
            <a:avLst/>
          </a:prstGeom>
          <a:noFill/>
          <a:effectLst>
            <a:softEdge rad="520700"/>
          </a:effectLst>
          <a:extLst>
            <a:ext uri="{909E8E84-426E-40DD-AFC4-6F175D3DCCD1}">
              <a14:hiddenFill xmlns:a14="http://schemas.microsoft.com/office/drawing/2010/main">
                <a:solidFill>
                  <a:srgbClr val="FFFFFF"/>
                </a:solidFill>
              </a14:hiddenFill>
            </a:ext>
          </a:extLst>
        </p:spPr>
      </p:pic>
      <p:sp>
        <p:nvSpPr>
          <p:cNvPr id="13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2E0390-B257-4320-8898-CE67745E8841}"/>
              </a:ext>
            </a:extLst>
          </p:cNvPr>
          <p:cNvSpPr>
            <a:spLocks noGrp="1"/>
          </p:cNvSpPr>
          <p:nvPr>
            <p:ph type="title"/>
          </p:nvPr>
        </p:nvSpPr>
        <p:spPr>
          <a:xfrm>
            <a:off x="732578" y="1974594"/>
            <a:ext cx="4204137" cy="1342754"/>
          </a:xfrm>
        </p:spPr>
        <p:txBody>
          <a:bodyPr>
            <a:normAutofit/>
          </a:bodyPr>
          <a:lstStyle/>
          <a:p>
            <a:pPr algn="ctr"/>
            <a:r>
              <a:rPr lang="en-US" sz="2800" b="0" dirty="0">
                <a:solidFill>
                  <a:schemeClr val="accent1">
                    <a:lumMod val="75000"/>
                  </a:schemeClr>
                </a:solidFill>
              </a:rPr>
              <a:t>Cumulative Effects in the Lower Columbia River Estuary</a:t>
            </a:r>
          </a:p>
        </p:txBody>
      </p:sp>
      <p:cxnSp>
        <p:nvCxnSpPr>
          <p:cNvPr id="139" name="Straight Connector 13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36A36ED-9317-4171-AF96-ACB61543FB58}"/>
              </a:ext>
            </a:extLst>
          </p:cNvPr>
          <p:cNvSpPr>
            <a:spLocks noGrp="1"/>
          </p:cNvSpPr>
          <p:nvPr>
            <p:ph idx="1"/>
          </p:nvPr>
        </p:nvSpPr>
        <p:spPr>
          <a:xfrm>
            <a:off x="423041" y="2500824"/>
            <a:ext cx="5171090" cy="3809688"/>
          </a:xfrm>
        </p:spPr>
        <p:txBody>
          <a:bodyPr anchor="ctr">
            <a:normAutofit/>
          </a:bodyPr>
          <a:lstStyle/>
          <a:p>
            <a:pPr>
              <a:spcBef>
                <a:spcPts val="0"/>
              </a:spcBef>
            </a:pPr>
            <a:r>
              <a:rPr lang="en-US" sz="1800" dirty="0"/>
              <a:t>Documented juvenile salmon benefits produced from restoration actions</a:t>
            </a:r>
          </a:p>
          <a:p>
            <a:pPr>
              <a:spcBef>
                <a:spcPts val="0"/>
              </a:spcBef>
            </a:pPr>
            <a:endParaRPr lang="en-US" sz="500" dirty="0"/>
          </a:p>
          <a:p>
            <a:pPr>
              <a:spcBef>
                <a:spcPts val="0"/>
              </a:spcBef>
            </a:pPr>
            <a:r>
              <a:rPr lang="en-US" sz="1800" dirty="0"/>
              <a:t>Outcomes informed adaptive management of restoration activities in the estuary</a:t>
            </a:r>
          </a:p>
        </p:txBody>
      </p:sp>
      <p:sp>
        <p:nvSpPr>
          <p:cNvPr id="4" name="AutoShape 2" descr="See the source image">
            <a:extLst>
              <a:ext uri="{FF2B5EF4-FFF2-40B4-BE49-F238E27FC236}">
                <a16:creationId xmlns:a16="http://schemas.microsoft.com/office/drawing/2014/main" id="{8E3297D4-7FFA-43AC-8D25-A7A6FBE1DEE4}"/>
              </a:ext>
            </a:extLst>
          </p:cNvPr>
          <p:cNvSpPr>
            <a:spLocks noChangeAspect="1" noChangeArrowheads="1"/>
          </p:cNvSpPr>
          <p:nvPr/>
        </p:nvSpPr>
        <p:spPr bwMode="auto">
          <a:xfrm>
            <a:off x="5882054" y="274491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85AC85C-6A2E-4227-8B3D-202463EA2E28}"/>
              </a:ext>
            </a:extLst>
          </p:cNvPr>
          <p:cNvSpPr/>
          <p:nvPr/>
        </p:nvSpPr>
        <p:spPr>
          <a:xfrm>
            <a:off x="1553498" y="6035395"/>
            <a:ext cx="239296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Diefenderfer et al. 2016</a:t>
            </a:r>
          </a:p>
        </p:txBody>
      </p:sp>
      <p:sp>
        <p:nvSpPr>
          <p:cNvPr id="10" name="TextBox 9">
            <a:extLst>
              <a:ext uri="{FF2B5EF4-FFF2-40B4-BE49-F238E27FC236}">
                <a16:creationId xmlns:a16="http://schemas.microsoft.com/office/drawing/2014/main" id="{3DF63BF7-8708-45D0-A932-DB88300965D4}"/>
              </a:ext>
            </a:extLst>
          </p:cNvPr>
          <p:cNvSpPr txBox="1"/>
          <p:nvPr/>
        </p:nvSpPr>
        <p:spPr>
          <a:xfrm>
            <a:off x="10306295" y="6395501"/>
            <a:ext cx="15542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Ebberts</a:t>
            </a:r>
            <a:r>
              <a:rPr kumimoji="0" lang="en-US" sz="14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et al. 2017</a:t>
            </a:r>
          </a:p>
        </p:txBody>
      </p:sp>
    </p:spTree>
    <p:extLst>
      <p:ext uri="{BB962C8B-B14F-4D97-AF65-F5344CB8AC3E}">
        <p14:creationId xmlns:p14="http://schemas.microsoft.com/office/powerpoint/2010/main" val="21765920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See the source image">
            <a:extLst>
              <a:ext uri="{FF2B5EF4-FFF2-40B4-BE49-F238E27FC236}">
                <a16:creationId xmlns:a16="http://schemas.microsoft.com/office/drawing/2014/main" id="{049677A2-C791-4854-B88C-D670CA7C2968}"/>
              </a:ext>
            </a:extLst>
          </p:cNvPr>
          <p:cNvPicPr>
            <a:picLocks noChangeAspect="1" noChangeArrowheads="1"/>
          </p:cNvPicPr>
          <p:nvPr/>
        </p:nvPicPr>
        <p:blipFill rotWithShape="1">
          <a:blip r:embed="rId2">
            <a:alphaModFix amt="74000"/>
            <a:extLst>
              <a:ext uri="{28A0092B-C50C-407E-A947-70E740481C1C}">
                <a14:useLocalDpi xmlns:a14="http://schemas.microsoft.com/office/drawing/2010/main" val="0"/>
              </a:ext>
            </a:extLst>
          </a:blip>
          <a:srcRect t="15730"/>
          <a:stretch/>
        </p:blipFill>
        <p:spPr bwMode="auto">
          <a:xfrm>
            <a:off x="943333" y="70877"/>
            <a:ext cx="12192000" cy="6857990"/>
          </a:xfrm>
          <a:prstGeom prst="rect">
            <a:avLst/>
          </a:prstGeom>
          <a:noFill/>
          <a:effectLst>
            <a:softEdge rad="749300"/>
          </a:effectLst>
          <a:extLst>
            <a:ext uri="{909E8E84-426E-40DD-AFC4-6F175D3DCCD1}">
              <a14:hiddenFill xmlns:a14="http://schemas.microsoft.com/office/drawing/2010/main">
                <a:solidFill>
                  <a:srgbClr val="FFFFFF"/>
                </a:solidFill>
              </a14:hiddenFill>
            </a:ext>
          </a:extLst>
        </p:spPr>
      </p:pic>
      <p:sp>
        <p:nvSpPr>
          <p:cNvPr id="13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2E0390-B257-4320-8898-CE67745E8841}"/>
              </a:ext>
            </a:extLst>
          </p:cNvPr>
          <p:cNvSpPr>
            <a:spLocks noGrp="1"/>
          </p:cNvSpPr>
          <p:nvPr>
            <p:ph type="title"/>
          </p:nvPr>
        </p:nvSpPr>
        <p:spPr>
          <a:xfrm>
            <a:off x="709448" y="1966916"/>
            <a:ext cx="4204137" cy="1342754"/>
          </a:xfrm>
        </p:spPr>
        <p:txBody>
          <a:bodyPr>
            <a:normAutofit fontScale="90000"/>
          </a:bodyPr>
          <a:lstStyle/>
          <a:p>
            <a:pPr algn="ctr"/>
            <a:r>
              <a:rPr lang="en-US" sz="2800" b="0" dirty="0">
                <a:solidFill>
                  <a:schemeClr val="accent1">
                    <a:lumMod val="75000"/>
                  </a:schemeClr>
                </a:solidFill>
              </a:rPr>
              <a:t>An Approach for Assessing U.S. Gulf Coast Ecosystem Restoration</a:t>
            </a:r>
          </a:p>
        </p:txBody>
      </p:sp>
      <p:cxnSp>
        <p:nvCxnSpPr>
          <p:cNvPr id="139" name="Straight Connector 13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36A36ED-9317-4171-AF96-ACB61543FB58}"/>
              </a:ext>
            </a:extLst>
          </p:cNvPr>
          <p:cNvSpPr>
            <a:spLocks noGrp="1"/>
          </p:cNvSpPr>
          <p:nvPr>
            <p:ph idx="1"/>
          </p:nvPr>
        </p:nvSpPr>
        <p:spPr>
          <a:xfrm>
            <a:off x="316876" y="3499872"/>
            <a:ext cx="4989280" cy="2580194"/>
          </a:xfrm>
        </p:spPr>
        <p:txBody>
          <a:bodyPr anchor="ctr">
            <a:normAutofit lnSpcReduction="10000"/>
          </a:bodyPr>
          <a:lstStyle/>
          <a:p>
            <a:pPr lvl="1"/>
            <a:r>
              <a:rPr lang="en-US" sz="1800" dirty="0"/>
              <a:t>How do acute and long-term physical changes affect cumulative effects of restoration actions?</a:t>
            </a:r>
          </a:p>
          <a:p>
            <a:pPr lvl="1"/>
            <a:endParaRPr lang="en-US" sz="500" dirty="0"/>
          </a:p>
          <a:p>
            <a:pPr lvl="1"/>
            <a:r>
              <a:rPr lang="en-US" sz="1800" dirty="0"/>
              <a:t>Will examine synergistic and antagonistic effects, trade-offs, interactions, and feedback</a:t>
            </a:r>
          </a:p>
          <a:p>
            <a:pPr lvl="1"/>
            <a:endParaRPr lang="en-US" sz="500" dirty="0"/>
          </a:p>
          <a:p>
            <a:pPr lvl="1"/>
            <a:r>
              <a:rPr lang="en-US" sz="1800" dirty="0"/>
              <a:t>Recommend adaptive management strategies to address anticipated changes</a:t>
            </a:r>
          </a:p>
        </p:txBody>
      </p:sp>
      <p:sp>
        <p:nvSpPr>
          <p:cNvPr id="4" name="AutoShape 2" descr="See the source image">
            <a:extLst>
              <a:ext uri="{FF2B5EF4-FFF2-40B4-BE49-F238E27FC236}">
                <a16:creationId xmlns:a16="http://schemas.microsoft.com/office/drawing/2014/main" id="{8E3297D4-7FFA-43AC-8D25-A7A6FBE1DEE4}"/>
              </a:ext>
            </a:extLst>
          </p:cNvPr>
          <p:cNvSpPr>
            <a:spLocks noChangeAspect="1" noChangeArrowheads="1"/>
          </p:cNvSpPr>
          <p:nvPr/>
        </p:nvSpPr>
        <p:spPr bwMode="auto">
          <a:xfrm>
            <a:off x="5943600" y="270409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25418E1-E4B6-4FCC-81ED-C0FF776C819B}"/>
              </a:ext>
            </a:extLst>
          </p:cNvPr>
          <p:cNvSpPr txBox="1"/>
          <p:nvPr/>
        </p:nvSpPr>
        <p:spPr>
          <a:xfrm>
            <a:off x="10848234" y="5962058"/>
            <a:ext cx="13437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New York Times</a:t>
            </a:r>
          </a:p>
        </p:txBody>
      </p:sp>
      <p:sp>
        <p:nvSpPr>
          <p:cNvPr id="10" name="Rectangle 9">
            <a:extLst>
              <a:ext uri="{FF2B5EF4-FFF2-40B4-BE49-F238E27FC236}">
                <a16:creationId xmlns:a16="http://schemas.microsoft.com/office/drawing/2014/main" id="{C3061362-E8F8-4C5B-AEDE-D4FD2B005268}"/>
              </a:ext>
            </a:extLst>
          </p:cNvPr>
          <p:cNvSpPr/>
          <p:nvPr/>
        </p:nvSpPr>
        <p:spPr>
          <a:xfrm>
            <a:off x="158480" y="6095043"/>
            <a:ext cx="454549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National Academies of Sciences, Engineering, and Medicine Report, 2022</a:t>
            </a:r>
          </a:p>
        </p:txBody>
      </p:sp>
    </p:spTree>
    <p:extLst>
      <p:ext uri="{BB962C8B-B14F-4D97-AF65-F5344CB8AC3E}">
        <p14:creationId xmlns:p14="http://schemas.microsoft.com/office/powerpoint/2010/main" val="1320117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EEF9F571-AA5F-427A-A550-9E6B0D31BCB2}"/>
              </a:ext>
            </a:extLst>
          </p:cNvPr>
          <p:cNvSpPr txBox="1">
            <a:spLocks noGrp="1" noChangeArrowheads="1"/>
          </p:cNvSpPr>
          <p:nvPr>
            <p:ph type="subTitle" idx="1"/>
          </p:nvPr>
        </p:nvSpPr>
        <p:spPr bwMode="auto">
          <a:xfrm>
            <a:off x="1042481" y="2103047"/>
            <a:ext cx="10107037" cy="2420406"/>
          </a:xfrm>
          <a:prstGeom prst="rect">
            <a:avLst/>
          </a:prstGeom>
          <a:solidFill>
            <a:srgbClr val="093B5B"/>
          </a:solidFill>
          <a:ln w="9525">
            <a:solidFill>
              <a:srgbClr val="000000"/>
            </a:solid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0"/>
              </a:spcAft>
            </a:pPr>
            <a:r>
              <a:rPr lang="en-US" sz="3600" b="1" dirty="0">
                <a:effectLst/>
                <a:latin typeface="Helvetica" panose="020B0604020202020204" pitchFamily="34" charset="0"/>
                <a:ea typeface="Calibri" panose="020F0502020204030204" pitchFamily="34" charset="0"/>
                <a:cs typeface="Helvetica" panose="020B0604020202020204" pitchFamily="34" charset="0"/>
              </a:rPr>
              <a:t> </a:t>
            </a:r>
            <a:endParaRPr lang="en-US" sz="4000" dirty="0">
              <a:effectLst/>
              <a:latin typeface="Helvetica" panose="020B0604020202020204" pitchFamily="34" charset="0"/>
              <a:ea typeface="Calibri" panose="020F0502020204030204" pitchFamily="34" charset="0"/>
              <a:cs typeface="Helvetica" panose="020B0604020202020204" pitchFamily="34" charset="0"/>
            </a:endParaRPr>
          </a:p>
          <a:p>
            <a:pPr>
              <a:lnSpc>
                <a:spcPct val="107000"/>
              </a:lnSpc>
              <a:spcBef>
                <a:spcPts val="0"/>
              </a:spcBef>
            </a:pPr>
            <a:r>
              <a:rPr lang="en-US" sz="3600" b="1" dirty="0">
                <a:latin typeface="Helvetica" panose="020B0604020202020204" pitchFamily="34" charset="0"/>
                <a:ea typeface="Calibri" panose="020F0502020204030204" pitchFamily="34" charset="0"/>
                <a:cs typeface="Helvetica" panose="020B0604020202020204" pitchFamily="34" charset="0"/>
              </a:rPr>
              <a:t>Case Study of Cumulative Effects:</a:t>
            </a:r>
          </a:p>
          <a:p>
            <a:pPr>
              <a:lnSpc>
                <a:spcPct val="107000"/>
              </a:lnSpc>
              <a:spcBef>
                <a:spcPts val="0"/>
              </a:spcBef>
            </a:pPr>
            <a:r>
              <a:rPr lang="en-US" sz="3600" b="1" dirty="0">
                <a:latin typeface="Helvetica" panose="020B0604020202020204" pitchFamily="34" charset="0"/>
                <a:ea typeface="Calibri" panose="020F0502020204030204" pitchFamily="34" charset="0"/>
                <a:cs typeface="Helvetica" panose="020B0604020202020204" pitchFamily="34" charset="0"/>
              </a:rPr>
              <a:t>Juvenile Salmonids and Nearshore Habitats in Whidbey Basin</a:t>
            </a:r>
            <a:endParaRPr lang="en-US" sz="4000" dirty="0">
              <a:effectLst/>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72358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49BFE9-B5B3-4616-8713-171522E1DBD6}"/>
              </a:ext>
            </a:extLst>
          </p:cNvPr>
          <p:cNvPicPr>
            <a:picLocks noChangeAspect="1"/>
          </p:cNvPicPr>
          <p:nvPr/>
        </p:nvPicPr>
        <p:blipFill>
          <a:blip r:embed="rId2"/>
          <a:stretch>
            <a:fillRect/>
          </a:stretch>
        </p:blipFill>
        <p:spPr>
          <a:xfrm>
            <a:off x="0" y="-141642"/>
            <a:ext cx="12524641" cy="6999642"/>
          </a:xfrm>
          <a:prstGeom prst="rect">
            <a:avLst/>
          </a:prstGeom>
        </p:spPr>
      </p:pic>
    </p:spTree>
    <p:extLst>
      <p:ext uri="{BB962C8B-B14F-4D97-AF65-F5344CB8AC3E}">
        <p14:creationId xmlns:p14="http://schemas.microsoft.com/office/powerpoint/2010/main" val="1292566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9413F-52BF-4323-84C9-18FBFE6B4FCF}"/>
              </a:ext>
            </a:extLst>
          </p:cNvPr>
          <p:cNvSpPr>
            <a:spLocks noGrp="1"/>
          </p:cNvSpPr>
          <p:nvPr>
            <p:ph type="title"/>
          </p:nvPr>
        </p:nvSpPr>
        <p:spPr/>
        <p:txBody>
          <a:bodyPr/>
          <a:lstStyle/>
          <a:p>
            <a:r>
              <a:rPr lang="en-US" dirty="0"/>
              <a:t>Case Study</a:t>
            </a:r>
          </a:p>
        </p:txBody>
      </p:sp>
      <p:graphicFrame>
        <p:nvGraphicFramePr>
          <p:cNvPr id="4" name="Content Placeholder 3">
            <a:extLst>
              <a:ext uri="{FF2B5EF4-FFF2-40B4-BE49-F238E27FC236}">
                <a16:creationId xmlns:a16="http://schemas.microsoft.com/office/drawing/2014/main" id="{4A12533F-0DD8-4232-8770-44030F2B2B54}"/>
              </a:ext>
            </a:extLst>
          </p:cNvPr>
          <p:cNvGraphicFramePr>
            <a:graphicFrameLocks noGrp="1"/>
          </p:cNvGraphicFramePr>
          <p:nvPr>
            <p:ph idx="1"/>
          </p:nvPr>
        </p:nvGraphicFramePr>
        <p:xfrm>
          <a:off x="591074" y="922789"/>
          <a:ext cx="11009851" cy="5287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E4EF05A-F7B8-4845-8A53-5665EF707B87}"/>
              </a:ext>
            </a:extLst>
          </p:cNvPr>
          <p:cNvSpPr txBox="1"/>
          <p:nvPr/>
        </p:nvSpPr>
        <p:spPr>
          <a:xfrm>
            <a:off x="838200" y="1671720"/>
            <a:ext cx="997451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Key Management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are the benefits from restoration, conservation, and protection projects and programs on listed salmonid populations in the Whidbey basin in the face of continued impacts?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Post-implementation of salmonid recovery plans (2005), what are the trajectories of juvenile salmon population characteristics and how are they linked to habitat improvements in the Whidbey basin nearshore?</a:t>
            </a:r>
          </a:p>
        </p:txBody>
      </p:sp>
    </p:spTree>
    <p:extLst>
      <p:ext uri="{BB962C8B-B14F-4D97-AF65-F5344CB8AC3E}">
        <p14:creationId xmlns:p14="http://schemas.microsoft.com/office/powerpoint/2010/main" val="19582291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EB41-B963-4533-A1FA-FF7650C8944F}"/>
              </a:ext>
            </a:extLst>
          </p:cNvPr>
          <p:cNvSpPr>
            <a:spLocks noGrp="1"/>
          </p:cNvSpPr>
          <p:nvPr>
            <p:ph type="title"/>
          </p:nvPr>
        </p:nvSpPr>
        <p:spPr>
          <a:xfrm>
            <a:off x="131618" y="365125"/>
            <a:ext cx="11597320" cy="1006475"/>
          </a:xfrm>
        </p:spPr>
        <p:txBody>
          <a:bodyPr>
            <a:normAutofit/>
          </a:bodyPr>
          <a:lstStyle/>
          <a:p>
            <a:r>
              <a:rPr lang="en-US" b="0" dirty="0"/>
              <a:t>Implementing the evaluation:</a:t>
            </a:r>
          </a:p>
        </p:txBody>
      </p:sp>
      <p:sp>
        <p:nvSpPr>
          <p:cNvPr id="3" name="Content Placeholder 2">
            <a:extLst>
              <a:ext uri="{FF2B5EF4-FFF2-40B4-BE49-F238E27FC236}">
                <a16:creationId xmlns:a16="http://schemas.microsoft.com/office/drawing/2014/main" id="{4FB1DE65-4184-4E4E-A06D-6ED6E1997A94}"/>
              </a:ext>
            </a:extLst>
          </p:cNvPr>
          <p:cNvSpPr>
            <a:spLocks noGrp="1"/>
          </p:cNvSpPr>
          <p:nvPr>
            <p:ph idx="1"/>
          </p:nvPr>
        </p:nvSpPr>
        <p:spPr/>
        <p:txBody>
          <a:bodyPr>
            <a:normAutofit/>
          </a:bodyPr>
          <a:lstStyle/>
          <a:p>
            <a:r>
              <a:rPr lang="en-US" dirty="0"/>
              <a:t>Goals of this effort: </a:t>
            </a:r>
          </a:p>
          <a:p>
            <a:pPr lvl="1"/>
            <a:r>
              <a:rPr lang="en-US" dirty="0"/>
              <a:t>Document juvenile salmonid benefits from nearshore recovery efforts</a:t>
            </a:r>
          </a:p>
          <a:p>
            <a:pPr lvl="1"/>
            <a:r>
              <a:rPr lang="en-US" dirty="0"/>
              <a:t>Understand salmon recovery progress in the basin</a:t>
            </a:r>
          </a:p>
          <a:p>
            <a:pPr marL="457200" lvl="1" indent="0">
              <a:buNone/>
            </a:pPr>
            <a:endParaRPr lang="en-US" sz="900" dirty="0"/>
          </a:p>
          <a:p>
            <a:r>
              <a:rPr lang="en-US" dirty="0"/>
              <a:t>Learning as we go: </a:t>
            </a:r>
          </a:p>
          <a:p>
            <a:pPr lvl="1"/>
            <a:r>
              <a:rPr lang="en-US" dirty="0"/>
              <a:t>What did we learn from this evaluation process?</a:t>
            </a:r>
          </a:p>
          <a:p>
            <a:pPr lvl="1"/>
            <a:r>
              <a:rPr lang="en-US" dirty="0"/>
              <a:t>How can the evaluation be applied to other questions and scales? </a:t>
            </a:r>
          </a:p>
          <a:p>
            <a:pPr lvl="1"/>
            <a:r>
              <a:rPr lang="en-US" dirty="0"/>
              <a:t>How can results be applied to adaptive management or improve decision making?</a:t>
            </a:r>
          </a:p>
        </p:txBody>
      </p:sp>
    </p:spTree>
    <p:extLst>
      <p:ext uri="{BB962C8B-B14F-4D97-AF65-F5344CB8AC3E}">
        <p14:creationId xmlns:p14="http://schemas.microsoft.com/office/powerpoint/2010/main" val="36286991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4B3F52-FBFB-4B97-8F52-939C9507209E}"/>
              </a:ext>
            </a:extLst>
          </p:cNvPr>
          <p:cNvPicPr>
            <a:picLocks noChangeAspect="1"/>
          </p:cNvPicPr>
          <p:nvPr/>
        </p:nvPicPr>
        <p:blipFill rotWithShape="1">
          <a:blip r:embed="rId3">
            <a:alphaModFix amt="0"/>
          </a:blip>
          <a:srcRect t="10877" b="4853"/>
          <a:stretch/>
        </p:blipFill>
        <p:spPr>
          <a:xfrm>
            <a:off x="0" y="1"/>
            <a:ext cx="12191980" cy="6857999"/>
          </a:xfrm>
          <a:prstGeom prst="rect">
            <a:avLst/>
          </a:prstGeom>
          <a:solidFill>
            <a:srgbClr val="093B5B"/>
          </a:solidFill>
        </p:spPr>
      </p:pic>
      <p:sp>
        <p:nvSpPr>
          <p:cNvPr id="3" name="Title 2">
            <a:extLst>
              <a:ext uri="{FF2B5EF4-FFF2-40B4-BE49-F238E27FC236}">
                <a16:creationId xmlns:a16="http://schemas.microsoft.com/office/drawing/2014/main" id="{67C09DA9-A6B2-4676-AD6F-C09ECE9A2263}"/>
              </a:ext>
            </a:extLst>
          </p:cNvPr>
          <p:cNvSpPr>
            <a:spLocks noGrp="1"/>
          </p:cNvSpPr>
          <p:nvPr>
            <p:ph type="title"/>
          </p:nvPr>
        </p:nvSpPr>
        <p:spPr>
          <a:xfrm>
            <a:off x="401124" y="1065862"/>
            <a:ext cx="4339879" cy="4726276"/>
          </a:xfrm>
        </p:spPr>
        <p:txBody>
          <a:bodyPr>
            <a:normAutofit/>
          </a:bodyPr>
          <a:lstStyle/>
          <a:p>
            <a:pPr algn="r"/>
            <a:r>
              <a:rPr lang="en-US" sz="4000" b="0" dirty="0">
                <a:solidFill>
                  <a:srgbClr val="FFFFFF"/>
                </a:solidFill>
              </a:rPr>
              <a:t>Applications of a cumulative effects evaluation</a:t>
            </a:r>
          </a:p>
        </p:txBody>
      </p:sp>
      <p:pic>
        <p:nvPicPr>
          <p:cNvPr id="4" name="Graphic 3" descr="Arrow circle with solid fill">
            <a:extLst>
              <a:ext uri="{FF2B5EF4-FFF2-40B4-BE49-F238E27FC236}">
                <a16:creationId xmlns:a16="http://schemas.microsoft.com/office/drawing/2014/main" id="{6F8F8DF9-B323-4D14-8D5B-904CE32888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6715" y="5266845"/>
            <a:ext cx="578379" cy="578379"/>
          </a:xfrm>
          <a:prstGeom prst="rect">
            <a:avLst/>
          </a:prstGeom>
        </p:spPr>
      </p:pic>
      <p:sp>
        <p:nvSpPr>
          <p:cNvPr id="5" name="TextBox 4">
            <a:extLst>
              <a:ext uri="{FF2B5EF4-FFF2-40B4-BE49-F238E27FC236}">
                <a16:creationId xmlns:a16="http://schemas.microsoft.com/office/drawing/2014/main" id="{EC82ECD2-DBB8-49A6-9B94-93E70689B83E}"/>
              </a:ext>
            </a:extLst>
          </p:cNvPr>
          <p:cNvSpPr txBox="1"/>
          <p:nvPr/>
        </p:nvSpPr>
        <p:spPr>
          <a:xfrm>
            <a:off x="6190249" y="5427451"/>
            <a:ext cx="4373461"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Inform </a:t>
            </a:r>
            <a:r>
              <a:rPr kumimoji="0" lang="en-US" sz="1900" b="0" i="0" u="sng"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adaptive management</a:t>
            </a:r>
            <a:r>
              <a:rPr kumimoji="0" lang="en-US" sz="19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process</a:t>
            </a:r>
          </a:p>
        </p:txBody>
      </p:sp>
      <p:sp>
        <p:nvSpPr>
          <p:cNvPr id="10" name="Rectangle: Rounded Corners 9">
            <a:extLst>
              <a:ext uri="{FF2B5EF4-FFF2-40B4-BE49-F238E27FC236}">
                <a16:creationId xmlns:a16="http://schemas.microsoft.com/office/drawing/2014/main" id="{D01008D6-4AA7-462D-AF72-1657F0F3520A}"/>
              </a:ext>
            </a:extLst>
          </p:cNvPr>
          <p:cNvSpPr/>
          <p:nvPr/>
        </p:nvSpPr>
        <p:spPr>
          <a:xfrm>
            <a:off x="5935094" y="1231070"/>
            <a:ext cx="5744684" cy="786481"/>
          </a:xfrm>
          <a:prstGeom prst="roundRect">
            <a:avLst>
              <a:gd name="adj" fmla="val 10000"/>
            </a:avLst>
          </a:prstGeom>
          <a:solidFill>
            <a:srgbClr val="093B5B"/>
          </a:solidFill>
        </p:spPr>
        <p:style>
          <a:lnRef idx="0">
            <a:schemeClr val="dk1">
              <a:hueOff val="0"/>
              <a:satOff val="0"/>
              <a:lumOff val="0"/>
              <a:alphaOff val="0"/>
            </a:schemeClr>
          </a:lnRef>
          <a:fillRef idx="1">
            <a:scrgbClr r="0" g="0" b="0"/>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1" name="Rectangle 10" descr="Checkmark">
            <a:extLst>
              <a:ext uri="{FF2B5EF4-FFF2-40B4-BE49-F238E27FC236}">
                <a16:creationId xmlns:a16="http://schemas.microsoft.com/office/drawing/2014/main" id="{44D76CF2-47B9-47B7-9FDC-8772450986EB}"/>
              </a:ext>
            </a:extLst>
          </p:cNvPr>
          <p:cNvSpPr/>
          <p:nvPr/>
        </p:nvSpPr>
        <p:spPr>
          <a:xfrm>
            <a:off x="5492073" y="1036538"/>
            <a:ext cx="432565" cy="43256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2" name="Rectangle 11" descr="Money">
            <a:extLst>
              <a:ext uri="{FF2B5EF4-FFF2-40B4-BE49-F238E27FC236}">
                <a16:creationId xmlns:a16="http://schemas.microsoft.com/office/drawing/2014/main" id="{AF387692-FDA9-46BA-AEC2-5F050BEE2A11}"/>
              </a:ext>
            </a:extLst>
          </p:cNvPr>
          <p:cNvSpPr/>
          <p:nvPr/>
        </p:nvSpPr>
        <p:spPr>
          <a:xfrm>
            <a:off x="5429621" y="1833628"/>
            <a:ext cx="432565" cy="432565"/>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3" name="Rectangle 12" descr="Plant">
            <a:extLst>
              <a:ext uri="{FF2B5EF4-FFF2-40B4-BE49-F238E27FC236}">
                <a16:creationId xmlns:a16="http://schemas.microsoft.com/office/drawing/2014/main" id="{E41313A0-3C1C-45D7-91BB-EF98BD6F20AC}"/>
              </a:ext>
            </a:extLst>
          </p:cNvPr>
          <p:cNvSpPr/>
          <p:nvPr/>
        </p:nvSpPr>
        <p:spPr>
          <a:xfrm>
            <a:off x="5381994" y="2698759"/>
            <a:ext cx="432565" cy="432565"/>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4" name="Rectangle 13" descr="Check List">
            <a:extLst>
              <a:ext uri="{FF2B5EF4-FFF2-40B4-BE49-F238E27FC236}">
                <a16:creationId xmlns:a16="http://schemas.microsoft.com/office/drawing/2014/main" id="{AA503D90-1C0B-42E5-824E-D0AAA7A38B6B}"/>
              </a:ext>
            </a:extLst>
          </p:cNvPr>
          <p:cNvSpPr/>
          <p:nvPr/>
        </p:nvSpPr>
        <p:spPr>
          <a:xfrm>
            <a:off x="5429620" y="3589403"/>
            <a:ext cx="432565" cy="432565"/>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5" name="Rectangle 14" descr="Users">
            <a:extLst>
              <a:ext uri="{FF2B5EF4-FFF2-40B4-BE49-F238E27FC236}">
                <a16:creationId xmlns:a16="http://schemas.microsoft.com/office/drawing/2014/main" id="{C863442F-960A-4479-947E-F49BE2A493A2}"/>
              </a:ext>
            </a:extLst>
          </p:cNvPr>
          <p:cNvSpPr/>
          <p:nvPr/>
        </p:nvSpPr>
        <p:spPr>
          <a:xfrm>
            <a:off x="5381993" y="4519106"/>
            <a:ext cx="432565" cy="432565"/>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9251EFE4-9EB7-4943-91B8-5FBB2C6FE00A}"/>
              </a:ext>
            </a:extLst>
          </p:cNvPr>
          <p:cNvSpPr txBox="1"/>
          <p:nvPr/>
        </p:nvSpPr>
        <p:spPr>
          <a:xfrm>
            <a:off x="6179793" y="1081800"/>
            <a:ext cx="5510441"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sng"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Communicate</a:t>
            </a:r>
            <a:r>
              <a:rPr kumimoji="0" lang="en-US" sz="19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recovery progress towards targets</a:t>
            </a:r>
          </a:p>
        </p:txBody>
      </p:sp>
      <p:sp>
        <p:nvSpPr>
          <p:cNvPr id="18" name="TextBox 17">
            <a:extLst>
              <a:ext uri="{FF2B5EF4-FFF2-40B4-BE49-F238E27FC236}">
                <a16:creationId xmlns:a16="http://schemas.microsoft.com/office/drawing/2014/main" id="{5552DBC3-8D6F-4671-AC75-E9F4A349B0E7}"/>
              </a:ext>
            </a:extLst>
          </p:cNvPr>
          <p:cNvSpPr txBox="1"/>
          <p:nvPr/>
        </p:nvSpPr>
        <p:spPr>
          <a:xfrm>
            <a:off x="6190248" y="1857549"/>
            <a:ext cx="484854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Provide </a:t>
            </a:r>
            <a:r>
              <a:rPr kumimoji="0" lang="en-US" sz="1900" b="0" i="0" u="sng"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accountability</a:t>
            </a:r>
            <a:r>
              <a:rPr kumimoji="0" lang="en-US" sz="19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for funding decisions</a:t>
            </a:r>
          </a:p>
        </p:txBody>
      </p:sp>
      <p:sp>
        <p:nvSpPr>
          <p:cNvPr id="19" name="TextBox 18">
            <a:extLst>
              <a:ext uri="{FF2B5EF4-FFF2-40B4-BE49-F238E27FC236}">
                <a16:creationId xmlns:a16="http://schemas.microsoft.com/office/drawing/2014/main" id="{5E886BF2-0EF1-45E0-8386-EC0F35B7093F}"/>
              </a:ext>
            </a:extLst>
          </p:cNvPr>
          <p:cNvSpPr txBox="1"/>
          <p:nvPr/>
        </p:nvSpPr>
        <p:spPr>
          <a:xfrm>
            <a:off x="6190245" y="2746603"/>
            <a:ext cx="4373461"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Demonstrate </a:t>
            </a:r>
            <a:r>
              <a:rPr kumimoji="0" lang="en-US" sz="1900" b="0" i="0" u="sng"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benefits</a:t>
            </a:r>
            <a:r>
              <a:rPr kumimoji="0" lang="en-US" sz="19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of restoration</a:t>
            </a:r>
          </a:p>
        </p:txBody>
      </p:sp>
      <p:sp>
        <p:nvSpPr>
          <p:cNvPr id="20" name="TextBox 19">
            <a:extLst>
              <a:ext uri="{FF2B5EF4-FFF2-40B4-BE49-F238E27FC236}">
                <a16:creationId xmlns:a16="http://schemas.microsoft.com/office/drawing/2014/main" id="{C8085BBB-20F9-4B3E-89B8-B3EF79EE160A}"/>
              </a:ext>
            </a:extLst>
          </p:cNvPr>
          <p:cNvSpPr txBox="1"/>
          <p:nvPr/>
        </p:nvSpPr>
        <p:spPr>
          <a:xfrm>
            <a:off x="6190246" y="3649716"/>
            <a:ext cx="4373461"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Identify which actions are </a:t>
            </a:r>
            <a:r>
              <a:rPr kumimoji="0" lang="en-US" sz="1900" b="0" i="0" u="sng"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effective </a:t>
            </a:r>
          </a:p>
        </p:txBody>
      </p:sp>
      <p:sp>
        <p:nvSpPr>
          <p:cNvPr id="21" name="TextBox 20">
            <a:extLst>
              <a:ext uri="{FF2B5EF4-FFF2-40B4-BE49-F238E27FC236}">
                <a16:creationId xmlns:a16="http://schemas.microsoft.com/office/drawing/2014/main" id="{A2E395C0-646F-44D4-8852-A5CB180E4243}"/>
              </a:ext>
            </a:extLst>
          </p:cNvPr>
          <p:cNvSpPr txBox="1"/>
          <p:nvPr/>
        </p:nvSpPr>
        <p:spPr>
          <a:xfrm>
            <a:off x="6201962" y="4528515"/>
            <a:ext cx="4373461"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Provide context for recovery </a:t>
            </a:r>
            <a:r>
              <a:rPr kumimoji="0" lang="en-US" sz="1900" b="0" i="0" u="sng"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planning</a:t>
            </a:r>
            <a:endParaRPr kumimoji="0" lang="en-US" sz="19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7950378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A74C5-06E2-294E-9225-860527BDE128}"/>
              </a:ext>
            </a:extLst>
          </p:cNvPr>
          <p:cNvSpPr/>
          <p:nvPr/>
        </p:nvSpPr>
        <p:spPr>
          <a:xfrm>
            <a:off x="0" y="-1"/>
            <a:ext cx="12192000" cy="6858001"/>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3636B3B-52E6-F04E-9810-97E28FE99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3968" cy="6870357"/>
          </a:xfrm>
          <a:prstGeom prst="rect">
            <a:avLst/>
          </a:prstGeom>
        </p:spPr>
      </p:pic>
      <p:sp>
        <p:nvSpPr>
          <p:cNvPr id="5" name="Title 1">
            <a:extLst>
              <a:ext uri="{FF2B5EF4-FFF2-40B4-BE49-F238E27FC236}">
                <a16:creationId xmlns:a16="http://schemas.microsoft.com/office/drawing/2014/main" id="{EF25D907-4115-134F-8706-1361E2CFBD9E}"/>
              </a:ext>
            </a:extLst>
          </p:cNvPr>
          <p:cNvSpPr txBox="1">
            <a:spLocks/>
          </p:cNvSpPr>
          <p:nvPr/>
        </p:nvSpPr>
        <p:spPr>
          <a:xfrm>
            <a:off x="407582" y="1335384"/>
            <a:ext cx="9144000" cy="181952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8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panose="020F0302020204030204"/>
                <a:ea typeface="+mj-ea"/>
                <a:cs typeface="+mj-cs"/>
              </a:rPr>
              <a:t>Thank you!</a:t>
            </a:r>
          </a:p>
          <a:p>
            <a:pPr marL="0" marR="0" lvl="0" indent="0" algn="ctr" defTabSz="914400" rtl="0" eaLnBrk="1" fontAlgn="auto" latinLnBrk="0" hangingPunct="1">
              <a:lnSpc>
                <a:spcPct val="118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Light" panose="020F0302020204030204"/>
              <a:ea typeface="+mj-ea"/>
              <a:cs typeface="+mj-cs"/>
            </a:endParaRPr>
          </a:p>
          <a:p>
            <a:pPr marL="0" marR="0" lvl="0" indent="0" algn="l" defTabSz="914400" rtl="0" eaLnBrk="1" fontAlgn="auto" latinLnBrk="0" hangingPunct="1">
              <a:lnSpc>
                <a:spcPct val="118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panose="020F0302020204030204"/>
                <a:ea typeface="+mj-ea"/>
                <a:cs typeface="+mj-cs"/>
              </a:rPr>
              <a:t>Elene Trujillo, Annelise Del Rio, Gary Johnson, Ron Thom</a:t>
            </a:r>
          </a:p>
          <a:p>
            <a:pPr marL="0" marR="0" lvl="0" indent="0" algn="l" defTabSz="914400" rtl="0" eaLnBrk="1" fontAlgn="auto" latinLnBrk="0" hangingPunct="1">
              <a:lnSpc>
                <a:spcPct val="118000"/>
              </a:lnSpc>
              <a:spcBef>
                <a:spcPct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Light" panose="020F0302020204030204"/>
              <a:ea typeface="+mj-ea"/>
              <a:cs typeface="+mj-cs"/>
            </a:endParaRPr>
          </a:p>
          <a:p>
            <a:pPr marL="0" marR="0" lvl="0" indent="0" algn="l" defTabSz="914400" rtl="0" eaLnBrk="1" fontAlgn="auto" latinLnBrk="0" hangingPunct="1">
              <a:lnSpc>
                <a:spcPct val="118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a:ea typeface="+mj-ea"/>
                <a:cs typeface="+mj-cs"/>
              </a:rPr>
              <a:t>For more information on this on-going work, contact:</a:t>
            </a:r>
          </a:p>
          <a:p>
            <a:pPr marL="0" marR="0" lvl="0" indent="0" algn="l" defTabSz="914400" rtl="0" eaLnBrk="1" fontAlgn="auto" latinLnBrk="0" hangingPunct="1">
              <a:lnSpc>
                <a:spcPct val="118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a:ea typeface="+mj-ea"/>
                <a:cs typeface="+mj-cs"/>
                <a:hlinkClick r:id="rId4">
                  <a:extLst>
                    <a:ext uri="{A12FA001-AC4F-418D-AE19-62706E023703}">
                      <ahyp:hlinkClr xmlns:ahyp="http://schemas.microsoft.com/office/drawing/2018/hyperlinkcolor" val="tx"/>
                    </a:ext>
                  </a:extLst>
                </a:hlinkClick>
              </a:rPr>
              <a:t>Elene.Trujillo@psp.wa.gov</a:t>
            </a:r>
            <a:r>
              <a:rPr kumimoji="0" lang="en-US" sz="2000" b="0" i="0" u="none" strike="noStrike" kern="1200" cap="none" spc="0" normalizeH="0" baseline="0" noProof="0" dirty="0">
                <a:ln>
                  <a:noFill/>
                </a:ln>
                <a:solidFill>
                  <a:prstClr val="white"/>
                </a:solidFill>
                <a:effectLst/>
                <a:uLnTx/>
                <a:uFillTx/>
                <a:latin typeface="Calibri Light" panose="020F0302020204030204"/>
                <a:ea typeface="+mj-ea"/>
                <a:cs typeface="+mj-cs"/>
              </a:rPr>
              <a:t> or </a:t>
            </a:r>
            <a:r>
              <a:rPr kumimoji="0" lang="en-US" sz="2000" b="0" i="0" u="none" strike="noStrike" kern="1200" cap="none" spc="0" normalizeH="0" baseline="0" noProof="0" dirty="0">
                <a:ln>
                  <a:noFill/>
                </a:ln>
                <a:solidFill>
                  <a:prstClr val="white"/>
                </a:solidFill>
                <a:effectLst/>
                <a:uLnTx/>
                <a:uFillTx/>
                <a:latin typeface="Calibri Light" panose="020F0302020204030204"/>
                <a:ea typeface="+mj-ea"/>
                <a:cs typeface="+mj-cs"/>
                <a:hlinkClick r:id="rId5">
                  <a:extLst>
                    <a:ext uri="{A12FA001-AC4F-418D-AE19-62706E023703}">
                      <ahyp:hlinkClr xmlns:ahyp="http://schemas.microsoft.com/office/drawing/2018/hyperlinkcolor" val="tx"/>
                    </a:ext>
                  </a:extLst>
                </a:hlinkClick>
              </a:rPr>
              <a:t>AnneliseDelRio@psp.wa.gov</a:t>
            </a:r>
            <a:r>
              <a:rPr kumimoji="0" lang="en-US" sz="2400" b="0" i="0" u="none" strike="noStrike" kern="1200" cap="none" spc="0" normalizeH="0" baseline="0" noProof="0" dirty="0">
                <a:ln>
                  <a:noFill/>
                </a:ln>
                <a:solidFill>
                  <a:prstClr val="white"/>
                </a:solidFill>
                <a:effectLst/>
                <a:uLnTx/>
                <a:uFillTx/>
                <a:latin typeface="Calibri Light" panose="020F0302020204030204"/>
                <a:ea typeface="+mj-ea"/>
                <a:cs typeface="+mj-cs"/>
              </a:rPr>
              <a:t> </a:t>
            </a:r>
          </a:p>
          <a:p>
            <a:pPr marL="0" marR="0" lvl="0" indent="0" algn="ctr" defTabSz="914400" rtl="0" eaLnBrk="1" fontAlgn="auto" latinLnBrk="0" hangingPunct="1">
              <a:lnSpc>
                <a:spcPct val="118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Light" panose="020F0302020204030204"/>
              <a:ea typeface="+mj-ea"/>
              <a:cs typeface="+mj-cs"/>
            </a:endParaRPr>
          </a:p>
          <a:p>
            <a:pPr marL="0" marR="0" lvl="0" indent="0" algn="ctr" defTabSz="914400" rtl="0" eaLnBrk="1" fontAlgn="auto" latinLnBrk="0" hangingPunct="1">
              <a:lnSpc>
                <a:spcPct val="118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726066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5ED120-10BA-4F9D-B65C-9318FA009D12}"/>
              </a:ext>
            </a:extLst>
          </p:cNvPr>
          <p:cNvPicPr>
            <a:picLocks noChangeAspect="1"/>
          </p:cNvPicPr>
          <p:nvPr/>
        </p:nvPicPr>
        <p:blipFill>
          <a:blip r:embed="rId2"/>
          <a:stretch>
            <a:fillRect/>
          </a:stretch>
        </p:blipFill>
        <p:spPr>
          <a:xfrm>
            <a:off x="-115202" y="1"/>
            <a:ext cx="12422404" cy="6857999"/>
          </a:xfrm>
          <a:prstGeom prst="rect">
            <a:avLst/>
          </a:prstGeom>
        </p:spPr>
      </p:pic>
    </p:spTree>
    <p:extLst>
      <p:ext uri="{BB962C8B-B14F-4D97-AF65-F5344CB8AC3E}">
        <p14:creationId xmlns:p14="http://schemas.microsoft.com/office/powerpoint/2010/main" val="1504146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9"/>
          </p:nvPr>
        </p:nvSpPr>
        <p:spPr>
          <a:xfrm>
            <a:off x="192141" y="3098801"/>
            <a:ext cx="3685121" cy="904032"/>
          </a:xfrm>
        </p:spPr>
        <p:txBody>
          <a:bodyPr/>
          <a:lstStyle/>
          <a:p>
            <a:pPr>
              <a:spcAft>
                <a:spcPts val="0"/>
              </a:spcAft>
            </a:pPr>
            <a:r>
              <a:rPr lang="en-US" sz="1800" b="1" dirty="0"/>
              <a:t>C. Littles</a:t>
            </a:r>
            <a:r>
              <a:rPr lang="en-US" sz="1800" dirty="0"/>
              <a:t>, J. </a:t>
            </a:r>
            <a:r>
              <a:rPr lang="en-US" sz="1800" dirty="0" err="1"/>
              <a:t>Karnezis</a:t>
            </a:r>
            <a:r>
              <a:rPr lang="en-US" sz="1800" dirty="0"/>
              <a:t>, K. Blauvelt, A. </a:t>
            </a:r>
            <a:r>
              <a:rPr lang="en-US" sz="1800" dirty="0" err="1"/>
              <a:t>Creason</a:t>
            </a:r>
            <a:r>
              <a:rPr lang="en-US" sz="1800" dirty="0"/>
              <a:t>, H. </a:t>
            </a:r>
            <a:r>
              <a:rPr lang="en-US" sz="1800" dirty="0" err="1"/>
              <a:t>Diefenderfer</a:t>
            </a:r>
            <a:r>
              <a:rPr lang="en-US" sz="1800" dirty="0"/>
              <a:t>, G. Johnson, L. </a:t>
            </a:r>
            <a:r>
              <a:rPr lang="en-US" sz="1800" dirty="0" err="1"/>
              <a:t>Krasnow</a:t>
            </a:r>
            <a:r>
              <a:rPr lang="en-US" sz="1800" dirty="0"/>
              <a:t>, P. Trask</a:t>
            </a:r>
          </a:p>
        </p:txBody>
      </p:sp>
      <p:sp>
        <p:nvSpPr>
          <p:cNvPr id="10" name="Title 9"/>
          <p:cNvSpPr>
            <a:spLocks noGrp="1"/>
          </p:cNvSpPr>
          <p:nvPr>
            <p:ph type="title"/>
          </p:nvPr>
        </p:nvSpPr>
        <p:spPr>
          <a:xfrm>
            <a:off x="185543" y="-8858"/>
            <a:ext cx="3685121" cy="2864026"/>
          </a:xfrm>
        </p:spPr>
        <p:txBody>
          <a:bodyPr>
            <a:normAutofit/>
          </a:bodyPr>
          <a:lstStyle/>
          <a:p>
            <a:r>
              <a:rPr lang="en-US" sz="2600" cap="none" dirty="0"/>
              <a:t>Columbia Estuary Ecosystem Restoration Program (CEERP) Adaptive Management</a:t>
            </a:r>
          </a:p>
        </p:txBody>
      </p:sp>
      <p:sp>
        <p:nvSpPr>
          <p:cNvPr id="3" name="TextBox 2">
            <a:extLst>
              <a:ext uri="{FF2B5EF4-FFF2-40B4-BE49-F238E27FC236}">
                <a16:creationId xmlns:a16="http://schemas.microsoft.com/office/drawing/2014/main" id="{76E27FBA-828E-48C4-A2BC-661490007082}"/>
              </a:ext>
            </a:extLst>
          </p:cNvPr>
          <p:cNvSpPr txBox="1"/>
          <p:nvPr/>
        </p:nvSpPr>
        <p:spPr>
          <a:xfrm>
            <a:off x="3877262" y="6452618"/>
            <a:ext cx="83213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Steamboat Slough at Julia Butler NWR</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1" u="none" strike="noStrike" kern="1200" cap="none" spc="0" normalizeH="0" baseline="0" noProof="0" dirty="0">
                <a:ln>
                  <a:noFill/>
                </a:ln>
                <a:solidFill>
                  <a:srgbClr val="000000"/>
                </a:solidFill>
                <a:effectLst/>
                <a:uLnTx/>
                <a:uFillTx/>
                <a:latin typeface="Arial"/>
                <a:ea typeface="+mn-ea"/>
                <a:cs typeface="+mn-cs"/>
              </a:rPr>
              <a:t>Photo courtesy of Light Hawk Conservation Flying</a:t>
            </a:r>
          </a:p>
        </p:txBody>
      </p:sp>
      <p:pic>
        <p:nvPicPr>
          <p:cNvPr id="5" name="Picture Placeholder 4">
            <a:extLst>
              <a:ext uri="{FF2B5EF4-FFF2-40B4-BE49-F238E27FC236}">
                <a16:creationId xmlns:a16="http://schemas.microsoft.com/office/drawing/2014/main" id="{69377049-E012-4AB4-BDC1-42BA4C2D195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a:xfrm>
            <a:off x="4003050" y="107380"/>
            <a:ext cx="8056563" cy="6345238"/>
          </a:xfrm>
        </p:spPr>
      </p:pic>
      <p:sp>
        <p:nvSpPr>
          <p:cNvPr id="4" name="AutoShape 4">
            <a:extLst>
              <a:ext uri="{FF2B5EF4-FFF2-40B4-BE49-F238E27FC236}">
                <a16:creationId xmlns:a16="http://schemas.microsoft.com/office/drawing/2014/main" id="{B099EF36-6C1E-455F-A84D-AFFA419CABD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15418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864987-113E-4779-83DB-39A86956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0057" y="4347359"/>
            <a:ext cx="2175334" cy="1977576"/>
          </a:xfrm>
          <a:prstGeom prst="rect">
            <a:avLst/>
          </a:prstGeom>
        </p:spPr>
      </p:pic>
      <p:sp>
        <p:nvSpPr>
          <p:cNvPr id="3" name="TextBox 2">
            <a:extLst>
              <a:ext uri="{FF2B5EF4-FFF2-40B4-BE49-F238E27FC236}">
                <a16:creationId xmlns:a16="http://schemas.microsoft.com/office/drawing/2014/main" id="{BDDE66DB-72EE-4BC8-AB0D-56DCA89EA0D3}"/>
              </a:ext>
            </a:extLst>
          </p:cNvPr>
          <p:cNvSpPr txBox="1"/>
          <p:nvPr/>
        </p:nvSpPr>
        <p:spPr>
          <a:xfrm>
            <a:off x="637822" y="377939"/>
            <a:ext cx="1091635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n-ea"/>
                <a:cs typeface="+mn-cs"/>
              </a:rPr>
              <a:t>ACKNOWLEDGEMENTS</a:t>
            </a:r>
          </a:p>
        </p:txBody>
      </p:sp>
      <p:sp>
        <p:nvSpPr>
          <p:cNvPr id="7" name="TextBox 6">
            <a:extLst>
              <a:ext uri="{FF2B5EF4-FFF2-40B4-BE49-F238E27FC236}">
                <a16:creationId xmlns:a16="http://schemas.microsoft.com/office/drawing/2014/main" id="{2100536C-7378-40A0-96A9-12B90F7256BD}"/>
              </a:ext>
            </a:extLst>
          </p:cNvPr>
          <p:cNvSpPr txBox="1"/>
          <p:nvPr/>
        </p:nvSpPr>
        <p:spPr>
          <a:xfrm>
            <a:off x="746846" y="1245223"/>
            <a:ext cx="111369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rial"/>
                <a:ea typeface="+mn-ea"/>
                <a:cs typeface="+mn-cs"/>
              </a:rPr>
              <a:t>Multiple agencies support CEERP’s adaptive management</a:t>
            </a:r>
          </a:p>
        </p:txBody>
      </p:sp>
      <p:pic>
        <p:nvPicPr>
          <p:cNvPr id="8" name="Picture 7" descr="A close up of a logo&#10;&#10;Description automatically generated">
            <a:extLst>
              <a:ext uri="{FF2B5EF4-FFF2-40B4-BE49-F238E27FC236}">
                <a16:creationId xmlns:a16="http://schemas.microsoft.com/office/drawing/2014/main" id="{529521FA-15AB-4549-8266-A2FDD39BB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545" y="2093370"/>
            <a:ext cx="2016910" cy="2016910"/>
          </a:xfrm>
          <a:prstGeom prst="rect">
            <a:avLst/>
          </a:prstGeom>
        </p:spPr>
      </p:pic>
      <p:pic>
        <p:nvPicPr>
          <p:cNvPr id="5" name="Picture 4" descr="A close up of a logo&#10;&#10;Description automatically generated">
            <a:extLst>
              <a:ext uri="{FF2B5EF4-FFF2-40B4-BE49-F238E27FC236}">
                <a16:creationId xmlns:a16="http://schemas.microsoft.com/office/drawing/2014/main" id="{BED3B488-AD33-47F3-83F1-CB33456F21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52" t="7332" r="6515" b="11280"/>
          <a:stretch/>
        </p:blipFill>
        <p:spPr>
          <a:xfrm>
            <a:off x="797344" y="1800543"/>
            <a:ext cx="3416982" cy="1894353"/>
          </a:xfrm>
          <a:prstGeom prst="rect">
            <a:avLst/>
          </a:prstGeom>
        </p:spPr>
      </p:pic>
      <p:pic>
        <p:nvPicPr>
          <p:cNvPr id="1026" name="Picture 2" descr="Lower Columbia Estuary Partnership">
            <a:extLst>
              <a:ext uri="{FF2B5EF4-FFF2-40B4-BE49-F238E27FC236}">
                <a16:creationId xmlns:a16="http://schemas.microsoft.com/office/drawing/2014/main" id="{1B2C6F7E-87D8-4192-8345-6123B321C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7674" y="2294272"/>
            <a:ext cx="3576504" cy="14663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lumbia River Estuary Study Taskforce">
            <a:extLst>
              <a:ext uri="{FF2B5EF4-FFF2-40B4-BE49-F238E27FC236}">
                <a16:creationId xmlns:a16="http://schemas.microsoft.com/office/drawing/2014/main" id="{C6B3BE10-010B-4DED-86F7-2E1E0CBAAA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9241" y="4460122"/>
            <a:ext cx="2004580" cy="19539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a:extLst>
              <a:ext uri="{FF2B5EF4-FFF2-40B4-BE49-F238E27FC236}">
                <a16:creationId xmlns:a16="http://schemas.microsoft.com/office/drawing/2014/main" id="{6321713B-C460-4115-9C40-084B47CBE0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1173" y="5567942"/>
            <a:ext cx="2713788" cy="10690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BA0FAEF4-3B3E-40C5-AB3B-DA550C4917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6213" y="4519257"/>
            <a:ext cx="2024312" cy="1762838"/>
          </a:xfrm>
          <a:prstGeom prst="rect">
            <a:avLst/>
          </a:prstGeom>
        </p:spPr>
      </p:pic>
      <p:pic>
        <p:nvPicPr>
          <p:cNvPr id="11" name="Picture 10" descr="A drawing of a face&#10;&#10;Description automatically generated">
            <a:extLst>
              <a:ext uri="{FF2B5EF4-FFF2-40B4-BE49-F238E27FC236}">
                <a16:creationId xmlns:a16="http://schemas.microsoft.com/office/drawing/2014/main" id="{9DB6830D-5EB1-4957-B60B-ED00E13AD6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959" y="4110280"/>
            <a:ext cx="4279941" cy="962005"/>
          </a:xfrm>
          <a:prstGeom prst="rect">
            <a:avLst/>
          </a:prstGeom>
        </p:spPr>
      </p:pic>
    </p:spTree>
    <p:extLst>
      <p:ext uri="{BB962C8B-B14F-4D97-AF65-F5344CB8AC3E}">
        <p14:creationId xmlns:p14="http://schemas.microsoft.com/office/powerpoint/2010/main" val="155238874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P_General_Powerpoint_Template_JULY_2019.potx [Read-Only]" id="{98C0398B-5D3C-40AA-BACD-D3838250F94B}" vid="{7ADAEDA3-227C-444D-AF0F-9DF8483E03EB}"/>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6482</TotalTime>
  <Words>4121</Words>
  <Application>Microsoft Office PowerPoint</Application>
  <PresentationFormat>Widescreen</PresentationFormat>
  <Paragraphs>565</Paragraphs>
  <Slides>63</Slides>
  <Notes>39</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63</vt:i4>
      </vt:variant>
    </vt:vector>
  </HeadingPairs>
  <TitlesOfParts>
    <vt:vector size="76" baseType="lpstr">
      <vt:lpstr>Arial</vt:lpstr>
      <vt:lpstr>Calibri</vt:lpstr>
      <vt:lpstr>Calibri Light</vt:lpstr>
      <vt:lpstr>Helvetica</vt:lpstr>
      <vt:lpstr>Lato</vt:lpstr>
      <vt:lpstr>Lato Black</vt:lpstr>
      <vt:lpstr>Neue Haas Grotesk Text Pro</vt:lpstr>
      <vt:lpstr>Segoe UI</vt:lpstr>
      <vt:lpstr>1_Office Theme</vt:lpstr>
      <vt:lpstr>Office Theme</vt:lpstr>
      <vt:lpstr>Content Templates</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Columbia Estuary Ecosystem Restoration Program (CEERP) Adaptive Management</vt:lpstr>
      <vt:lpstr>PowerPoint Presentation</vt:lpstr>
      <vt:lpstr>CEERP Overview</vt:lpstr>
      <vt:lpstr>Adaptive Management in Practice</vt:lpstr>
      <vt:lpstr>PowerPoint Presentation</vt:lpstr>
      <vt:lpstr>CEERP Restoration Cumulative Effects</vt:lpstr>
      <vt:lpstr>PowerPoint Presentation</vt:lpstr>
      <vt:lpstr>Current Scientific Progress Towards Assessing Cumulative Effects </vt:lpstr>
      <vt:lpstr>Moving Forward: Program-level Adaptive Management</vt:lpstr>
      <vt:lpstr>Moving Forward: Synthesis </vt:lpstr>
      <vt:lpstr>“Adapting the Program”</vt:lpstr>
      <vt:lpstr>PowerPoint Presentation</vt:lpstr>
      <vt:lpstr>WDFW’s Estuary and Salmon Restoration Program: Restoration science and adaptive and management in Puget Sound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Connecting Science and Practice: Nearshore Restoration Summit and Synthesis </vt:lpstr>
      <vt:lpstr>PowerPoint Presentation</vt:lpstr>
      <vt:lpstr>PowerPoint Presentation</vt:lpstr>
      <vt:lpstr>Thank you! </vt:lpstr>
      <vt:lpstr>Assessing progress at multiple timesteps</vt:lpstr>
      <vt:lpstr>PowerPoint Presentation</vt:lpstr>
      <vt:lpstr>PowerPoint Presentation</vt:lpstr>
      <vt:lpstr>PowerPoint Presentation</vt:lpstr>
      <vt:lpstr>PowerPoint Presentation</vt:lpstr>
      <vt:lpstr>PowerPoint Presentation</vt:lpstr>
      <vt:lpstr>Evaluating the Cumulative Effects of Puget Sound Recovery</vt:lpstr>
      <vt:lpstr>Evaluating salmon recovery restoration</vt:lpstr>
      <vt:lpstr>Scales of restoration evaluations</vt:lpstr>
      <vt:lpstr>Large-scale evaluations needed</vt:lpstr>
      <vt:lpstr>Cumulative effects evaluation framework</vt:lpstr>
      <vt:lpstr>Cumulative effects modes</vt:lpstr>
      <vt:lpstr>Cumulative Effects in the Lower Columbia River Estuary</vt:lpstr>
      <vt:lpstr>An Approach for Assessing U.S. Gulf Coast Ecosystem Restoration</vt:lpstr>
      <vt:lpstr>PowerPoint Presentation</vt:lpstr>
      <vt:lpstr>Case Study</vt:lpstr>
      <vt:lpstr>Implementing the evaluation:</vt:lpstr>
      <vt:lpstr>Applications of a cumulative effects evaluation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Feifel, Kirsten (PSP)</dc:creator>
  <cp:lastModifiedBy>Elene Trujillo</cp:lastModifiedBy>
  <cp:revision>7</cp:revision>
  <dcterms:created xsi:type="dcterms:W3CDTF">2022-04-12T17:29:28Z</dcterms:created>
  <dcterms:modified xsi:type="dcterms:W3CDTF">2022-04-21T17:34:29Z</dcterms:modified>
</cp:coreProperties>
</file>