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395" r:id="rId4"/>
    <p:sldId id="266" r:id="rId5"/>
    <p:sldId id="268" r:id="rId6"/>
    <p:sldId id="267" r:id="rId7"/>
    <p:sldId id="258" r:id="rId8"/>
    <p:sldId id="389" r:id="rId9"/>
    <p:sldId id="406" r:id="rId10"/>
    <p:sldId id="391" r:id="rId11"/>
    <p:sldId id="259" r:id="rId12"/>
    <p:sldId id="407" r:id="rId13"/>
    <p:sldId id="408" r:id="rId14"/>
    <p:sldId id="260" r:id="rId15"/>
    <p:sldId id="409" r:id="rId16"/>
    <p:sldId id="261" r:id="rId17"/>
    <p:sldId id="410" r:id="rId18"/>
    <p:sldId id="412" r:id="rId19"/>
    <p:sldId id="411" r:id="rId20"/>
    <p:sldId id="413" r:id="rId21"/>
    <p:sldId id="262" r:id="rId22"/>
    <p:sldId id="263" r:id="rId23"/>
    <p:sldId id="414" r:id="rId24"/>
    <p:sldId id="264" r:id="rId25"/>
    <p:sldId id="415" r:id="rId26"/>
    <p:sldId id="26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94"/>
    <p:restoredTop sz="74012"/>
  </p:normalViewPr>
  <p:slideViewPr>
    <p:cSldViewPr snapToGrid="0" snapToObjects="1">
      <p:cViewPr varScale="1">
        <p:scale>
          <a:sx n="82" d="100"/>
          <a:sy n="82" d="100"/>
        </p:scale>
        <p:origin x="328" y="176"/>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ED84A4-9C72-8349-9102-CA39D9706FD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52980E2-8EB2-E649-83CD-C57F59BDD280}">
      <dgm:prSet phldrT="[Text]"/>
      <dgm:spPr/>
      <dgm:t>
        <a:bodyPr/>
        <a:lstStyle/>
        <a:p>
          <a:r>
            <a:rPr lang="en-US" dirty="0"/>
            <a:t>Learn</a:t>
          </a:r>
        </a:p>
      </dgm:t>
    </dgm:pt>
    <dgm:pt modelId="{4214AC16-2604-B249-8FA9-ED59927C5D37}" type="parTrans" cxnId="{0218DFA4-B462-4441-B4DC-E8C0E7DD8F5C}">
      <dgm:prSet/>
      <dgm:spPr/>
      <dgm:t>
        <a:bodyPr/>
        <a:lstStyle/>
        <a:p>
          <a:endParaRPr lang="en-US"/>
        </a:p>
      </dgm:t>
    </dgm:pt>
    <dgm:pt modelId="{1E129929-921B-584E-B95F-DAC33892F601}" type="sibTrans" cxnId="{0218DFA4-B462-4441-B4DC-E8C0E7DD8F5C}">
      <dgm:prSet/>
      <dgm:spPr/>
      <dgm:t>
        <a:bodyPr/>
        <a:lstStyle/>
        <a:p>
          <a:endParaRPr lang="en-US"/>
        </a:p>
      </dgm:t>
    </dgm:pt>
    <dgm:pt modelId="{69481325-2B46-E84C-B7C0-7F6703D87E35}">
      <dgm:prSet phldrT="[Text]"/>
      <dgm:spPr/>
      <dgm:t>
        <a:bodyPr/>
        <a:lstStyle/>
        <a:p>
          <a:r>
            <a:rPr lang="en-US" dirty="0"/>
            <a:t>Plan, design, build</a:t>
          </a:r>
        </a:p>
      </dgm:t>
    </dgm:pt>
    <dgm:pt modelId="{20ED05F5-F205-A149-8069-066A98F2BF2B}" type="parTrans" cxnId="{B9EC1233-A326-464E-AAB0-96EF77D9D995}">
      <dgm:prSet/>
      <dgm:spPr/>
      <dgm:t>
        <a:bodyPr/>
        <a:lstStyle/>
        <a:p>
          <a:endParaRPr lang="en-US"/>
        </a:p>
      </dgm:t>
    </dgm:pt>
    <dgm:pt modelId="{AA3641F1-743A-024F-BD05-EE6354EBF9F1}" type="sibTrans" cxnId="{B9EC1233-A326-464E-AAB0-96EF77D9D995}">
      <dgm:prSet/>
      <dgm:spPr/>
      <dgm:t>
        <a:bodyPr/>
        <a:lstStyle/>
        <a:p>
          <a:endParaRPr lang="en-US"/>
        </a:p>
      </dgm:t>
    </dgm:pt>
    <dgm:pt modelId="{9966B319-CA72-D54B-A878-B0A071DE741E}">
      <dgm:prSet phldrT="[Text]"/>
      <dgm:spPr/>
      <dgm:t>
        <a:bodyPr/>
        <a:lstStyle/>
        <a:p>
          <a:r>
            <a:rPr lang="en-US" dirty="0"/>
            <a:t>Monitor</a:t>
          </a:r>
        </a:p>
      </dgm:t>
    </dgm:pt>
    <dgm:pt modelId="{977CE249-20CE-2247-A874-AC4D63F843F2}" type="parTrans" cxnId="{5723A374-A957-E641-84F3-02AD5B979728}">
      <dgm:prSet/>
      <dgm:spPr/>
      <dgm:t>
        <a:bodyPr/>
        <a:lstStyle/>
        <a:p>
          <a:endParaRPr lang="en-US"/>
        </a:p>
      </dgm:t>
    </dgm:pt>
    <dgm:pt modelId="{3593EDA1-C98C-024E-9177-E0DF138C51D8}" type="sibTrans" cxnId="{5723A374-A957-E641-84F3-02AD5B979728}">
      <dgm:prSet/>
      <dgm:spPr/>
      <dgm:t>
        <a:bodyPr/>
        <a:lstStyle/>
        <a:p>
          <a:endParaRPr lang="en-US"/>
        </a:p>
      </dgm:t>
    </dgm:pt>
    <dgm:pt modelId="{43510A92-A49D-7748-9D2E-752CDF26649A}">
      <dgm:prSet phldrT="[Text]"/>
      <dgm:spPr/>
      <dgm:t>
        <a:bodyPr/>
        <a:lstStyle/>
        <a:p>
          <a:r>
            <a:rPr lang="en-US" dirty="0"/>
            <a:t>Maintain</a:t>
          </a:r>
        </a:p>
      </dgm:t>
    </dgm:pt>
    <dgm:pt modelId="{AE951DFE-F9A0-0147-BE8E-9F28E9978507}" type="parTrans" cxnId="{6E70B84F-C697-0640-83D3-B57A7C3F3C5A}">
      <dgm:prSet/>
      <dgm:spPr/>
      <dgm:t>
        <a:bodyPr/>
        <a:lstStyle/>
        <a:p>
          <a:endParaRPr lang="en-US"/>
        </a:p>
      </dgm:t>
    </dgm:pt>
    <dgm:pt modelId="{0C57D5FF-4739-1C4D-A69F-2B7CD9B50C7C}" type="sibTrans" cxnId="{6E70B84F-C697-0640-83D3-B57A7C3F3C5A}">
      <dgm:prSet/>
      <dgm:spPr/>
      <dgm:t>
        <a:bodyPr/>
        <a:lstStyle/>
        <a:p>
          <a:endParaRPr lang="en-US"/>
        </a:p>
      </dgm:t>
    </dgm:pt>
    <dgm:pt modelId="{C6744DB8-DE2C-3649-8D78-7D0E1D9D123B}">
      <dgm:prSet phldrT="[Text]"/>
      <dgm:spPr/>
      <dgm:t>
        <a:bodyPr/>
        <a:lstStyle/>
        <a:p>
          <a:r>
            <a:rPr lang="en-US" dirty="0"/>
            <a:t>Tell the story &amp; teach</a:t>
          </a:r>
        </a:p>
      </dgm:t>
    </dgm:pt>
    <dgm:pt modelId="{654912F9-1125-F241-8D90-4D10B907EE37}" type="parTrans" cxnId="{FDF62467-F86C-C149-8DD6-32560784B44E}">
      <dgm:prSet/>
      <dgm:spPr/>
      <dgm:t>
        <a:bodyPr/>
        <a:lstStyle/>
        <a:p>
          <a:endParaRPr lang="en-US"/>
        </a:p>
      </dgm:t>
    </dgm:pt>
    <dgm:pt modelId="{0B48BE45-10CD-6341-87A4-040C2FF21E5C}" type="sibTrans" cxnId="{FDF62467-F86C-C149-8DD6-32560784B44E}">
      <dgm:prSet/>
      <dgm:spPr/>
      <dgm:t>
        <a:bodyPr/>
        <a:lstStyle/>
        <a:p>
          <a:endParaRPr lang="en-US"/>
        </a:p>
      </dgm:t>
    </dgm:pt>
    <dgm:pt modelId="{80A54C5C-3804-7343-A0A5-117DB911DBC3}" type="pres">
      <dgm:prSet presAssocID="{72ED84A4-9C72-8349-9102-CA39D9706FDE}" presName="cycle" presStyleCnt="0">
        <dgm:presLayoutVars>
          <dgm:dir/>
          <dgm:resizeHandles val="exact"/>
        </dgm:presLayoutVars>
      </dgm:prSet>
      <dgm:spPr/>
    </dgm:pt>
    <dgm:pt modelId="{F43C1D16-E477-E042-92CA-44F03F821F4F}" type="pres">
      <dgm:prSet presAssocID="{552980E2-8EB2-E649-83CD-C57F59BDD280}" presName="node" presStyleLbl="node1" presStyleIdx="0" presStyleCnt="5" custRadScaleRad="100000" custRadScaleInc="0">
        <dgm:presLayoutVars>
          <dgm:bulletEnabled val="1"/>
        </dgm:presLayoutVars>
      </dgm:prSet>
      <dgm:spPr/>
    </dgm:pt>
    <dgm:pt modelId="{7D9E6D19-00D5-AE44-9C38-5D3C984882E4}" type="pres">
      <dgm:prSet presAssocID="{1E129929-921B-584E-B95F-DAC33892F601}" presName="sibTrans" presStyleLbl="sibTrans2D1" presStyleIdx="0" presStyleCnt="5"/>
      <dgm:spPr/>
    </dgm:pt>
    <dgm:pt modelId="{4EDEC204-4203-EE4E-A00D-0A63A5FE0069}" type="pres">
      <dgm:prSet presAssocID="{1E129929-921B-584E-B95F-DAC33892F601}" presName="connectorText" presStyleLbl="sibTrans2D1" presStyleIdx="0" presStyleCnt="5"/>
      <dgm:spPr/>
    </dgm:pt>
    <dgm:pt modelId="{F4F208B1-6922-5743-9200-1E2C62CB321E}" type="pres">
      <dgm:prSet presAssocID="{69481325-2B46-E84C-B7C0-7F6703D87E35}" presName="node" presStyleLbl="node1" presStyleIdx="1" presStyleCnt="5">
        <dgm:presLayoutVars>
          <dgm:bulletEnabled val="1"/>
        </dgm:presLayoutVars>
      </dgm:prSet>
      <dgm:spPr/>
    </dgm:pt>
    <dgm:pt modelId="{3A9BE43F-A1D0-FE45-8360-ED9A75D52935}" type="pres">
      <dgm:prSet presAssocID="{AA3641F1-743A-024F-BD05-EE6354EBF9F1}" presName="sibTrans" presStyleLbl="sibTrans2D1" presStyleIdx="1" presStyleCnt="5"/>
      <dgm:spPr/>
    </dgm:pt>
    <dgm:pt modelId="{76189E7C-2F07-8649-A3D0-4E432A95F007}" type="pres">
      <dgm:prSet presAssocID="{AA3641F1-743A-024F-BD05-EE6354EBF9F1}" presName="connectorText" presStyleLbl="sibTrans2D1" presStyleIdx="1" presStyleCnt="5"/>
      <dgm:spPr/>
    </dgm:pt>
    <dgm:pt modelId="{25DCA6CA-C8C2-2146-9C5A-4CAA032F32E6}" type="pres">
      <dgm:prSet presAssocID="{9966B319-CA72-D54B-A878-B0A071DE741E}" presName="node" presStyleLbl="node1" presStyleIdx="2" presStyleCnt="5">
        <dgm:presLayoutVars>
          <dgm:bulletEnabled val="1"/>
        </dgm:presLayoutVars>
      </dgm:prSet>
      <dgm:spPr/>
    </dgm:pt>
    <dgm:pt modelId="{CAA4568E-2A3F-4549-82DE-051356EBA457}" type="pres">
      <dgm:prSet presAssocID="{3593EDA1-C98C-024E-9177-E0DF138C51D8}" presName="sibTrans" presStyleLbl="sibTrans2D1" presStyleIdx="2" presStyleCnt="5"/>
      <dgm:spPr/>
    </dgm:pt>
    <dgm:pt modelId="{F8E31323-0289-1A4E-A2F9-8AA29237291A}" type="pres">
      <dgm:prSet presAssocID="{3593EDA1-C98C-024E-9177-E0DF138C51D8}" presName="connectorText" presStyleLbl="sibTrans2D1" presStyleIdx="2" presStyleCnt="5"/>
      <dgm:spPr/>
    </dgm:pt>
    <dgm:pt modelId="{F7FB54D0-41A7-B74F-BD2D-28493F3832A0}" type="pres">
      <dgm:prSet presAssocID="{43510A92-A49D-7748-9D2E-752CDF26649A}" presName="node" presStyleLbl="node1" presStyleIdx="3" presStyleCnt="5">
        <dgm:presLayoutVars>
          <dgm:bulletEnabled val="1"/>
        </dgm:presLayoutVars>
      </dgm:prSet>
      <dgm:spPr/>
    </dgm:pt>
    <dgm:pt modelId="{713FF027-0A9C-344D-B5BF-6022473A068C}" type="pres">
      <dgm:prSet presAssocID="{0C57D5FF-4739-1C4D-A69F-2B7CD9B50C7C}" presName="sibTrans" presStyleLbl="sibTrans2D1" presStyleIdx="3" presStyleCnt="5"/>
      <dgm:spPr/>
    </dgm:pt>
    <dgm:pt modelId="{E84C47EE-74BF-0E41-B5D6-07044F932C6A}" type="pres">
      <dgm:prSet presAssocID="{0C57D5FF-4739-1C4D-A69F-2B7CD9B50C7C}" presName="connectorText" presStyleLbl="sibTrans2D1" presStyleIdx="3" presStyleCnt="5"/>
      <dgm:spPr/>
    </dgm:pt>
    <dgm:pt modelId="{FC5B4B97-90C5-984A-8A24-37B41642B2DD}" type="pres">
      <dgm:prSet presAssocID="{C6744DB8-DE2C-3649-8D78-7D0E1D9D123B}" presName="node" presStyleLbl="node1" presStyleIdx="4" presStyleCnt="5">
        <dgm:presLayoutVars>
          <dgm:bulletEnabled val="1"/>
        </dgm:presLayoutVars>
      </dgm:prSet>
      <dgm:spPr/>
    </dgm:pt>
    <dgm:pt modelId="{BF82A720-72D8-4B47-99E9-E65A62CD516A}" type="pres">
      <dgm:prSet presAssocID="{0B48BE45-10CD-6341-87A4-040C2FF21E5C}" presName="sibTrans" presStyleLbl="sibTrans2D1" presStyleIdx="4" presStyleCnt="5"/>
      <dgm:spPr/>
    </dgm:pt>
    <dgm:pt modelId="{8EE5A3FE-539D-8E40-B41E-6C93133A8252}" type="pres">
      <dgm:prSet presAssocID="{0B48BE45-10CD-6341-87A4-040C2FF21E5C}" presName="connectorText" presStyleLbl="sibTrans2D1" presStyleIdx="4" presStyleCnt="5"/>
      <dgm:spPr/>
    </dgm:pt>
  </dgm:ptLst>
  <dgm:cxnLst>
    <dgm:cxn modelId="{355E270E-E8FF-3E43-BF68-7FB4DD9332AC}" type="presOf" srcId="{0C57D5FF-4739-1C4D-A69F-2B7CD9B50C7C}" destId="{713FF027-0A9C-344D-B5BF-6022473A068C}" srcOrd="0" destOrd="0" presId="urn:microsoft.com/office/officeart/2005/8/layout/cycle2"/>
    <dgm:cxn modelId="{8F750D1A-467B-A64A-9B2E-E0BF78C1E37F}" type="presOf" srcId="{69481325-2B46-E84C-B7C0-7F6703D87E35}" destId="{F4F208B1-6922-5743-9200-1E2C62CB321E}" srcOrd="0" destOrd="0" presId="urn:microsoft.com/office/officeart/2005/8/layout/cycle2"/>
    <dgm:cxn modelId="{728E8727-AB14-094B-809F-E783BC7DDE30}" type="presOf" srcId="{1E129929-921B-584E-B95F-DAC33892F601}" destId="{4EDEC204-4203-EE4E-A00D-0A63A5FE0069}" srcOrd="1" destOrd="0" presId="urn:microsoft.com/office/officeart/2005/8/layout/cycle2"/>
    <dgm:cxn modelId="{B9EC1233-A326-464E-AAB0-96EF77D9D995}" srcId="{72ED84A4-9C72-8349-9102-CA39D9706FDE}" destId="{69481325-2B46-E84C-B7C0-7F6703D87E35}" srcOrd="1" destOrd="0" parTransId="{20ED05F5-F205-A149-8069-066A98F2BF2B}" sibTransId="{AA3641F1-743A-024F-BD05-EE6354EBF9F1}"/>
    <dgm:cxn modelId="{9AD71546-FA67-7E40-8B26-7995DFE14599}" type="presOf" srcId="{0B48BE45-10CD-6341-87A4-040C2FF21E5C}" destId="{8EE5A3FE-539D-8E40-B41E-6C93133A8252}" srcOrd="1" destOrd="0" presId="urn:microsoft.com/office/officeart/2005/8/layout/cycle2"/>
    <dgm:cxn modelId="{6E70B84F-C697-0640-83D3-B57A7C3F3C5A}" srcId="{72ED84A4-9C72-8349-9102-CA39D9706FDE}" destId="{43510A92-A49D-7748-9D2E-752CDF26649A}" srcOrd="3" destOrd="0" parTransId="{AE951DFE-F9A0-0147-BE8E-9F28E9978507}" sibTransId="{0C57D5FF-4739-1C4D-A69F-2B7CD9B50C7C}"/>
    <dgm:cxn modelId="{FDF62467-F86C-C149-8DD6-32560784B44E}" srcId="{72ED84A4-9C72-8349-9102-CA39D9706FDE}" destId="{C6744DB8-DE2C-3649-8D78-7D0E1D9D123B}" srcOrd="4" destOrd="0" parTransId="{654912F9-1125-F241-8D90-4D10B907EE37}" sibTransId="{0B48BE45-10CD-6341-87A4-040C2FF21E5C}"/>
    <dgm:cxn modelId="{1553546D-3F8D-0149-BDC2-0FBD64B26326}" type="presOf" srcId="{3593EDA1-C98C-024E-9177-E0DF138C51D8}" destId="{CAA4568E-2A3F-4549-82DE-051356EBA457}" srcOrd="0" destOrd="0" presId="urn:microsoft.com/office/officeart/2005/8/layout/cycle2"/>
    <dgm:cxn modelId="{279B036E-E12A-1A4C-AC0F-7CD09DF520C6}" type="presOf" srcId="{0C57D5FF-4739-1C4D-A69F-2B7CD9B50C7C}" destId="{E84C47EE-74BF-0E41-B5D6-07044F932C6A}" srcOrd="1" destOrd="0" presId="urn:microsoft.com/office/officeart/2005/8/layout/cycle2"/>
    <dgm:cxn modelId="{B827D26F-6CAA-DF48-9953-E5066E49101A}" type="presOf" srcId="{3593EDA1-C98C-024E-9177-E0DF138C51D8}" destId="{F8E31323-0289-1A4E-A2F9-8AA29237291A}" srcOrd="1" destOrd="0" presId="urn:microsoft.com/office/officeart/2005/8/layout/cycle2"/>
    <dgm:cxn modelId="{40F0ED71-C183-D84F-A967-98DED689E1AD}" type="presOf" srcId="{C6744DB8-DE2C-3649-8D78-7D0E1D9D123B}" destId="{FC5B4B97-90C5-984A-8A24-37B41642B2DD}" srcOrd="0" destOrd="0" presId="urn:microsoft.com/office/officeart/2005/8/layout/cycle2"/>
    <dgm:cxn modelId="{5723A374-A957-E641-84F3-02AD5B979728}" srcId="{72ED84A4-9C72-8349-9102-CA39D9706FDE}" destId="{9966B319-CA72-D54B-A878-B0A071DE741E}" srcOrd="2" destOrd="0" parTransId="{977CE249-20CE-2247-A874-AC4D63F843F2}" sibTransId="{3593EDA1-C98C-024E-9177-E0DF138C51D8}"/>
    <dgm:cxn modelId="{ED5A9B7D-484C-B54C-B86D-7AD5882A9A59}" type="presOf" srcId="{72ED84A4-9C72-8349-9102-CA39D9706FDE}" destId="{80A54C5C-3804-7343-A0A5-117DB911DBC3}" srcOrd="0" destOrd="0" presId="urn:microsoft.com/office/officeart/2005/8/layout/cycle2"/>
    <dgm:cxn modelId="{8FA8618E-E873-AC42-B66C-0E638590E2B7}" type="presOf" srcId="{552980E2-8EB2-E649-83CD-C57F59BDD280}" destId="{F43C1D16-E477-E042-92CA-44F03F821F4F}" srcOrd="0" destOrd="0" presId="urn:microsoft.com/office/officeart/2005/8/layout/cycle2"/>
    <dgm:cxn modelId="{0A0CF79A-7B86-384D-9B2A-A821C1A0CC64}" type="presOf" srcId="{AA3641F1-743A-024F-BD05-EE6354EBF9F1}" destId="{76189E7C-2F07-8649-A3D0-4E432A95F007}" srcOrd="1" destOrd="0" presId="urn:microsoft.com/office/officeart/2005/8/layout/cycle2"/>
    <dgm:cxn modelId="{7522729F-9EB8-044E-96DC-A194039DBE63}" type="presOf" srcId="{43510A92-A49D-7748-9D2E-752CDF26649A}" destId="{F7FB54D0-41A7-B74F-BD2D-28493F3832A0}" srcOrd="0" destOrd="0" presId="urn:microsoft.com/office/officeart/2005/8/layout/cycle2"/>
    <dgm:cxn modelId="{0218DFA4-B462-4441-B4DC-E8C0E7DD8F5C}" srcId="{72ED84A4-9C72-8349-9102-CA39D9706FDE}" destId="{552980E2-8EB2-E649-83CD-C57F59BDD280}" srcOrd="0" destOrd="0" parTransId="{4214AC16-2604-B249-8FA9-ED59927C5D37}" sibTransId="{1E129929-921B-584E-B95F-DAC33892F601}"/>
    <dgm:cxn modelId="{29E8BEB2-FD1D-E34E-A02A-C423286B8D7D}" type="presOf" srcId="{9966B319-CA72-D54B-A878-B0A071DE741E}" destId="{25DCA6CA-C8C2-2146-9C5A-4CAA032F32E6}" srcOrd="0" destOrd="0" presId="urn:microsoft.com/office/officeart/2005/8/layout/cycle2"/>
    <dgm:cxn modelId="{FA1B3CD5-9EAD-C846-9B13-8821635700E5}" type="presOf" srcId="{1E129929-921B-584E-B95F-DAC33892F601}" destId="{7D9E6D19-00D5-AE44-9C38-5D3C984882E4}" srcOrd="0" destOrd="0" presId="urn:microsoft.com/office/officeart/2005/8/layout/cycle2"/>
    <dgm:cxn modelId="{86A136D6-5B42-C843-B2D5-A072F9856C46}" type="presOf" srcId="{AA3641F1-743A-024F-BD05-EE6354EBF9F1}" destId="{3A9BE43F-A1D0-FE45-8360-ED9A75D52935}" srcOrd="0" destOrd="0" presId="urn:microsoft.com/office/officeart/2005/8/layout/cycle2"/>
    <dgm:cxn modelId="{E5B655F2-EE68-F64D-BDE2-72FF53463976}" type="presOf" srcId="{0B48BE45-10CD-6341-87A4-040C2FF21E5C}" destId="{BF82A720-72D8-4B47-99E9-E65A62CD516A}" srcOrd="0" destOrd="0" presId="urn:microsoft.com/office/officeart/2005/8/layout/cycle2"/>
    <dgm:cxn modelId="{DFC8453A-3068-2D43-B584-8992E7E80711}" type="presParOf" srcId="{80A54C5C-3804-7343-A0A5-117DB911DBC3}" destId="{F43C1D16-E477-E042-92CA-44F03F821F4F}" srcOrd="0" destOrd="0" presId="urn:microsoft.com/office/officeart/2005/8/layout/cycle2"/>
    <dgm:cxn modelId="{7812B696-69CD-904F-8455-866A037779AA}" type="presParOf" srcId="{80A54C5C-3804-7343-A0A5-117DB911DBC3}" destId="{7D9E6D19-00D5-AE44-9C38-5D3C984882E4}" srcOrd="1" destOrd="0" presId="urn:microsoft.com/office/officeart/2005/8/layout/cycle2"/>
    <dgm:cxn modelId="{8AF54070-3F50-5B45-83DC-4CC074E6EFCA}" type="presParOf" srcId="{7D9E6D19-00D5-AE44-9C38-5D3C984882E4}" destId="{4EDEC204-4203-EE4E-A00D-0A63A5FE0069}" srcOrd="0" destOrd="0" presId="urn:microsoft.com/office/officeart/2005/8/layout/cycle2"/>
    <dgm:cxn modelId="{9863E5EC-3007-064B-A587-A8DE867ADF60}" type="presParOf" srcId="{80A54C5C-3804-7343-A0A5-117DB911DBC3}" destId="{F4F208B1-6922-5743-9200-1E2C62CB321E}" srcOrd="2" destOrd="0" presId="urn:microsoft.com/office/officeart/2005/8/layout/cycle2"/>
    <dgm:cxn modelId="{272C028F-C413-714E-BA81-018E79D81EB4}" type="presParOf" srcId="{80A54C5C-3804-7343-A0A5-117DB911DBC3}" destId="{3A9BE43F-A1D0-FE45-8360-ED9A75D52935}" srcOrd="3" destOrd="0" presId="urn:microsoft.com/office/officeart/2005/8/layout/cycle2"/>
    <dgm:cxn modelId="{DCDCCFF8-B574-A54B-9CC0-D4BF2293AE40}" type="presParOf" srcId="{3A9BE43F-A1D0-FE45-8360-ED9A75D52935}" destId="{76189E7C-2F07-8649-A3D0-4E432A95F007}" srcOrd="0" destOrd="0" presId="urn:microsoft.com/office/officeart/2005/8/layout/cycle2"/>
    <dgm:cxn modelId="{43492E73-2945-C647-9ABC-D4B059C9F17B}" type="presParOf" srcId="{80A54C5C-3804-7343-A0A5-117DB911DBC3}" destId="{25DCA6CA-C8C2-2146-9C5A-4CAA032F32E6}" srcOrd="4" destOrd="0" presId="urn:microsoft.com/office/officeart/2005/8/layout/cycle2"/>
    <dgm:cxn modelId="{0D91D039-3A01-8D48-B053-99DF10610FC0}" type="presParOf" srcId="{80A54C5C-3804-7343-A0A5-117DB911DBC3}" destId="{CAA4568E-2A3F-4549-82DE-051356EBA457}" srcOrd="5" destOrd="0" presId="urn:microsoft.com/office/officeart/2005/8/layout/cycle2"/>
    <dgm:cxn modelId="{2D7E8587-2FBF-0D45-A947-2B58D8D6B497}" type="presParOf" srcId="{CAA4568E-2A3F-4549-82DE-051356EBA457}" destId="{F8E31323-0289-1A4E-A2F9-8AA29237291A}" srcOrd="0" destOrd="0" presId="urn:microsoft.com/office/officeart/2005/8/layout/cycle2"/>
    <dgm:cxn modelId="{FF5A6B87-A799-3440-A9A9-9AEDDB04E942}" type="presParOf" srcId="{80A54C5C-3804-7343-A0A5-117DB911DBC3}" destId="{F7FB54D0-41A7-B74F-BD2D-28493F3832A0}" srcOrd="6" destOrd="0" presId="urn:microsoft.com/office/officeart/2005/8/layout/cycle2"/>
    <dgm:cxn modelId="{93B903B5-8958-5043-A78B-A1F13A7F88A1}" type="presParOf" srcId="{80A54C5C-3804-7343-A0A5-117DB911DBC3}" destId="{713FF027-0A9C-344D-B5BF-6022473A068C}" srcOrd="7" destOrd="0" presId="urn:microsoft.com/office/officeart/2005/8/layout/cycle2"/>
    <dgm:cxn modelId="{481B6AB7-C6D5-164F-8C21-B69EDCD28847}" type="presParOf" srcId="{713FF027-0A9C-344D-B5BF-6022473A068C}" destId="{E84C47EE-74BF-0E41-B5D6-07044F932C6A}" srcOrd="0" destOrd="0" presId="urn:microsoft.com/office/officeart/2005/8/layout/cycle2"/>
    <dgm:cxn modelId="{E37D1205-6B5D-3B49-A397-5FD33DFB89B3}" type="presParOf" srcId="{80A54C5C-3804-7343-A0A5-117DB911DBC3}" destId="{FC5B4B97-90C5-984A-8A24-37B41642B2DD}" srcOrd="8" destOrd="0" presId="urn:microsoft.com/office/officeart/2005/8/layout/cycle2"/>
    <dgm:cxn modelId="{48912BFA-2A7B-FE47-84F5-4BABBAD87F62}" type="presParOf" srcId="{80A54C5C-3804-7343-A0A5-117DB911DBC3}" destId="{BF82A720-72D8-4B47-99E9-E65A62CD516A}" srcOrd="9" destOrd="0" presId="urn:microsoft.com/office/officeart/2005/8/layout/cycle2"/>
    <dgm:cxn modelId="{C3D6A241-EEA4-0243-9A42-8B5883209442}" type="presParOf" srcId="{BF82A720-72D8-4B47-99E9-E65A62CD516A}" destId="{8EE5A3FE-539D-8E40-B41E-6C93133A825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ED84A4-9C72-8349-9102-CA39D9706FD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52980E2-8EB2-E649-83CD-C57F59BDD280}">
      <dgm:prSet phldrT="[Text]"/>
      <dgm:spPr/>
      <dgm:t>
        <a:bodyPr/>
        <a:lstStyle/>
        <a:p>
          <a:r>
            <a:rPr lang="en-US" dirty="0"/>
            <a:t>Learn from community</a:t>
          </a:r>
        </a:p>
      </dgm:t>
    </dgm:pt>
    <dgm:pt modelId="{4214AC16-2604-B249-8FA9-ED59927C5D37}" type="parTrans" cxnId="{0218DFA4-B462-4441-B4DC-E8C0E7DD8F5C}">
      <dgm:prSet/>
      <dgm:spPr/>
      <dgm:t>
        <a:bodyPr/>
        <a:lstStyle/>
        <a:p>
          <a:endParaRPr lang="en-US"/>
        </a:p>
      </dgm:t>
    </dgm:pt>
    <dgm:pt modelId="{1E129929-921B-584E-B95F-DAC33892F601}" type="sibTrans" cxnId="{0218DFA4-B462-4441-B4DC-E8C0E7DD8F5C}">
      <dgm:prSet/>
      <dgm:spPr/>
      <dgm:t>
        <a:bodyPr/>
        <a:lstStyle/>
        <a:p>
          <a:endParaRPr lang="en-US"/>
        </a:p>
      </dgm:t>
    </dgm:pt>
    <dgm:pt modelId="{69481325-2B46-E84C-B7C0-7F6703D87E35}">
      <dgm:prSet phldrT="[Text]"/>
      <dgm:spPr/>
      <dgm:t>
        <a:bodyPr/>
        <a:lstStyle/>
        <a:p>
          <a:r>
            <a:rPr lang="en-US" dirty="0"/>
            <a:t>Plan or revise</a:t>
          </a:r>
        </a:p>
      </dgm:t>
    </dgm:pt>
    <dgm:pt modelId="{20ED05F5-F205-A149-8069-066A98F2BF2B}" type="parTrans" cxnId="{B9EC1233-A326-464E-AAB0-96EF77D9D995}">
      <dgm:prSet/>
      <dgm:spPr/>
      <dgm:t>
        <a:bodyPr/>
        <a:lstStyle/>
        <a:p>
          <a:endParaRPr lang="en-US"/>
        </a:p>
      </dgm:t>
    </dgm:pt>
    <dgm:pt modelId="{AA3641F1-743A-024F-BD05-EE6354EBF9F1}" type="sibTrans" cxnId="{B9EC1233-A326-464E-AAB0-96EF77D9D995}">
      <dgm:prSet/>
      <dgm:spPr/>
      <dgm:t>
        <a:bodyPr/>
        <a:lstStyle/>
        <a:p>
          <a:endParaRPr lang="en-US"/>
        </a:p>
      </dgm:t>
    </dgm:pt>
    <dgm:pt modelId="{9966B319-CA72-D54B-A878-B0A071DE741E}">
      <dgm:prSet phldrT="[Text]"/>
      <dgm:spPr/>
      <dgm:t>
        <a:bodyPr/>
        <a:lstStyle/>
        <a:p>
          <a:r>
            <a:rPr lang="en-US" dirty="0"/>
            <a:t>Adjust grant agreement</a:t>
          </a:r>
        </a:p>
      </dgm:t>
    </dgm:pt>
    <dgm:pt modelId="{977CE249-20CE-2247-A874-AC4D63F843F2}" type="parTrans" cxnId="{5723A374-A957-E641-84F3-02AD5B979728}">
      <dgm:prSet/>
      <dgm:spPr/>
      <dgm:t>
        <a:bodyPr/>
        <a:lstStyle/>
        <a:p>
          <a:endParaRPr lang="en-US"/>
        </a:p>
      </dgm:t>
    </dgm:pt>
    <dgm:pt modelId="{3593EDA1-C98C-024E-9177-E0DF138C51D8}" type="sibTrans" cxnId="{5723A374-A957-E641-84F3-02AD5B979728}">
      <dgm:prSet/>
      <dgm:spPr/>
      <dgm:t>
        <a:bodyPr/>
        <a:lstStyle/>
        <a:p>
          <a:endParaRPr lang="en-US"/>
        </a:p>
      </dgm:t>
    </dgm:pt>
    <dgm:pt modelId="{43510A92-A49D-7748-9D2E-752CDF26649A}">
      <dgm:prSet phldrT="[Text]"/>
      <dgm:spPr/>
      <dgm:t>
        <a:bodyPr/>
        <a:lstStyle/>
        <a:p>
          <a:r>
            <a:rPr lang="en-US" dirty="0"/>
            <a:t>Re-release</a:t>
          </a:r>
        </a:p>
      </dgm:t>
    </dgm:pt>
    <dgm:pt modelId="{AE951DFE-F9A0-0147-BE8E-9F28E9978507}" type="parTrans" cxnId="{6E70B84F-C697-0640-83D3-B57A7C3F3C5A}">
      <dgm:prSet/>
      <dgm:spPr/>
      <dgm:t>
        <a:bodyPr/>
        <a:lstStyle/>
        <a:p>
          <a:endParaRPr lang="en-US"/>
        </a:p>
      </dgm:t>
    </dgm:pt>
    <dgm:pt modelId="{0C57D5FF-4739-1C4D-A69F-2B7CD9B50C7C}" type="sibTrans" cxnId="{6E70B84F-C697-0640-83D3-B57A7C3F3C5A}">
      <dgm:prSet/>
      <dgm:spPr/>
      <dgm:t>
        <a:bodyPr/>
        <a:lstStyle/>
        <a:p>
          <a:endParaRPr lang="en-US"/>
        </a:p>
      </dgm:t>
    </dgm:pt>
    <dgm:pt modelId="{80A54C5C-3804-7343-A0A5-117DB911DBC3}" type="pres">
      <dgm:prSet presAssocID="{72ED84A4-9C72-8349-9102-CA39D9706FDE}" presName="cycle" presStyleCnt="0">
        <dgm:presLayoutVars>
          <dgm:dir/>
          <dgm:resizeHandles val="exact"/>
        </dgm:presLayoutVars>
      </dgm:prSet>
      <dgm:spPr/>
    </dgm:pt>
    <dgm:pt modelId="{F43C1D16-E477-E042-92CA-44F03F821F4F}" type="pres">
      <dgm:prSet presAssocID="{552980E2-8EB2-E649-83CD-C57F59BDD280}" presName="node" presStyleLbl="node1" presStyleIdx="0" presStyleCnt="4" custRadScaleRad="100000" custRadScaleInc="0">
        <dgm:presLayoutVars>
          <dgm:bulletEnabled val="1"/>
        </dgm:presLayoutVars>
      </dgm:prSet>
      <dgm:spPr/>
    </dgm:pt>
    <dgm:pt modelId="{7D9E6D19-00D5-AE44-9C38-5D3C984882E4}" type="pres">
      <dgm:prSet presAssocID="{1E129929-921B-584E-B95F-DAC33892F601}" presName="sibTrans" presStyleLbl="sibTrans2D1" presStyleIdx="0" presStyleCnt="4"/>
      <dgm:spPr/>
    </dgm:pt>
    <dgm:pt modelId="{4EDEC204-4203-EE4E-A00D-0A63A5FE0069}" type="pres">
      <dgm:prSet presAssocID="{1E129929-921B-584E-B95F-DAC33892F601}" presName="connectorText" presStyleLbl="sibTrans2D1" presStyleIdx="0" presStyleCnt="4"/>
      <dgm:spPr/>
    </dgm:pt>
    <dgm:pt modelId="{F4F208B1-6922-5743-9200-1E2C62CB321E}" type="pres">
      <dgm:prSet presAssocID="{69481325-2B46-E84C-B7C0-7F6703D87E35}" presName="node" presStyleLbl="node1" presStyleIdx="1" presStyleCnt="4">
        <dgm:presLayoutVars>
          <dgm:bulletEnabled val="1"/>
        </dgm:presLayoutVars>
      </dgm:prSet>
      <dgm:spPr/>
    </dgm:pt>
    <dgm:pt modelId="{3A9BE43F-A1D0-FE45-8360-ED9A75D52935}" type="pres">
      <dgm:prSet presAssocID="{AA3641F1-743A-024F-BD05-EE6354EBF9F1}" presName="sibTrans" presStyleLbl="sibTrans2D1" presStyleIdx="1" presStyleCnt="4"/>
      <dgm:spPr/>
    </dgm:pt>
    <dgm:pt modelId="{76189E7C-2F07-8649-A3D0-4E432A95F007}" type="pres">
      <dgm:prSet presAssocID="{AA3641F1-743A-024F-BD05-EE6354EBF9F1}" presName="connectorText" presStyleLbl="sibTrans2D1" presStyleIdx="1" presStyleCnt="4"/>
      <dgm:spPr/>
    </dgm:pt>
    <dgm:pt modelId="{25DCA6CA-C8C2-2146-9C5A-4CAA032F32E6}" type="pres">
      <dgm:prSet presAssocID="{9966B319-CA72-D54B-A878-B0A071DE741E}" presName="node" presStyleLbl="node1" presStyleIdx="2" presStyleCnt="4">
        <dgm:presLayoutVars>
          <dgm:bulletEnabled val="1"/>
        </dgm:presLayoutVars>
      </dgm:prSet>
      <dgm:spPr/>
    </dgm:pt>
    <dgm:pt modelId="{CAA4568E-2A3F-4549-82DE-051356EBA457}" type="pres">
      <dgm:prSet presAssocID="{3593EDA1-C98C-024E-9177-E0DF138C51D8}" presName="sibTrans" presStyleLbl="sibTrans2D1" presStyleIdx="2" presStyleCnt="4"/>
      <dgm:spPr/>
    </dgm:pt>
    <dgm:pt modelId="{F8E31323-0289-1A4E-A2F9-8AA29237291A}" type="pres">
      <dgm:prSet presAssocID="{3593EDA1-C98C-024E-9177-E0DF138C51D8}" presName="connectorText" presStyleLbl="sibTrans2D1" presStyleIdx="2" presStyleCnt="4"/>
      <dgm:spPr/>
    </dgm:pt>
    <dgm:pt modelId="{F7FB54D0-41A7-B74F-BD2D-28493F3832A0}" type="pres">
      <dgm:prSet presAssocID="{43510A92-A49D-7748-9D2E-752CDF26649A}" presName="node" presStyleLbl="node1" presStyleIdx="3" presStyleCnt="4">
        <dgm:presLayoutVars>
          <dgm:bulletEnabled val="1"/>
        </dgm:presLayoutVars>
      </dgm:prSet>
      <dgm:spPr/>
    </dgm:pt>
    <dgm:pt modelId="{713FF027-0A9C-344D-B5BF-6022473A068C}" type="pres">
      <dgm:prSet presAssocID="{0C57D5FF-4739-1C4D-A69F-2B7CD9B50C7C}" presName="sibTrans" presStyleLbl="sibTrans2D1" presStyleIdx="3" presStyleCnt="4"/>
      <dgm:spPr/>
    </dgm:pt>
    <dgm:pt modelId="{E84C47EE-74BF-0E41-B5D6-07044F932C6A}" type="pres">
      <dgm:prSet presAssocID="{0C57D5FF-4739-1C4D-A69F-2B7CD9B50C7C}" presName="connectorText" presStyleLbl="sibTrans2D1" presStyleIdx="3" presStyleCnt="4"/>
      <dgm:spPr/>
    </dgm:pt>
  </dgm:ptLst>
  <dgm:cxnLst>
    <dgm:cxn modelId="{355E270E-E8FF-3E43-BF68-7FB4DD9332AC}" type="presOf" srcId="{0C57D5FF-4739-1C4D-A69F-2B7CD9B50C7C}" destId="{713FF027-0A9C-344D-B5BF-6022473A068C}" srcOrd="0" destOrd="0" presId="urn:microsoft.com/office/officeart/2005/8/layout/cycle2"/>
    <dgm:cxn modelId="{8F750D1A-467B-A64A-9B2E-E0BF78C1E37F}" type="presOf" srcId="{69481325-2B46-E84C-B7C0-7F6703D87E35}" destId="{F4F208B1-6922-5743-9200-1E2C62CB321E}" srcOrd="0" destOrd="0" presId="urn:microsoft.com/office/officeart/2005/8/layout/cycle2"/>
    <dgm:cxn modelId="{728E8727-AB14-094B-809F-E783BC7DDE30}" type="presOf" srcId="{1E129929-921B-584E-B95F-DAC33892F601}" destId="{4EDEC204-4203-EE4E-A00D-0A63A5FE0069}" srcOrd="1" destOrd="0" presId="urn:microsoft.com/office/officeart/2005/8/layout/cycle2"/>
    <dgm:cxn modelId="{B9EC1233-A326-464E-AAB0-96EF77D9D995}" srcId="{72ED84A4-9C72-8349-9102-CA39D9706FDE}" destId="{69481325-2B46-E84C-B7C0-7F6703D87E35}" srcOrd="1" destOrd="0" parTransId="{20ED05F5-F205-A149-8069-066A98F2BF2B}" sibTransId="{AA3641F1-743A-024F-BD05-EE6354EBF9F1}"/>
    <dgm:cxn modelId="{6E70B84F-C697-0640-83D3-B57A7C3F3C5A}" srcId="{72ED84A4-9C72-8349-9102-CA39D9706FDE}" destId="{43510A92-A49D-7748-9D2E-752CDF26649A}" srcOrd="3" destOrd="0" parTransId="{AE951DFE-F9A0-0147-BE8E-9F28E9978507}" sibTransId="{0C57D5FF-4739-1C4D-A69F-2B7CD9B50C7C}"/>
    <dgm:cxn modelId="{1553546D-3F8D-0149-BDC2-0FBD64B26326}" type="presOf" srcId="{3593EDA1-C98C-024E-9177-E0DF138C51D8}" destId="{CAA4568E-2A3F-4549-82DE-051356EBA457}" srcOrd="0" destOrd="0" presId="urn:microsoft.com/office/officeart/2005/8/layout/cycle2"/>
    <dgm:cxn modelId="{279B036E-E12A-1A4C-AC0F-7CD09DF520C6}" type="presOf" srcId="{0C57D5FF-4739-1C4D-A69F-2B7CD9B50C7C}" destId="{E84C47EE-74BF-0E41-B5D6-07044F932C6A}" srcOrd="1" destOrd="0" presId="urn:microsoft.com/office/officeart/2005/8/layout/cycle2"/>
    <dgm:cxn modelId="{B827D26F-6CAA-DF48-9953-E5066E49101A}" type="presOf" srcId="{3593EDA1-C98C-024E-9177-E0DF138C51D8}" destId="{F8E31323-0289-1A4E-A2F9-8AA29237291A}" srcOrd="1" destOrd="0" presId="urn:microsoft.com/office/officeart/2005/8/layout/cycle2"/>
    <dgm:cxn modelId="{5723A374-A957-E641-84F3-02AD5B979728}" srcId="{72ED84A4-9C72-8349-9102-CA39D9706FDE}" destId="{9966B319-CA72-D54B-A878-B0A071DE741E}" srcOrd="2" destOrd="0" parTransId="{977CE249-20CE-2247-A874-AC4D63F843F2}" sibTransId="{3593EDA1-C98C-024E-9177-E0DF138C51D8}"/>
    <dgm:cxn modelId="{ED5A9B7D-484C-B54C-B86D-7AD5882A9A59}" type="presOf" srcId="{72ED84A4-9C72-8349-9102-CA39D9706FDE}" destId="{80A54C5C-3804-7343-A0A5-117DB911DBC3}" srcOrd="0" destOrd="0" presId="urn:microsoft.com/office/officeart/2005/8/layout/cycle2"/>
    <dgm:cxn modelId="{8FA8618E-E873-AC42-B66C-0E638590E2B7}" type="presOf" srcId="{552980E2-8EB2-E649-83CD-C57F59BDD280}" destId="{F43C1D16-E477-E042-92CA-44F03F821F4F}" srcOrd="0" destOrd="0" presId="urn:microsoft.com/office/officeart/2005/8/layout/cycle2"/>
    <dgm:cxn modelId="{0A0CF79A-7B86-384D-9B2A-A821C1A0CC64}" type="presOf" srcId="{AA3641F1-743A-024F-BD05-EE6354EBF9F1}" destId="{76189E7C-2F07-8649-A3D0-4E432A95F007}" srcOrd="1" destOrd="0" presId="urn:microsoft.com/office/officeart/2005/8/layout/cycle2"/>
    <dgm:cxn modelId="{7522729F-9EB8-044E-96DC-A194039DBE63}" type="presOf" srcId="{43510A92-A49D-7748-9D2E-752CDF26649A}" destId="{F7FB54D0-41A7-B74F-BD2D-28493F3832A0}" srcOrd="0" destOrd="0" presId="urn:microsoft.com/office/officeart/2005/8/layout/cycle2"/>
    <dgm:cxn modelId="{0218DFA4-B462-4441-B4DC-E8C0E7DD8F5C}" srcId="{72ED84A4-9C72-8349-9102-CA39D9706FDE}" destId="{552980E2-8EB2-E649-83CD-C57F59BDD280}" srcOrd="0" destOrd="0" parTransId="{4214AC16-2604-B249-8FA9-ED59927C5D37}" sibTransId="{1E129929-921B-584E-B95F-DAC33892F601}"/>
    <dgm:cxn modelId="{29E8BEB2-FD1D-E34E-A02A-C423286B8D7D}" type="presOf" srcId="{9966B319-CA72-D54B-A878-B0A071DE741E}" destId="{25DCA6CA-C8C2-2146-9C5A-4CAA032F32E6}" srcOrd="0" destOrd="0" presId="urn:microsoft.com/office/officeart/2005/8/layout/cycle2"/>
    <dgm:cxn modelId="{FA1B3CD5-9EAD-C846-9B13-8821635700E5}" type="presOf" srcId="{1E129929-921B-584E-B95F-DAC33892F601}" destId="{7D9E6D19-00D5-AE44-9C38-5D3C984882E4}" srcOrd="0" destOrd="0" presId="urn:microsoft.com/office/officeart/2005/8/layout/cycle2"/>
    <dgm:cxn modelId="{86A136D6-5B42-C843-B2D5-A072F9856C46}" type="presOf" srcId="{AA3641F1-743A-024F-BD05-EE6354EBF9F1}" destId="{3A9BE43F-A1D0-FE45-8360-ED9A75D52935}" srcOrd="0" destOrd="0" presId="urn:microsoft.com/office/officeart/2005/8/layout/cycle2"/>
    <dgm:cxn modelId="{DFC8453A-3068-2D43-B584-8992E7E80711}" type="presParOf" srcId="{80A54C5C-3804-7343-A0A5-117DB911DBC3}" destId="{F43C1D16-E477-E042-92CA-44F03F821F4F}" srcOrd="0" destOrd="0" presId="urn:microsoft.com/office/officeart/2005/8/layout/cycle2"/>
    <dgm:cxn modelId="{7812B696-69CD-904F-8455-866A037779AA}" type="presParOf" srcId="{80A54C5C-3804-7343-A0A5-117DB911DBC3}" destId="{7D9E6D19-00D5-AE44-9C38-5D3C984882E4}" srcOrd="1" destOrd="0" presId="urn:microsoft.com/office/officeart/2005/8/layout/cycle2"/>
    <dgm:cxn modelId="{8AF54070-3F50-5B45-83DC-4CC074E6EFCA}" type="presParOf" srcId="{7D9E6D19-00D5-AE44-9C38-5D3C984882E4}" destId="{4EDEC204-4203-EE4E-A00D-0A63A5FE0069}" srcOrd="0" destOrd="0" presId="urn:microsoft.com/office/officeart/2005/8/layout/cycle2"/>
    <dgm:cxn modelId="{9863E5EC-3007-064B-A587-A8DE867ADF60}" type="presParOf" srcId="{80A54C5C-3804-7343-A0A5-117DB911DBC3}" destId="{F4F208B1-6922-5743-9200-1E2C62CB321E}" srcOrd="2" destOrd="0" presId="urn:microsoft.com/office/officeart/2005/8/layout/cycle2"/>
    <dgm:cxn modelId="{272C028F-C413-714E-BA81-018E79D81EB4}" type="presParOf" srcId="{80A54C5C-3804-7343-A0A5-117DB911DBC3}" destId="{3A9BE43F-A1D0-FE45-8360-ED9A75D52935}" srcOrd="3" destOrd="0" presId="urn:microsoft.com/office/officeart/2005/8/layout/cycle2"/>
    <dgm:cxn modelId="{DCDCCFF8-B574-A54B-9CC0-D4BF2293AE40}" type="presParOf" srcId="{3A9BE43F-A1D0-FE45-8360-ED9A75D52935}" destId="{76189E7C-2F07-8649-A3D0-4E432A95F007}" srcOrd="0" destOrd="0" presId="urn:microsoft.com/office/officeart/2005/8/layout/cycle2"/>
    <dgm:cxn modelId="{43492E73-2945-C647-9ABC-D4B059C9F17B}" type="presParOf" srcId="{80A54C5C-3804-7343-A0A5-117DB911DBC3}" destId="{25DCA6CA-C8C2-2146-9C5A-4CAA032F32E6}" srcOrd="4" destOrd="0" presId="urn:microsoft.com/office/officeart/2005/8/layout/cycle2"/>
    <dgm:cxn modelId="{0D91D039-3A01-8D48-B053-99DF10610FC0}" type="presParOf" srcId="{80A54C5C-3804-7343-A0A5-117DB911DBC3}" destId="{CAA4568E-2A3F-4549-82DE-051356EBA457}" srcOrd="5" destOrd="0" presId="urn:microsoft.com/office/officeart/2005/8/layout/cycle2"/>
    <dgm:cxn modelId="{2D7E8587-2FBF-0D45-A947-2B58D8D6B497}" type="presParOf" srcId="{CAA4568E-2A3F-4549-82DE-051356EBA457}" destId="{F8E31323-0289-1A4E-A2F9-8AA29237291A}" srcOrd="0" destOrd="0" presId="urn:microsoft.com/office/officeart/2005/8/layout/cycle2"/>
    <dgm:cxn modelId="{FF5A6B87-A799-3440-A9A9-9AEDDB04E942}" type="presParOf" srcId="{80A54C5C-3804-7343-A0A5-117DB911DBC3}" destId="{F7FB54D0-41A7-B74F-BD2D-28493F3832A0}" srcOrd="6" destOrd="0" presId="urn:microsoft.com/office/officeart/2005/8/layout/cycle2"/>
    <dgm:cxn modelId="{93B903B5-8958-5043-A78B-A1F13A7F88A1}" type="presParOf" srcId="{80A54C5C-3804-7343-A0A5-117DB911DBC3}" destId="{713FF027-0A9C-344D-B5BF-6022473A068C}" srcOrd="7" destOrd="0" presId="urn:microsoft.com/office/officeart/2005/8/layout/cycle2"/>
    <dgm:cxn modelId="{481B6AB7-C6D5-164F-8C21-B69EDCD28847}" type="presParOf" srcId="{713FF027-0A9C-344D-B5BF-6022473A068C}" destId="{E84C47EE-74BF-0E41-B5D6-07044F932C6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1D16-E477-E042-92CA-44F03F821F4F}">
      <dsp:nvSpPr>
        <dsp:cNvPr id="0" name=""/>
        <dsp:cNvSpPr/>
      </dsp:nvSpPr>
      <dsp:spPr>
        <a:xfrm>
          <a:off x="2434828" y="401"/>
          <a:ext cx="1226343" cy="12263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Learn</a:t>
          </a:r>
        </a:p>
      </dsp:txBody>
      <dsp:txXfrm>
        <a:off x="2614422" y="179995"/>
        <a:ext cx="867155" cy="867155"/>
      </dsp:txXfrm>
    </dsp:sp>
    <dsp:sp modelId="{7D9E6D19-00D5-AE44-9C38-5D3C984882E4}">
      <dsp:nvSpPr>
        <dsp:cNvPr id="0" name=""/>
        <dsp:cNvSpPr/>
      </dsp:nvSpPr>
      <dsp:spPr>
        <a:xfrm rot="2160000">
          <a:off x="3622675" y="942976"/>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632045" y="996915"/>
        <a:ext cx="228964" cy="248335"/>
      </dsp:txXfrm>
    </dsp:sp>
    <dsp:sp modelId="{F4F208B1-6922-5743-9200-1E2C62CB321E}">
      <dsp:nvSpPr>
        <dsp:cNvPr id="0" name=""/>
        <dsp:cNvSpPr/>
      </dsp:nvSpPr>
      <dsp:spPr>
        <a:xfrm>
          <a:off x="3926250" y="1083982"/>
          <a:ext cx="1226343" cy="12263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Plan, design, build</a:t>
          </a:r>
        </a:p>
      </dsp:txBody>
      <dsp:txXfrm>
        <a:off x="4105844" y="1263576"/>
        <a:ext cx="867155" cy="867155"/>
      </dsp:txXfrm>
    </dsp:sp>
    <dsp:sp modelId="{3A9BE43F-A1D0-FE45-8360-ED9A75D52935}">
      <dsp:nvSpPr>
        <dsp:cNvPr id="0" name=""/>
        <dsp:cNvSpPr/>
      </dsp:nvSpPr>
      <dsp:spPr>
        <a:xfrm rot="6480000">
          <a:off x="4093900" y="2358041"/>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158126" y="2394156"/>
        <a:ext cx="228964" cy="248335"/>
      </dsp:txXfrm>
    </dsp:sp>
    <dsp:sp modelId="{25DCA6CA-C8C2-2146-9C5A-4CAA032F32E6}">
      <dsp:nvSpPr>
        <dsp:cNvPr id="0" name=""/>
        <dsp:cNvSpPr/>
      </dsp:nvSpPr>
      <dsp:spPr>
        <a:xfrm>
          <a:off x="3356577" y="2837255"/>
          <a:ext cx="1226343" cy="12263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Monitor</a:t>
          </a:r>
        </a:p>
      </dsp:txBody>
      <dsp:txXfrm>
        <a:off x="3536171" y="3016849"/>
        <a:ext cx="867155" cy="867155"/>
      </dsp:txXfrm>
    </dsp:sp>
    <dsp:sp modelId="{CAA4568E-2A3F-4549-82DE-051356EBA457}">
      <dsp:nvSpPr>
        <dsp:cNvPr id="0" name=""/>
        <dsp:cNvSpPr/>
      </dsp:nvSpPr>
      <dsp:spPr>
        <a:xfrm rot="10800000">
          <a:off x="2893711" y="3243481"/>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991839" y="3326259"/>
        <a:ext cx="228964" cy="248335"/>
      </dsp:txXfrm>
    </dsp:sp>
    <dsp:sp modelId="{F7FB54D0-41A7-B74F-BD2D-28493F3832A0}">
      <dsp:nvSpPr>
        <dsp:cNvPr id="0" name=""/>
        <dsp:cNvSpPr/>
      </dsp:nvSpPr>
      <dsp:spPr>
        <a:xfrm>
          <a:off x="1513078" y="2837255"/>
          <a:ext cx="1226343" cy="12263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Maintain</a:t>
          </a:r>
        </a:p>
      </dsp:txBody>
      <dsp:txXfrm>
        <a:off x="1692672" y="3016849"/>
        <a:ext cx="867155" cy="867155"/>
      </dsp:txXfrm>
    </dsp:sp>
    <dsp:sp modelId="{713FF027-0A9C-344D-B5BF-6022473A068C}">
      <dsp:nvSpPr>
        <dsp:cNvPr id="0" name=""/>
        <dsp:cNvSpPr/>
      </dsp:nvSpPr>
      <dsp:spPr>
        <a:xfrm rot="15120000">
          <a:off x="1680728" y="2375649"/>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744954" y="2505090"/>
        <a:ext cx="228964" cy="248335"/>
      </dsp:txXfrm>
    </dsp:sp>
    <dsp:sp modelId="{FC5B4B97-90C5-984A-8A24-37B41642B2DD}">
      <dsp:nvSpPr>
        <dsp:cNvPr id="0" name=""/>
        <dsp:cNvSpPr/>
      </dsp:nvSpPr>
      <dsp:spPr>
        <a:xfrm>
          <a:off x="943405" y="1083982"/>
          <a:ext cx="1226343" cy="12263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Tell the story &amp; teach</a:t>
          </a:r>
        </a:p>
      </dsp:txBody>
      <dsp:txXfrm>
        <a:off x="1122999" y="1263576"/>
        <a:ext cx="867155" cy="867155"/>
      </dsp:txXfrm>
    </dsp:sp>
    <dsp:sp modelId="{BF82A720-72D8-4B47-99E9-E65A62CD516A}">
      <dsp:nvSpPr>
        <dsp:cNvPr id="0" name=""/>
        <dsp:cNvSpPr/>
      </dsp:nvSpPr>
      <dsp:spPr>
        <a:xfrm rot="19440000">
          <a:off x="2131253" y="953859"/>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140623" y="1065476"/>
        <a:ext cx="228964" cy="248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1D16-E477-E042-92CA-44F03F821F4F}">
      <dsp:nvSpPr>
        <dsp:cNvPr id="0" name=""/>
        <dsp:cNvSpPr/>
      </dsp:nvSpPr>
      <dsp:spPr>
        <a:xfrm>
          <a:off x="2397621" y="1081"/>
          <a:ext cx="1300757" cy="13007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Learn from community</a:t>
          </a:r>
        </a:p>
      </dsp:txBody>
      <dsp:txXfrm>
        <a:off x="2588112" y="191572"/>
        <a:ext cx="919775" cy="919775"/>
      </dsp:txXfrm>
    </dsp:sp>
    <dsp:sp modelId="{7D9E6D19-00D5-AE44-9C38-5D3C984882E4}">
      <dsp:nvSpPr>
        <dsp:cNvPr id="0" name=""/>
        <dsp:cNvSpPr/>
      </dsp:nvSpPr>
      <dsp:spPr>
        <a:xfrm rot="2700000">
          <a:off x="3558679" y="1115315"/>
          <a:ext cx="345358" cy="4390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573852" y="1166485"/>
        <a:ext cx="241751" cy="263403"/>
      </dsp:txXfrm>
    </dsp:sp>
    <dsp:sp modelId="{F4F208B1-6922-5743-9200-1E2C62CB321E}">
      <dsp:nvSpPr>
        <dsp:cNvPr id="0" name=""/>
        <dsp:cNvSpPr/>
      </dsp:nvSpPr>
      <dsp:spPr>
        <a:xfrm>
          <a:off x="3778160" y="1381621"/>
          <a:ext cx="1300757" cy="13007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Plan or revise</a:t>
          </a:r>
        </a:p>
      </dsp:txBody>
      <dsp:txXfrm>
        <a:off x="3968651" y="1572112"/>
        <a:ext cx="919775" cy="919775"/>
      </dsp:txXfrm>
    </dsp:sp>
    <dsp:sp modelId="{3A9BE43F-A1D0-FE45-8360-ED9A75D52935}">
      <dsp:nvSpPr>
        <dsp:cNvPr id="0" name=""/>
        <dsp:cNvSpPr/>
      </dsp:nvSpPr>
      <dsp:spPr>
        <a:xfrm rot="8100000">
          <a:off x="3572501" y="2495855"/>
          <a:ext cx="345358" cy="4390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660935" y="2547025"/>
        <a:ext cx="241751" cy="263403"/>
      </dsp:txXfrm>
    </dsp:sp>
    <dsp:sp modelId="{25DCA6CA-C8C2-2146-9C5A-4CAA032F32E6}">
      <dsp:nvSpPr>
        <dsp:cNvPr id="0" name=""/>
        <dsp:cNvSpPr/>
      </dsp:nvSpPr>
      <dsp:spPr>
        <a:xfrm>
          <a:off x="2397621" y="2762160"/>
          <a:ext cx="1300757" cy="13007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Adjust grant agreement</a:t>
          </a:r>
        </a:p>
      </dsp:txBody>
      <dsp:txXfrm>
        <a:off x="2588112" y="2952651"/>
        <a:ext cx="919775" cy="919775"/>
      </dsp:txXfrm>
    </dsp:sp>
    <dsp:sp modelId="{CAA4568E-2A3F-4549-82DE-051356EBA457}">
      <dsp:nvSpPr>
        <dsp:cNvPr id="0" name=""/>
        <dsp:cNvSpPr/>
      </dsp:nvSpPr>
      <dsp:spPr>
        <a:xfrm rot="13500000">
          <a:off x="2191962" y="2509678"/>
          <a:ext cx="345358" cy="4390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280396" y="2634110"/>
        <a:ext cx="241751" cy="263403"/>
      </dsp:txXfrm>
    </dsp:sp>
    <dsp:sp modelId="{F7FB54D0-41A7-B74F-BD2D-28493F3832A0}">
      <dsp:nvSpPr>
        <dsp:cNvPr id="0" name=""/>
        <dsp:cNvSpPr/>
      </dsp:nvSpPr>
      <dsp:spPr>
        <a:xfrm>
          <a:off x="1017081" y="1381621"/>
          <a:ext cx="1300757" cy="13007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Re-release</a:t>
          </a:r>
        </a:p>
      </dsp:txBody>
      <dsp:txXfrm>
        <a:off x="1207572" y="1572112"/>
        <a:ext cx="919775" cy="919775"/>
      </dsp:txXfrm>
    </dsp:sp>
    <dsp:sp modelId="{713FF027-0A9C-344D-B5BF-6022473A068C}">
      <dsp:nvSpPr>
        <dsp:cNvPr id="0" name=""/>
        <dsp:cNvSpPr/>
      </dsp:nvSpPr>
      <dsp:spPr>
        <a:xfrm rot="18900000">
          <a:off x="2178139" y="1129138"/>
          <a:ext cx="345358" cy="4390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193312" y="1253570"/>
        <a:ext cx="241751" cy="26340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B6274-76F9-FE42-9E6A-7F28CEE58AEF}" type="datetimeFigureOut">
              <a:rPr lang="en-US" smtClean="0"/>
              <a:t>4/15/22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F220C-36C6-8F48-8C68-EA83C933567C}" type="slidenum">
              <a:rPr lang="en-US" smtClean="0"/>
              <a:t>‹#›</a:t>
            </a:fld>
            <a:endParaRPr lang="en-US"/>
          </a:p>
        </p:txBody>
      </p:sp>
    </p:spTree>
    <p:extLst>
      <p:ext uri="{BB962C8B-B14F-4D97-AF65-F5344CB8AC3E}">
        <p14:creationId xmlns:p14="http://schemas.microsoft.com/office/powerpoint/2010/main" val="2197034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Abstract: </a:t>
            </a:r>
            <a:r>
              <a:rPr lang="en-US" sz="1200" kern="1200" dirty="0">
                <a:solidFill>
                  <a:schemeClr val="tx1"/>
                </a:solidFill>
                <a:effectLst/>
                <a:latin typeface="+mn-lt"/>
                <a:ea typeface="+mn-ea"/>
                <a:cs typeface="+mn-cs"/>
              </a:rPr>
              <a:t>Incentive-based ecological programs have a checkered history. By providing incentives for voluntary environmental improvement, landowners and communities have the power to choose what changes they want (rather than having changes imposed on them), improvements can occur despite no regulatory requirements, and those changes tend to be enduring because landowner and community buy in leads to better stewardship. However, most incentive programs allocate resources inequitably, funneling public money to improvements in higher income, wealthy and predominantly white communities. But this need not be the case. In 2012 our partners at ECOSS asked community members from several underserved racial and cultural groups in South Seattle what barriers to participation they experienced with Seattle and King County’s </a:t>
            </a:r>
            <a:r>
              <a:rPr lang="en-US" sz="1200" kern="1200" dirty="0" err="1">
                <a:solidFill>
                  <a:schemeClr val="tx1"/>
                </a:solidFill>
                <a:effectLst/>
                <a:latin typeface="+mn-lt"/>
                <a:ea typeface="+mn-ea"/>
                <a:cs typeface="+mn-cs"/>
              </a:rPr>
              <a:t>RainWise</a:t>
            </a:r>
            <a:r>
              <a:rPr lang="en-US" sz="1200" kern="1200" dirty="0">
                <a:solidFill>
                  <a:schemeClr val="tx1"/>
                </a:solidFill>
                <a:effectLst/>
                <a:latin typeface="+mn-lt"/>
                <a:ea typeface="+mn-ea"/>
                <a:cs typeface="+mn-cs"/>
              </a:rPr>
              <a:t> program that pays for rain gardens and cisterns on private property. Two major factors were identified: 1. Financial barriers (e.g. the program doesn’t pay for the whole project cost) and 2. Communication and Engagement barriers (e.g. outreach and messaging was almost always in English). Since 2014, we have developed 3 equity-driven incentive programs and partnered with ECOSS’ multicultural outreach team on outreach to address those barriers. These ongoing programs have reversed the pattern of inequitable public resource allocation such that 75% of funds from these incentives go to limited income landowners and non-profit community organizations. The strategy is simple: 1. pay more where the need is greatest and 2. fund outreach and communication that comes from within communities. We want others to expand, copy and improve on these programs across the Salish Sea region so that environmental improvements are environmentally and socially restorative.  </a:t>
            </a:r>
          </a:p>
          <a:p>
            <a:endParaRPr lang="en-US" dirty="0"/>
          </a:p>
        </p:txBody>
      </p:sp>
      <p:sp>
        <p:nvSpPr>
          <p:cNvPr id="4" name="Slide Number Placeholder 3"/>
          <p:cNvSpPr>
            <a:spLocks noGrp="1"/>
          </p:cNvSpPr>
          <p:nvPr>
            <p:ph type="sldNum" sz="quarter" idx="5"/>
          </p:nvPr>
        </p:nvSpPr>
        <p:spPr/>
        <p:txBody>
          <a:bodyPr/>
          <a:lstStyle/>
          <a:p>
            <a:fld id="{D3DF220C-36C6-8F48-8C68-EA83C933567C}" type="slidenum">
              <a:rPr lang="en-US" smtClean="0"/>
              <a:t>2</a:t>
            </a:fld>
            <a:endParaRPr lang="en-US"/>
          </a:p>
        </p:txBody>
      </p:sp>
    </p:spTree>
    <p:extLst>
      <p:ext uri="{BB962C8B-B14F-4D97-AF65-F5344CB8AC3E}">
        <p14:creationId xmlns:p14="http://schemas.microsoft.com/office/powerpoint/2010/main" val="2332999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Incentives work great</a:t>
            </a:r>
          </a:p>
          <a:p>
            <a:r>
              <a:rPr lang="en-US" dirty="0"/>
              <a:t>Stewardship Partners mission – Empowering the caretakers of land and water.</a:t>
            </a:r>
          </a:p>
          <a:p>
            <a:r>
              <a:rPr lang="en-US" dirty="0"/>
              <a:t>Incentives provide</a:t>
            </a:r>
          </a:p>
          <a:p>
            <a:pPr lvl="1"/>
            <a:r>
              <a:rPr lang="en-US" dirty="0"/>
              <a:t>Empowerment</a:t>
            </a:r>
          </a:p>
          <a:p>
            <a:pPr lvl="1"/>
            <a:r>
              <a:rPr lang="en-US" dirty="0"/>
              <a:t>Innovation</a:t>
            </a:r>
          </a:p>
          <a:p>
            <a:pPr lvl="1"/>
            <a:r>
              <a:rPr lang="en-US" dirty="0"/>
              <a:t>Complementary to regulations (carrots and sticks)</a:t>
            </a:r>
          </a:p>
          <a:p>
            <a:pPr lvl="2"/>
            <a:r>
              <a:rPr lang="en-US" dirty="0"/>
              <a:t>Leaders can lead, innovate, and pave the way that laggards must eventually follow, making it easier for regulators to require compliance.</a:t>
            </a:r>
          </a:p>
          <a:p>
            <a:endParaRPr lang="en-US" dirty="0"/>
          </a:p>
        </p:txBody>
      </p:sp>
      <p:sp>
        <p:nvSpPr>
          <p:cNvPr id="4" name="Slide Number Placeholder 3"/>
          <p:cNvSpPr>
            <a:spLocks noGrp="1"/>
          </p:cNvSpPr>
          <p:nvPr>
            <p:ph type="sldNum" sz="quarter" idx="5"/>
          </p:nvPr>
        </p:nvSpPr>
        <p:spPr/>
        <p:txBody>
          <a:bodyPr/>
          <a:lstStyle/>
          <a:p>
            <a:fld id="{D3DF220C-36C6-8F48-8C68-EA83C933567C}" type="slidenum">
              <a:rPr lang="en-US" smtClean="0"/>
              <a:t>4</a:t>
            </a:fld>
            <a:endParaRPr lang="en-US"/>
          </a:p>
        </p:txBody>
      </p:sp>
    </p:spTree>
    <p:extLst>
      <p:ext uri="{BB962C8B-B14F-4D97-AF65-F5344CB8AC3E}">
        <p14:creationId xmlns:p14="http://schemas.microsoft.com/office/powerpoint/2010/main" val="1160154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the checkered past?</a:t>
            </a:r>
          </a:p>
          <a:p>
            <a:pPr lvl="1"/>
            <a:r>
              <a:rPr lang="en-US" dirty="0"/>
              <a:t>The how of incentives is critical and defines who will benefit.</a:t>
            </a:r>
          </a:p>
          <a:p>
            <a:endParaRPr lang="en-US" dirty="0"/>
          </a:p>
        </p:txBody>
      </p:sp>
      <p:sp>
        <p:nvSpPr>
          <p:cNvPr id="4" name="Slide Number Placeholder 3"/>
          <p:cNvSpPr>
            <a:spLocks noGrp="1"/>
          </p:cNvSpPr>
          <p:nvPr>
            <p:ph type="sldNum" sz="quarter" idx="5"/>
          </p:nvPr>
        </p:nvSpPr>
        <p:spPr/>
        <p:txBody>
          <a:bodyPr/>
          <a:lstStyle/>
          <a:p>
            <a:fld id="{D3DF220C-36C6-8F48-8C68-EA83C933567C}" type="slidenum">
              <a:rPr lang="en-US" smtClean="0"/>
              <a:t>5</a:t>
            </a:fld>
            <a:endParaRPr lang="en-US"/>
          </a:p>
        </p:txBody>
      </p:sp>
    </p:spTree>
    <p:extLst>
      <p:ext uri="{BB962C8B-B14F-4D97-AF65-F5344CB8AC3E}">
        <p14:creationId xmlns:p14="http://schemas.microsoft.com/office/powerpoint/2010/main" val="3402157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DF220C-36C6-8F48-8C68-EA83C933567C}" type="slidenum">
              <a:rPr lang="en-US" smtClean="0"/>
              <a:t>6</a:t>
            </a:fld>
            <a:endParaRPr lang="en-US"/>
          </a:p>
        </p:txBody>
      </p:sp>
    </p:spTree>
    <p:extLst>
      <p:ext uri="{BB962C8B-B14F-4D97-AF65-F5344CB8AC3E}">
        <p14:creationId xmlns:p14="http://schemas.microsoft.com/office/powerpoint/2010/main" val="221226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listening and learning is your goal, you have to be trusted to hear and understand what is shared.</a:t>
            </a:r>
          </a:p>
          <a:p>
            <a:r>
              <a:rPr lang="en-US" dirty="0"/>
              <a:t>Context: </a:t>
            </a:r>
            <a:r>
              <a:rPr lang="en-US" dirty="0" err="1"/>
              <a:t>RainWise</a:t>
            </a:r>
            <a:r>
              <a:rPr lang="en-US" dirty="0"/>
              <a:t> rebate for rain gardens and cisterns</a:t>
            </a:r>
          </a:p>
          <a:p>
            <a:r>
              <a:rPr lang="en-US" dirty="0"/>
              <a:t>Rapidly adopted in wealthier and whiter communities.</a:t>
            </a:r>
          </a:p>
          <a:p>
            <a:r>
              <a:rPr lang="en-US" dirty="0"/>
              <a:t>ECOSS’ multicultural outreach team contracted by SPU to interview communities in South Seattle and identify their barriers. (trusted messenger, part of the communities engaged)</a:t>
            </a:r>
          </a:p>
          <a:p>
            <a:r>
              <a:rPr lang="en-US" dirty="0"/>
              <a:t>Barriers:</a:t>
            </a:r>
          </a:p>
          <a:p>
            <a:pPr lvl="1"/>
            <a:r>
              <a:rPr lang="en-US" dirty="0"/>
              <a:t>Outreach and approach didn’t reach communities where they are. Wrong languages, venues, channels. </a:t>
            </a:r>
          </a:p>
          <a:p>
            <a:pPr lvl="1"/>
            <a:r>
              <a:rPr lang="en-US" dirty="0"/>
              <a:t>Too little money (just like powerlines in the 80’s)</a:t>
            </a:r>
          </a:p>
          <a:p>
            <a:pPr lvl="1"/>
            <a:r>
              <a:rPr lang="en-US" dirty="0"/>
              <a:t>Too late (in the process)</a:t>
            </a:r>
          </a:p>
          <a:p>
            <a:endParaRPr lang="en-US" dirty="0"/>
          </a:p>
        </p:txBody>
      </p:sp>
      <p:sp>
        <p:nvSpPr>
          <p:cNvPr id="4" name="Slide Number Placeholder 3"/>
          <p:cNvSpPr>
            <a:spLocks noGrp="1"/>
          </p:cNvSpPr>
          <p:nvPr>
            <p:ph type="sldNum" sz="quarter" idx="5"/>
          </p:nvPr>
        </p:nvSpPr>
        <p:spPr/>
        <p:txBody>
          <a:bodyPr/>
          <a:lstStyle/>
          <a:p>
            <a:fld id="{D3DF220C-36C6-8F48-8C68-EA83C933567C}" type="slidenum">
              <a:rPr lang="en-US" smtClean="0"/>
              <a:t>15</a:t>
            </a:fld>
            <a:endParaRPr lang="en-US"/>
          </a:p>
        </p:txBody>
      </p:sp>
    </p:spTree>
    <p:extLst>
      <p:ext uri="{BB962C8B-B14F-4D97-AF65-F5344CB8AC3E}">
        <p14:creationId xmlns:p14="http://schemas.microsoft.com/office/powerpoint/2010/main" val="232614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FD4B-53BA-CE4D-A33D-B5E0B737F8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5A33FB-F10C-0C4E-86D7-D34D5AF357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A9633F-DDB1-B74D-937D-4AD488913295}"/>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5" name="Footer Placeholder 4">
            <a:extLst>
              <a:ext uri="{FF2B5EF4-FFF2-40B4-BE49-F238E27FC236}">
                <a16:creationId xmlns:a16="http://schemas.microsoft.com/office/drawing/2014/main" id="{28E82BBA-0AAE-A146-9446-DBC6F8874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AC325-5AAC-7048-B632-76D95258882A}"/>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120337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7BE4-D7B7-2E43-8B3B-DA9A8F960B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79DA88-02F2-A34F-9167-C40A146B77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6968B-C062-704F-A9AE-C372434790D7}"/>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5" name="Footer Placeholder 4">
            <a:extLst>
              <a:ext uri="{FF2B5EF4-FFF2-40B4-BE49-F238E27FC236}">
                <a16:creationId xmlns:a16="http://schemas.microsoft.com/office/drawing/2014/main" id="{C92928BA-BB71-044E-9AD3-B3875BAAF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02AC2-2F50-2845-8FA0-16E71C69DC2A}"/>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4211310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13169B-B46C-9A4A-8301-4A65A2E8B4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73E266-AEE3-8142-A4EA-7FB67B5DEC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0C021-9F15-4144-AF6B-B61AB4C546F7}"/>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5" name="Footer Placeholder 4">
            <a:extLst>
              <a:ext uri="{FF2B5EF4-FFF2-40B4-BE49-F238E27FC236}">
                <a16:creationId xmlns:a16="http://schemas.microsoft.com/office/drawing/2014/main" id="{09AD890E-73DC-4E4B-B870-BFC6BCA3B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3A324-F418-774A-9201-501217B97DEC}"/>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311139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844D-BDEF-9040-BEA5-4A3160385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FA7332-ACC3-B44A-A3DD-3B637E256F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4DD95-8516-954B-942C-5E193EB756C9}"/>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5" name="Footer Placeholder 4">
            <a:extLst>
              <a:ext uri="{FF2B5EF4-FFF2-40B4-BE49-F238E27FC236}">
                <a16:creationId xmlns:a16="http://schemas.microsoft.com/office/drawing/2014/main" id="{3C5CE67C-6062-1048-B270-45806F982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56383-B132-F34F-8597-1DD4B58FEA5C}"/>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368693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520A9-8E01-A04E-B8BA-526C87494C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A3905C-C49D-DD4B-BEAE-AA5B174E5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2A555-270A-BA41-8BDF-14B911C35770}"/>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5" name="Footer Placeholder 4">
            <a:extLst>
              <a:ext uri="{FF2B5EF4-FFF2-40B4-BE49-F238E27FC236}">
                <a16:creationId xmlns:a16="http://schemas.microsoft.com/office/drawing/2014/main" id="{6E3BA1C0-B97D-C240-A0CC-5BFA9A3A4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ED482-F5E7-DA47-AFF4-4D3CE5AF8E06}"/>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218907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34359-9C1F-C147-9F94-54DC337DA4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953DEF-54AB-F84C-94FC-DA81BB2E18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7E04D-82DC-A44B-AAB1-66624BC84E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113C96-21D7-284B-B9BE-7DF7ED4AEC71}"/>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6" name="Footer Placeholder 5">
            <a:extLst>
              <a:ext uri="{FF2B5EF4-FFF2-40B4-BE49-F238E27FC236}">
                <a16:creationId xmlns:a16="http://schemas.microsoft.com/office/drawing/2014/main" id="{D7C63DF7-687B-7940-9BA3-43C9C45CAA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BF5271-0A7A-1342-922B-C54263F0B3D8}"/>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309058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10CD-21CA-B84D-B932-7C3908C8FB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09254A-07E7-0F40-9F18-C071B1E00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6F9178-0D55-8B46-9040-0D9D3795B5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9D9889-5C9B-4646-823A-4BCA97DD1A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13EFAF-B7C3-C544-8B9C-BC750B574C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29B3D4-6013-6349-AF50-9F3A82FBEB4A}"/>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8" name="Footer Placeholder 7">
            <a:extLst>
              <a:ext uri="{FF2B5EF4-FFF2-40B4-BE49-F238E27FC236}">
                <a16:creationId xmlns:a16="http://schemas.microsoft.com/office/drawing/2014/main" id="{3ABE6AD1-E804-2B42-8906-5D3E79540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82F85E-CFD3-A546-A53B-A411EECB9C16}"/>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1059817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D0A05-5E55-E448-901D-54C09F143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5D53B7-E69B-A142-B567-CBE91272500F}"/>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4" name="Footer Placeholder 3">
            <a:extLst>
              <a:ext uri="{FF2B5EF4-FFF2-40B4-BE49-F238E27FC236}">
                <a16:creationId xmlns:a16="http://schemas.microsoft.com/office/drawing/2014/main" id="{2A22C6B8-2E2F-FC41-A1E5-402B850602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3BEBF2-F8EF-7D47-8D4B-A89B8EB6B359}"/>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1034599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DBEFF-0AB9-5E4F-9BDE-66635D599442}"/>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3" name="Footer Placeholder 2">
            <a:extLst>
              <a:ext uri="{FF2B5EF4-FFF2-40B4-BE49-F238E27FC236}">
                <a16:creationId xmlns:a16="http://schemas.microsoft.com/office/drawing/2014/main" id="{F15C2E9A-76FE-E14D-9161-A1C61D76B5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6DF38B-6FAE-B44F-83E8-7EB9DC8852B0}"/>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2726700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DF06F-8886-3D4D-BD70-F1A9FA552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801B2-B6F6-2C4C-A816-116B37B50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BD841D-DB2E-0E4E-9A4E-9AEBC8EE91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C5CFA3-B961-ED44-88DB-F54F5B1A0792}"/>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6" name="Footer Placeholder 5">
            <a:extLst>
              <a:ext uri="{FF2B5EF4-FFF2-40B4-BE49-F238E27FC236}">
                <a16:creationId xmlns:a16="http://schemas.microsoft.com/office/drawing/2014/main" id="{0698E5A0-43A9-C643-81F4-283A2D226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DF3A64-9003-3D45-B0D0-9B02BA46C67D}"/>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3046456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C67C-0763-9044-94A3-6757DBCC5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3D4BC-CE9A-9943-A900-F837F6FFA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B644EE-4921-164B-B099-C7710A2DE0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9C982-E1D1-304E-A99B-88C544DE379D}"/>
              </a:ext>
            </a:extLst>
          </p:cNvPr>
          <p:cNvSpPr>
            <a:spLocks noGrp="1"/>
          </p:cNvSpPr>
          <p:nvPr>
            <p:ph type="dt" sz="half" idx="10"/>
          </p:nvPr>
        </p:nvSpPr>
        <p:spPr/>
        <p:txBody>
          <a:bodyPr/>
          <a:lstStyle/>
          <a:p>
            <a:fld id="{86402102-1A97-B843-B04E-67AC1B37ADC8}" type="datetimeFigureOut">
              <a:rPr lang="en-US" smtClean="0"/>
              <a:t>4/15/22</a:t>
            </a:fld>
            <a:endParaRPr lang="en-US"/>
          </a:p>
        </p:txBody>
      </p:sp>
      <p:sp>
        <p:nvSpPr>
          <p:cNvPr id="6" name="Footer Placeholder 5">
            <a:extLst>
              <a:ext uri="{FF2B5EF4-FFF2-40B4-BE49-F238E27FC236}">
                <a16:creationId xmlns:a16="http://schemas.microsoft.com/office/drawing/2014/main" id="{914426F8-FC13-0841-A4E3-272D3CB70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014888-901C-7C4D-B298-DAA5658E45A5}"/>
              </a:ext>
            </a:extLst>
          </p:cNvPr>
          <p:cNvSpPr>
            <a:spLocks noGrp="1"/>
          </p:cNvSpPr>
          <p:nvPr>
            <p:ph type="sldNum" sz="quarter" idx="12"/>
          </p:nvPr>
        </p:nvSpPr>
        <p:spPr/>
        <p:txBody>
          <a:bodyPr/>
          <a:lstStyle/>
          <a:p>
            <a:fld id="{9ECDE824-CE72-B340-BAE9-9362EC7AC74D}" type="slidenum">
              <a:rPr lang="en-US" smtClean="0"/>
              <a:t>‹#›</a:t>
            </a:fld>
            <a:endParaRPr lang="en-US"/>
          </a:p>
        </p:txBody>
      </p:sp>
    </p:spTree>
    <p:extLst>
      <p:ext uri="{BB962C8B-B14F-4D97-AF65-F5344CB8AC3E}">
        <p14:creationId xmlns:p14="http://schemas.microsoft.com/office/powerpoint/2010/main" val="3666949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A1851-7F72-8344-A20A-743EDE73FF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268BA2-CABA-8C4F-835D-0848168A2C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95C95-73A1-CF4C-82F5-FFC34CF69A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02102-1A97-B843-B04E-67AC1B37ADC8}" type="datetimeFigureOut">
              <a:rPr lang="en-US" smtClean="0"/>
              <a:t>4/15/22</a:t>
            </a:fld>
            <a:endParaRPr lang="en-US"/>
          </a:p>
        </p:txBody>
      </p:sp>
      <p:sp>
        <p:nvSpPr>
          <p:cNvPr id="5" name="Footer Placeholder 4">
            <a:extLst>
              <a:ext uri="{FF2B5EF4-FFF2-40B4-BE49-F238E27FC236}">
                <a16:creationId xmlns:a16="http://schemas.microsoft.com/office/drawing/2014/main" id="{32099274-6FAD-4F40-A4BF-36836A9EF3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90A4ED-4489-C345-8635-BFDAAFC87B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DE824-CE72-B340-BAE9-9362EC7AC74D}" type="slidenum">
              <a:rPr lang="en-US" smtClean="0"/>
              <a:t>‹#›</a:t>
            </a:fld>
            <a:endParaRPr lang="en-US"/>
          </a:p>
        </p:txBody>
      </p:sp>
    </p:spTree>
    <p:extLst>
      <p:ext uri="{BB962C8B-B14F-4D97-AF65-F5344CB8AC3E}">
        <p14:creationId xmlns:p14="http://schemas.microsoft.com/office/powerpoint/2010/main" val="2077297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Layout" Target="../diagrams/layout2.xml"/><Relationship Id="rId7" Type="http://schemas.openxmlformats.org/officeDocument/2006/relationships/image" Target="../media/image14.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2.jpg"/><Relationship Id="rId4" Type="http://schemas.openxmlformats.org/officeDocument/2006/relationships/diagramQuickStyle" Target="../diagrams/quickStyle2.xml"/><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8C721-8D90-9647-9BFA-10EFB265F0CB}"/>
              </a:ext>
            </a:extLst>
          </p:cNvPr>
          <p:cNvSpPr>
            <a:spLocks noGrp="1"/>
          </p:cNvSpPr>
          <p:nvPr>
            <p:ph type="ctrTitle"/>
          </p:nvPr>
        </p:nvSpPr>
        <p:spPr>
          <a:xfrm>
            <a:off x="1524000" y="714804"/>
            <a:ext cx="9144000" cy="1896261"/>
          </a:xfrm>
        </p:spPr>
        <p:txBody>
          <a:bodyPr>
            <a:normAutofit/>
          </a:bodyPr>
          <a:lstStyle/>
          <a:p>
            <a:r>
              <a:rPr lang="en-US" dirty="0"/>
              <a:t>Incentivizing Green Infrastructure Equitably</a:t>
            </a:r>
          </a:p>
        </p:txBody>
      </p:sp>
      <p:sp>
        <p:nvSpPr>
          <p:cNvPr id="3" name="Subtitle 2">
            <a:extLst>
              <a:ext uri="{FF2B5EF4-FFF2-40B4-BE49-F238E27FC236}">
                <a16:creationId xmlns:a16="http://schemas.microsoft.com/office/drawing/2014/main" id="{564B73A2-5DA6-B745-A818-C5BF81F86D8F}"/>
              </a:ext>
            </a:extLst>
          </p:cNvPr>
          <p:cNvSpPr>
            <a:spLocks noGrp="1"/>
          </p:cNvSpPr>
          <p:nvPr>
            <p:ph type="subTitle" idx="1"/>
          </p:nvPr>
        </p:nvSpPr>
        <p:spPr>
          <a:xfrm>
            <a:off x="1524000" y="2858121"/>
            <a:ext cx="9144000" cy="1655762"/>
          </a:xfrm>
        </p:spPr>
        <p:txBody>
          <a:bodyPr/>
          <a:lstStyle/>
          <a:p>
            <a:r>
              <a:rPr lang="en-US" dirty="0"/>
              <a:t>Aaron D. Clark Ph.D.</a:t>
            </a:r>
          </a:p>
          <a:p>
            <a:r>
              <a:rPr lang="en-US" dirty="0"/>
              <a:t>Stewardship Partners</a:t>
            </a:r>
          </a:p>
        </p:txBody>
      </p:sp>
      <p:pic>
        <p:nvPicPr>
          <p:cNvPr id="5" name="Picture 4">
            <a:extLst>
              <a:ext uri="{FF2B5EF4-FFF2-40B4-BE49-F238E27FC236}">
                <a16:creationId xmlns:a16="http://schemas.microsoft.com/office/drawing/2014/main" id="{D5B87E15-C1DF-C94F-96B7-49FD32B6DD37}"/>
              </a:ext>
            </a:extLst>
          </p:cNvPr>
          <p:cNvPicPr>
            <a:picLocks noChangeAspect="1"/>
          </p:cNvPicPr>
          <p:nvPr/>
        </p:nvPicPr>
        <p:blipFill>
          <a:blip r:embed="rId2"/>
          <a:stretch>
            <a:fillRect/>
          </a:stretch>
        </p:blipFill>
        <p:spPr>
          <a:xfrm>
            <a:off x="3293390" y="4034052"/>
            <a:ext cx="5605220" cy="1954163"/>
          </a:xfrm>
          <a:prstGeom prst="rect">
            <a:avLst/>
          </a:prstGeom>
        </p:spPr>
      </p:pic>
    </p:spTree>
    <p:extLst>
      <p:ext uri="{BB962C8B-B14F-4D97-AF65-F5344CB8AC3E}">
        <p14:creationId xmlns:p14="http://schemas.microsoft.com/office/powerpoint/2010/main" val="94170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FA43-62F1-4BC6-B03E-3ABEA404D4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D360CE-29A5-4493-941E-C85999A32310}"/>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6AE0BF73-7C2E-47E2-91EA-4047DD9F58E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214"/>
          <a:stretch/>
        </p:blipFill>
        <p:spPr bwMode="auto">
          <a:xfrm>
            <a:off x="0" y="0"/>
            <a:ext cx="12223077" cy="6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1852F9B5-9502-4466-9792-12756B7D2697}"/>
              </a:ext>
            </a:extLst>
          </p:cNvPr>
          <p:cNvSpPr txBox="1"/>
          <p:nvPr/>
        </p:nvSpPr>
        <p:spPr>
          <a:xfrm>
            <a:off x="9834327" y="6492875"/>
            <a:ext cx="3038947" cy="369332"/>
          </a:xfrm>
          <a:prstGeom prst="rect">
            <a:avLst/>
          </a:prstGeom>
          <a:noFill/>
        </p:spPr>
        <p:txBody>
          <a:bodyPr wrap="square" rtlCol="0">
            <a:spAutoFit/>
          </a:bodyPr>
          <a:lstStyle/>
          <a:p>
            <a:r>
              <a:rPr lang="en-US" dirty="0">
                <a:solidFill>
                  <a:schemeClr val="tx1">
                    <a:lumMod val="50000"/>
                    <a:lumOff val="50000"/>
                  </a:schemeClr>
                </a:solidFill>
              </a:rPr>
              <a:t>www.homecaprice.com</a:t>
            </a:r>
          </a:p>
        </p:txBody>
      </p:sp>
    </p:spTree>
    <p:extLst>
      <p:ext uri="{BB962C8B-B14F-4D97-AF65-F5344CB8AC3E}">
        <p14:creationId xmlns:p14="http://schemas.microsoft.com/office/powerpoint/2010/main" val="2101324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B1E7-4FE4-A049-B8F8-C0344DA3D9FC}"/>
              </a:ext>
            </a:extLst>
          </p:cNvPr>
          <p:cNvSpPr>
            <a:spLocks noGrp="1"/>
          </p:cNvSpPr>
          <p:nvPr>
            <p:ph type="title"/>
          </p:nvPr>
        </p:nvSpPr>
        <p:spPr/>
        <p:txBody>
          <a:bodyPr/>
          <a:lstStyle/>
          <a:p>
            <a:r>
              <a:rPr lang="en-US" dirty="0"/>
              <a:t>Green Infrastructure Overview</a:t>
            </a:r>
          </a:p>
        </p:txBody>
      </p:sp>
      <p:sp>
        <p:nvSpPr>
          <p:cNvPr id="3" name="Content Placeholder 2">
            <a:extLst>
              <a:ext uri="{FF2B5EF4-FFF2-40B4-BE49-F238E27FC236}">
                <a16:creationId xmlns:a16="http://schemas.microsoft.com/office/drawing/2014/main" id="{6F54B5EF-6500-A84C-AC5F-1B4C664B309D}"/>
              </a:ext>
            </a:extLst>
          </p:cNvPr>
          <p:cNvSpPr>
            <a:spLocks noGrp="1"/>
          </p:cNvSpPr>
          <p:nvPr>
            <p:ph idx="1"/>
          </p:nvPr>
        </p:nvSpPr>
        <p:spPr/>
        <p:txBody>
          <a:bodyPr>
            <a:normAutofit/>
          </a:bodyPr>
          <a:lstStyle/>
          <a:p>
            <a:r>
              <a:rPr lang="en-US" dirty="0"/>
              <a:t>Stormwater </a:t>
            </a:r>
            <a:r>
              <a:rPr lang="en-US" dirty="0">
                <a:sym typeface="Wingdings" pitchFamily="2" charset="2"/>
              </a:rPr>
              <a:t> Green Stormwater Infrastructure</a:t>
            </a:r>
          </a:p>
          <a:p>
            <a:pPr lvl="1"/>
            <a:r>
              <a:rPr lang="en-US" dirty="0">
                <a:sym typeface="Wingdings" pitchFamily="2" charset="2"/>
              </a:rPr>
              <a:t>But a tree, garden, park… is not just stormwater infrastructure.</a:t>
            </a:r>
          </a:p>
          <a:p>
            <a:pPr lvl="2"/>
            <a:r>
              <a:rPr lang="en-US" dirty="0">
                <a:sym typeface="Wingdings" pitchFamily="2" charset="2"/>
              </a:rPr>
              <a:t>Air quality infrastructure,</a:t>
            </a:r>
          </a:p>
          <a:p>
            <a:pPr lvl="2"/>
            <a:r>
              <a:rPr lang="en-US" dirty="0">
                <a:sym typeface="Wingdings" pitchFamily="2" charset="2"/>
              </a:rPr>
              <a:t>Heat island infrastructure</a:t>
            </a:r>
          </a:p>
          <a:p>
            <a:pPr lvl="2"/>
            <a:r>
              <a:rPr lang="en-US" dirty="0">
                <a:sym typeface="Wingdings" pitchFamily="2" charset="2"/>
              </a:rPr>
              <a:t>Habitat infrastructure</a:t>
            </a:r>
          </a:p>
          <a:p>
            <a:pPr lvl="2"/>
            <a:r>
              <a:rPr lang="en-US" dirty="0">
                <a:sym typeface="Wingdings" pitchFamily="2" charset="2"/>
              </a:rPr>
              <a:t>Human health and mental health infrastructure</a:t>
            </a:r>
          </a:p>
          <a:p>
            <a:pPr lvl="2"/>
            <a:r>
              <a:rPr lang="en-US" dirty="0">
                <a:sym typeface="Wingdings" pitchFamily="2" charset="2"/>
              </a:rPr>
              <a:t>Aesthetic infrastructure</a:t>
            </a:r>
          </a:p>
          <a:p>
            <a:pPr lvl="2"/>
            <a:r>
              <a:rPr lang="en-US" dirty="0">
                <a:sym typeface="Wingdings" pitchFamily="2" charset="2"/>
              </a:rPr>
              <a:t>Climate and carbon infrastructure</a:t>
            </a:r>
          </a:p>
          <a:p>
            <a:pPr lvl="2"/>
            <a:r>
              <a:rPr lang="en-US" dirty="0">
                <a:sym typeface="Wingdings" pitchFamily="2" charset="2"/>
              </a:rPr>
              <a:t>Community infrastructure</a:t>
            </a:r>
          </a:p>
          <a:p>
            <a:pPr lvl="1"/>
            <a:r>
              <a:rPr lang="en-US" dirty="0">
                <a:sym typeface="Wingdings" pitchFamily="2" charset="2"/>
              </a:rPr>
              <a:t>Stormwater is a great starting point (and funding source as long as we have the clean water act), but multipurpose infrastructure can/should be funded from multiple pots of money.</a:t>
            </a:r>
          </a:p>
        </p:txBody>
      </p:sp>
    </p:spTree>
    <p:extLst>
      <p:ext uri="{BB962C8B-B14F-4D97-AF65-F5344CB8AC3E}">
        <p14:creationId xmlns:p14="http://schemas.microsoft.com/office/powerpoint/2010/main" val="1747246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BAC7FB0-1665-A9ED-9D4B-A701768D22F2}"/>
              </a:ext>
            </a:extLst>
          </p:cNvPr>
          <p:cNvPicPr>
            <a:picLocks noGrp="1" noChangeAspect="1"/>
          </p:cNvPicPr>
          <p:nvPr>
            <p:ph idx="1"/>
          </p:nvPr>
        </p:nvPicPr>
        <p:blipFill>
          <a:blip r:embed="rId2"/>
          <a:stretch>
            <a:fillRect/>
          </a:stretch>
        </p:blipFill>
        <p:spPr>
          <a:xfrm>
            <a:off x="3125492" y="8963"/>
            <a:ext cx="9066508" cy="6849037"/>
          </a:xfrm>
        </p:spPr>
      </p:pic>
      <p:sp>
        <p:nvSpPr>
          <p:cNvPr id="7" name="TextBox 6">
            <a:extLst>
              <a:ext uri="{FF2B5EF4-FFF2-40B4-BE49-F238E27FC236}">
                <a16:creationId xmlns:a16="http://schemas.microsoft.com/office/drawing/2014/main" id="{1E4FB7E5-396A-98CF-C10F-FEED6719E97F}"/>
              </a:ext>
            </a:extLst>
          </p:cNvPr>
          <p:cNvSpPr txBox="1"/>
          <p:nvPr/>
        </p:nvSpPr>
        <p:spPr>
          <a:xfrm>
            <a:off x="340963" y="557939"/>
            <a:ext cx="2634712" cy="2246769"/>
          </a:xfrm>
          <a:prstGeom prst="rect">
            <a:avLst/>
          </a:prstGeom>
          <a:noFill/>
        </p:spPr>
        <p:txBody>
          <a:bodyPr wrap="square" rtlCol="0">
            <a:spAutoFit/>
          </a:bodyPr>
          <a:lstStyle/>
          <a:p>
            <a:r>
              <a:rPr lang="en-US" sz="2800" dirty="0"/>
              <a:t>Human health/ environmental health are not evenly distributed</a:t>
            </a:r>
          </a:p>
        </p:txBody>
      </p:sp>
    </p:spTree>
    <p:extLst>
      <p:ext uri="{BB962C8B-B14F-4D97-AF65-F5344CB8AC3E}">
        <p14:creationId xmlns:p14="http://schemas.microsoft.com/office/powerpoint/2010/main" val="61442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C1BCE7-E28E-4ADE-059F-F3CE2250FA7D}"/>
              </a:ext>
            </a:extLst>
          </p:cNvPr>
          <p:cNvSpPr>
            <a:spLocks noGrp="1"/>
          </p:cNvSpPr>
          <p:nvPr>
            <p:ph idx="1"/>
          </p:nvPr>
        </p:nvSpPr>
        <p:spPr>
          <a:xfrm>
            <a:off x="838200" y="526942"/>
            <a:ext cx="4958166" cy="5650021"/>
          </a:xfrm>
        </p:spPr>
        <p:txBody>
          <a:bodyPr/>
          <a:lstStyle/>
          <a:p>
            <a:pPr marL="0" indent="0">
              <a:buNone/>
            </a:pPr>
            <a:r>
              <a:rPr lang="en-US" dirty="0"/>
              <a:t>Human health within a single city is uneven, and so are incentivized rain gardens</a:t>
            </a:r>
          </a:p>
          <a:p>
            <a:pPr marL="0" indent="0">
              <a:buNone/>
            </a:pPr>
            <a:endParaRPr lang="en-US" dirty="0"/>
          </a:p>
          <a:p>
            <a:pPr marL="0" indent="0">
              <a:buNone/>
            </a:pPr>
            <a:r>
              <a:rPr lang="en-US" dirty="0"/>
              <a:t>Sources: </a:t>
            </a:r>
          </a:p>
          <a:p>
            <a:r>
              <a:rPr lang="en-US" dirty="0"/>
              <a:t>WA health disparities map</a:t>
            </a:r>
          </a:p>
          <a:p>
            <a:r>
              <a:rPr lang="en-US" dirty="0"/>
              <a:t> </a:t>
            </a:r>
          </a:p>
        </p:txBody>
      </p:sp>
      <p:pic>
        <p:nvPicPr>
          <p:cNvPr id="4" name="Picture 3">
            <a:extLst>
              <a:ext uri="{FF2B5EF4-FFF2-40B4-BE49-F238E27FC236}">
                <a16:creationId xmlns:a16="http://schemas.microsoft.com/office/drawing/2014/main" id="{D87A363B-D85C-5DBF-77B9-7C8AC652E6DA}"/>
              </a:ext>
            </a:extLst>
          </p:cNvPr>
          <p:cNvPicPr>
            <a:picLocks noChangeAspect="1"/>
          </p:cNvPicPr>
          <p:nvPr/>
        </p:nvPicPr>
        <p:blipFill>
          <a:blip r:embed="rId2"/>
          <a:stretch>
            <a:fillRect/>
          </a:stretch>
        </p:blipFill>
        <p:spPr>
          <a:xfrm>
            <a:off x="6522000" y="0"/>
            <a:ext cx="5670000" cy="6858000"/>
          </a:xfrm>
          <a:prstGeom prst="rect">
            <a:avLst/>
          </a:prstGeom>
        </p:spPr>
      </p:pic>
      <p:pic>
        <p:nvPicPr>
          <p:cNvPr id="6" name="Picture 5">
            <a:extLst>
              <a:ext uri="{FF2B5EF4-FFF2-40B4-BE49-F238E27FC236}">
                <a16:creationId xmlns:a16="http://schemas.microsoft.com/office/drawing/2014/main" id="{962CD265-2142-6254-5FE2-CF00F26F85E9}"/>
              </a:ext>
            </a:extLst>
          </p:cNvPr>
          <p:cNvPicPr>
            <a:picLocks noChangeAspect="1"/>
          </p:cNvPicPr>
          <p:nvPr/>
        </p:nvPicPr>
        <p:blipFill>
          <a:blip r:embed="rId3">
            <a:alphaModFix amt="39000"/>
          </a:blip>
          <a:stretch>
            <a:fillRect/>
          </a:stretch>
        </p:blipFill>
        <p:spPr>
          <a:xfrm>
            <a:off x="7067228" y="1027713"/>
            <a:ext cx="4209081" cy="3856297"/>
          </a:xfrm>
          <a:prstGeom prst="rect">
            <a:avLst/>
          </a:prstGeom>
        </p:spPr>
      </p:pic>
      <p:pic>
        <p:nvPicPr>
          <p:cNvPr id="4098" name="Picture 2" descr="logo">
            <a:extLst>
              <a:ext uri="{FF2B5EF4-FFF2-40B4-BE49-F238E27FC236}">
                <a16:creationId xmlns:a16="http://schemas.microsoft.com/office/drawing/2014/main" id="{F6215D07-520F-2EDA-D4A7-657469D92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281" y="3419418"/>
            <a:ext cx="2159215" cy="62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33D8-6090-164F-AFAB-DBC46BD00DF6}"/>
              </a:ext>
            </a:extLst>
          </p:cNvPr>
          <p:cNvSpPr>
            <a:spLocks noGrp="1"/>
          </p:cNvSpPr>
          <p:nvPr>
            <p:ph type="title"/>
          </p:nvPr>
        </p:nvSpPr>
        <p:spPr/>
        <p:txBody>
          <a:bodyPr/>
          <a:lstStyle/>
          <a:p>
            <a:r>
              <a:rPr lang="en-US" dirty="0"/>
              <a:t>Equity and Environmental Justice</a:t>
            </a:r>
          </a:p>
        </p:txBody>
      </p:sp>
      <p:sp>
        <p:nvSpPr>
          <p:cNvPr id="3" name="Content Placeholder 2">
            <a:extLst>
              <a:ext uri="{FF2B5EF4-FFF2-40B4-BE49-F238E27FC236}">
                <a16:creationId xmlns:a16="http://schemas.microsoft.com/office/drawing/2014/main" id="{3EDC092E-40A2-9544-84AC-BBDC983CC587}"/>
              </a:ext>
            </a:extLst>
          </p:cNvPr>
          <p:cNvSpPr>
            <a:spLocks noGrp="1"/>
          </p:cNvSpPr>
          <p:nvPr>
            <p:ph idx="1"/>
          </p:nvPr>
        </p:nvSpPr>
        <p:spPr/>
        <p:txBody>
          <a:bodyPr>
            <a:normAutofit lnSpcReduction="10000"/>
          </a:bodyPr>
          <a:lstStyle/>
          <a:p>
            <a:r>
              <a:rPr lang="en-US" dirty="0"/>
              <a:t>Distribution of benefits and harms</a:t>
            </a:r>
          </a:p>
          <a:p>
            <a:r>
              <a:rPr lang="en-US" dirty="0">
                <a:sym typeface="Wingdings" pitchFamily="2" charset="2"/>
              </a:rPr>
              <a:t>Green Infrastructure is a form of ecological and community restoration… healing. </a:t>
            </a:r>
          </a:p>
          <a:p>
            <a:r>
              <a:rPr lang="en-US" dirty="0">
                <a:sym typeface="Wingdings" pitchFamily="2" charset="2"/>
              </a:rPr>
              <a:t>As such, it’s practitioners must heal the deepest wounds first. </a:t>
            </a:r>
          </a:p>
          <a:p>
            <a:r>
              <a:rPr lang="en-US" dirty="0">
                <a:sym typeface="Wingdings" pitchFamily="2" charset="2"/>
              </a:rPr>
              <a:t>Throwing money/medicine into the wind will only ensure it accrues in all the same places it always has with the prevailing winds of our white supremacist, patriarchal, colonial, capitalist systems. </a:t>
            </a:r>
          </a:p>
          <a:p>
            <a:r>
              <a:rPr lang="en-US" dirty="0">
                <a:sym typeface="Wingdings" pitchFamily="2" charset="2"/>
              </a:rPr>
              <a:t>Working against the prevailing winds is harder work. </a:t>
            </a:r>
          </a:p>
          <a:p>
            <a:r>
              <a:rPr lang="en-US" dirty="0">
                <a:sym typeface="Wingdings" pitchFamily="2" charset="2"/>
              </a:rPr>
              <a:t>If we always do what we always did, we will always get what we always got. </a:t>
            </a:r>
          </a:p>
          <a:p>
            <a:pPr lvl="1"/>
            <a:endParaRPr lang="en-US" dirty="0"/>
          </a:p>
        </p:txBody>
      </p:sp>
    </p:spTree>
    <p:extLst>
      <p:ext uri="{BB962C8B-B14F-4D97-AF65-F5344CB8AC3E}">
        <p14:creationId xmlns:p14="http://schemas.microsoft.com/office/powerpoint/2010/main" val="315768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6CAB-A2DD-B4CE-CC28-24FFCFCD1BD8}"/>
              </a:ext>
            </a:extLst>
          </p:cNvPr>
          <p:cNvSpPr>
            <a:spLocks noGrp="1"/>
          </p:cNvSpPr>
          <p:nvPr>
            <p:ph type="title"/>
          </p:nvPr>
        </p:nvSpPr>
        <p:spPr/>
        <p:txBody>
          <a:bodyPr/>
          <a:lstStyle/>
          <a:p>
            <a:r>
              <a:rPr lang="en-US" dirty="0"/>
              <a:t>Multi-cultural outreach is vital</a:t>
            </a:r>
          </a:p>
        </p:txBody>
      </p:sp>
      <p:pic>
        <p:nvPicPr>
          <p:cNvPr id="4" name="Picture 3">
            <a:extLst>
              <a:ext uri="{FF2B5EF4-FFF2-40B4-BE49-F238E27FC236}">
                <a16:creationId xmlns:a16="http://schemas.microsoft.com/office/drawing/2014/main" id="{E9E8284B-1290-10CF-CC28-2777A0966201}"/>
              </a:ext>
            </a:extLst>
          </p:cNvPr>
          <p:cNvPicPr>
            <a:picLocks noChangeAspect="1"/>
          </p:cNvPicPr>
          <p:nvPr/>
        </p:nvPicPr>
        <p:blipFill>
          <a:blip r:embed="rId3"/>
          <a:stretch>
            <a:fillRect/>
          </a:stretch>
        </p:blipFill>
        <p:spPr>
          <a:xfrm>
            <a:off x="1007609" y="1460715"/>
            <a:ext cx="10176782" cy="4397375"/>
          </a:xfrm>
          <a:prstGeom prst="rect">
            <a:avLst/>
          </a:prstGeom>
        </p:spPr>
      </p:pic>
      <p:pic>
        <p:nvPicPr>
          <p:cNvPr id="5122" name="Picture 2" descr="ECOSS | LinkedIn">
            <a:extLst>
              <a:ext uri="{FF2B5EF4-FFF2-40B4-BE49-F238E27FC236}">
                <a16:creationId xmlns:a16="http://schemas.microsoft.com/office/drawing/2014/main" id="{7E3C1D7F-8CD0-1DE0-3380-EA40E1DF0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2535" y="420688"/>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BE57F2-C1A4-38C5-A338-7441A4411FEF}"/>
              </a:ext>
            </a:extLst>
          </p:cNvPr>
          <p:cNvSpPr txBox="1"/>
          <p:nvPr/>
        </p:nvSpPr>
        <p:spPr>
          <a:xfrm>
            <a:off x="200828" y="6205620"/>
            <a:ext cx="11790344" cy="461665"/>
          </a:xfrm>
          <a:prstGeom prst="rect">
            <a:avLst/>
          </a:prstGeom>
          <a:noFill/>
        </p:spPr>
        <p:txBody>
          <a:bodyPr wrap="none" rtlCol="0">
            <a:spAutoFit/>
          </a:bodyPr>
          <a:lstStyle/>
          <a:p>
            <a:r>
              <a:rPr lang="en-US" sz="2400" dirty="0"/>
              <a:t>Languages/ communities served: Amharic, Chinese, Khmer, Somali, Spanish, Swahili, Tigrinya </a:t>
            </a:r>
          </a:p>
        </p:txBody>
      </p:sp>
    </p:spTree>
    <p:extLst>
      <p:ext uri="{BB962C8B-B14F-4D97-AF65-F5344CB8AC3E}">
        <p14:creationId xmlns:p14="http://schemas.microsoft.com/office/powerpoint/2010/main" val="3308673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D2DE-1E92-CE4B-91EA-6139AE9C9241}"/>
              </a:ext>
            </a:extLst>
          </p:cNvPr>
          <p:cNvSpPr>
            <a:spLocks noGrp="1"/>
          </p:cNvSpPr>
          <p:nvPr>
            <p:ph type="title"/>
          </p:nvPr>
        </p:nvSpPr>
        <p:spPr/>
        <p:txBody>
          <a:bodyPr/>
          <a:lstStyle/>
          <a:p>
            <a:r>
              <a:rPr lang="en-US" dirty="0"/>
              <a:t>The work so far - Listening</a:t>
            </a:r>
          </a:p>
        </p:txBody>
      </p:sp>
      <p:sp>
        <p:nvSpPr>
          <p:cNvPr id="3" name="Content Placeholder 2">
            <a:extLst>
              <a:ext uri="{FF2B5EF4-FFF2-40B4-BE49-F238E27FC236}">
                <a16:creationId xmlns:a16="http://schemas.microsoft.com/office/drawing/2014/main" id="{732C1350-4B2E-574F-AA85-92D8F2410F6E}"/>
              </a:ext>
            </a:extLst>
          </p:cNvPr>
          <p:cNvSpPr>
            <a:spLocks noGrp="1"/>
          </p:cNvSpPr>
          <p:nvPr>
            <p:ph idx="1"/>
          </p:nvPr>
        </p:nvSpPr>
        <p:spPr/>
        <p:txBody>
          <a:bodyPr/>
          <a:lstStyle/>
          <a:p>
            <a:r>
              <a:rPr lang="en-US" dirty="0"/>
              <a:t>Context: </a:t>
            </a:r>
            <a:r>
              <a:rPr lang="en-US" dirty="0" err="1"/>
              <a:t>RainWise</a:t>
            </a:r>
            <a:r>
              <a:rPr lang="en-US" dirty="0"/>
              <a:t> rebate for rain gardens and cisterns</a:t>
            </a:r>
          </a:p>
          <a:p>
            <a:r>
              <a:rPr lang="en-US" dirty="0"/>
              <a:t>Rapidly adopted in wealthier and whiter communities.</a:t>
            </a:r>
          </a:p>
          <a:p>
            <a:r>
              <a:rPr lang="en-US" dirty="0"/>
              <a:t>ECOSS’ multicultural outreach team contracted by SPU to interview communities in South Seattle and identify their barriers. (trusted messenger, part of the communities engaged)</a:t>
            </a:r>
          </a:p>
          <a:p>
            <a:r>
              <a:rPr lang="en-US" dirty="0"/>
              <a:t>Barriers:</a:t>
            </a:r>
          </a:p>
          <a:p>
            <a:pPr lvl="1"/>
            <a:r>
              <a:rPr lang="en-US" dirty="0"/>
              <a:t>Outreach and approach didn’t reach communities where they are. Wrong languages, venues, channels. </a:t>
            </a:r>
          </a:p>
          <a:p>
            <a:pPr lvl="1"/>
            <a:r>
              <a:rPr lang="en-US" dirty="0"/>
              <a:t>Too little money (just like powerlines in the 80’s)</a:t>
            </a:r>
          </a:p>
          <a:p>
            <a:pPr lvl="1"/>
            <a:r>
              <a:rPr lang="en-US" dirty="0"/>
              <a:t>Too late (in the process)</a:t>
            </a:r>
          </a:p>
          <a:p>
            <a:pPr lvl="1"/>
            <a:endParaRPr lang="en-US" dirty="0"/>
          </a:p>
        </p:txBody>
      </p:sp>
    </p:spTree>
    <p:extLst>
      <p:ext uri="{BB962C8B-B14F-4D97-AF65-F5344CB8AC3E}">
        <p14:creationId xmlns:p14="http://schemas.microsoft.com/office/powerpoint/2010/main" val="1931203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697E985-A698-672B-D304-B5A00E9A5B0C}"/>
              </a:ext>
            </a:extLst>
          </p:cNvPr>
          <p:cNvPicPr>
            <a:picLocks noGrp="1" noChangeAspect="1"/>
          </p:cNvPicPr>
          <p:nvPr>
            <p:ph idx="1"/>
          </p:nvPr>
        </p:nvPicPr>
        <p:blipFill>
          <a:blip r:embed="rId2"/>
          <a:stretch>
            <a:fillRect/>
          </a:stretch>
        </p:blipFill>
        <p:spPr>
          <a:xfrm>
            <a:off x="-1" y="13278"/>
            <a:ext cx="10290876" cy="6860584"/>
          </a:xfrm>
        </p:spPr>
      </p:pic>
      <p:sp>
        <p:nvSpPr>
          <p:cNvPr id="9" name="TextBox 8">
            <a:extLst>
              <a:ext uri="{FF2B5EF4-FFF2-40B4-BE49-F238E27FC236}">
                <a16:creationId xmlns:a16="http://schemas.microsoft.com/office/drawing/2014/main" id="{07500A80-D9EF-B29F-A6D2-534A0CF9DA03}"/>
              </a:ext>
            </a:extLst>
          </p:cNvPr>
          <p:cNvSpPr txBox="1"/>
          <p:nvPr/>
        </p:nvSpPr>
        <p:spPr>
          <a:xfrm>
            <a:off x="10445858" y="5563433"/>
            <a:ext cx="1580827" cy="1200329"/>
          </a:xfrm>
          <a:prstGeom prst="rect">
            <a:avLst/>
          </a:prstGeom>
          <a:noFill/>
        </p:spPr>
        <p:txBody>
          <a:bodyPr wrap="square" rtlCol="0">
            <a:spAutoFit/>
          </a:bodyPr>
          <a:lstStyle/>
          <a:p>
            <a:r>
              <a:rPr lang="en-US" dirty="0"/>
              <a:t>Photo: Washington Environmental Council</a:t>
            </a:r>
          </a:p>
        </p:txBody>
      </p:sp>
      <p:sp>
        <p:nvSpPr>
          <p:cNvPr id="10" name="TextBox 9">
            <a:extLst>
              <a:ext uri="{FF2B5EF4-FFF2-40B4-BE49-F238E27FC236}">
                <a16:creationId xmlns:a16="http://schemas.microsoft.com/office/drawing/2014/main" id="{235AE993-28DB-943B-DD43-9BC239049D87}"/>
              </a:ext>
            </a:extLst>
          </p:cNvPr>
          <p:cNvSpPr txBox="1"/>
          <p:nvPr/>
        </p:nvSpPr>
        <p:spPr>
          <a:xfrm>
            <a:off x="10554346" y="449450"/>
            <a:ext cx="1472339" cy="1754326"/>
          </a:xfrm>
          <a:prstGeom prst="rect">
            <a:avLst/>
          </a:prstGeom>
          <a:noFill/>
        </p:spPr>
        <p:txBody>
          <a:bodyPr wrap="square" rtlCol="0">
            <a:spAutoFit/>
          </a:bodyPr>
          <a:lstStyle/>
          <a:p>
            <a:r>
              <a:rPr lang="en-US" dirty="0"/>
              <a:t>Culturally appropriate and community-based outreach</a:t>
            </a:r>
          </a:p>
        </p:txBody>
      </p:sp>
    </p:spTree>
    <p:extLst>
      <p:ext uri="{BB962C8B-B14F-4D97-AF65-F5344CB8AC3E}">
        <p14:creationId xmlns:p14="http://schemas.microsoft.com/office/powerpoint/2010/main" val="1409700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C825-AF4E-A674-082F-FACB44DDB4A0}"/>
              </a:ext>
            </a:extLst>
          </p:cNvPr>
          <p:cNvSpPr>
            <a:spLocks noGrp="1"/>
          </p:cNvSpPr>
          <p:nvPr>
            <p:ph type="title"/>
          </p:nvPr>
        </p:nvSpPr>
        <p:spPr/>
        <p:txBody>
          <a:bodyPr/>
          <a:lstStyle/>
          <a:p>
            <a:r>
              <a:rPr lang="en-US" dirty="0" err="1"/>
              <a:t>RainWise</a:t>
            </a:r>
            <a:r>
              <a:rPr lang="en-US" dirty="0"/>
              <a:t> Access Loan</a:t>
            </a:r>
          </a:p>
        </p:txBody>
      </p:sp>
      <p:sp>
        <p:nvSpPr>
          <p:cNvPr id="3" name="Content Placeholder 2">
            <a:extLst>
              <a:ext uri="{FF2B5EF4-FFF2-40B4-BE49-F238E27FC236}">
                <a16:creationId xmlns:a16="http://schemas.microsoft.com/office/drawing/2014/main" id="{9D6F60FB-CCB6-A345-0DEF-6386445BAC3D}"/>
              </a:ext>
            </a:extLst>
          </p:cNvPr>
          <p:cNvSpPr>
            <a:spLocks noGrp="1"/>
          </p:cNvSpPr>
          <p:nvPr>
            <p:ph idx="1"/>
          </p:nvPr>
        </p:nvSpPr>
        <p:spPr>
          <a:xfrm>
            <a:off x="838200" y="3722177"/>
            <a:ext cx="10515600" cy="2454785"/>
          </a:xfrm>
        </p:spPr>
        <p:txBody>
          <a:bodyPr/>
          <a:lstStyle/>
          <a:p>
            <a:r>
              <a:rPr lang="en-US" dirty="0"/>
              <a:t>Add on to existing </a:t>
            </a:r>
            <a:r>
              <a:rPr lang="en-US" dirty="0" err="1"/>
              <a:t>RainWise</a:t>
            </a:r>
            <a:r>
              <a:rPr lang="en-US" dirty="0"/>
              <a:t> incentive program</a:t>
            </a:r>
          </a:p>
          <a:p>
            <a:r>
              <a:rPr lang="en-US" dirty="0"/>
              <a:t>Provides low-cost financing for up front costs, re-paid by rebate</a:t>
            </a:r>
          </a:p>
        </p:txBody>
      </p:sp>
      <p:pic>
        <p:nvPicPr>
          <p:cNvPr id="4" name="Picture 3">
            <a:extLst>
              <a:ext uri="{FF2B5EF4-FFF2-40B4-BE49-F238E27FC236}">
                <a16:creationId xmlns:a16="http://schemas.microsoft.com/office/drawing/2014/main" id="{D2B429C6-F3CD-463A-2D8D-67AB369DF2C5}"/>
              </a:ext>
            </a:extLst>
          </p:cNvPr>
          <p:cNvPicPr>
            <a:picLocks noChangeAspect="1"/>
          </p:cNvPicPr>
          <p:nvPr/>
        </p:nvPicPr>
        <p:blipFill>
          <a:blip r:embed="rId2"/>
          <a:stretch>
            <a:fillRect/>
          </a:stretch>
        </p:blipFill>
        <p:spPr>
          <a:xfrm>
            <a:off x="1447800" y="1459423"/>
            <a:ext cx="9296400" cy="1676400"/>
          </a:xfrm>
          <a:prstGeom prst="rect">
            <a:avLst/>
          </a:prstGeom>
        </p:spPr>
      </p:pic>
    </p:spTree>
    <p:extLst>
      <p:ext uri="{BB962C8B-B14F-4D97-AF65-F5344CB8AC3E}">
        <p14:creationId xmlns:p14="http://schemas.microsoft.com/office/powerpoint/2010/main" val="4125446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B2D51C-0ECB-00D4-C750-FC03F4792FAB}"/>
              </a:ext>
            </a:extLst>
          </p:cNvPr>
          <p:cNvSpPr>
            <a:spLocks noGrp="1"/>
          </p:cNvSpPr>
          <p:nvPr>
            <p:ph idx="1"/>
          </p:nvPr>
        </p:nvSpPr>
        <p:spPr>
          <a:xfrm>
            <a:off x="852406" y="3239145"/>
            <a:ext cx="10501393" cy="2937817"/>
          </a:xfrm>
        </p:spPr>
        <p:txBody>
          <a:bodyPr/>
          <a:lstStyle/>
          <a:p>
            <a:r>
              <a:rPr lang="en-US" dirty="0"/>
              <a:t>Supplement to existing incentive program</a:t>
            </a:r>
          </a:p>
          <a:p>
            <a:r>
              <a:rPr lang="en-US" dirty="0"/>
              <a:t>More money if you have more need (income limited)</a:t>
            </a:r>
          </a:p>
          <a:p>
            <a:r>
              <a:rPr lang="en-US" dirty="0"/>
              <a:t>Focused outreach to overburdened communities</a:t>
            </a:r>
          </a:p>
        </p:txBody>
      </p:sp>
      <p:pic>
        <p:nvPicPr>
          <p:cNvPr id="4" name="Picture 3">
            <a:extLst>
              <a:ext uri="{FF2B5EF4-FFF2-40B4-BE49-F238E27FC236}">
                <a16:creationId xmlns:a16="http://schemas.microsoft.com/office/drawing/2014/main" id="{B3585A41-8806-658E-7A9D-FA21BEC26643}"/>
              </a:ext>
            </a:extLst>
          </p:cNvPr>
          <p:cNvPicPr>
            <a:picLocks noChangeAspect="1"/>
          </p:cNvPicPr>
          <p:nvPr/>
        </p:nvPicPr>
        <p:blipFill>
          <a:blip r:embed="rId2"/>
          <a:stretch>
            <a:fillRect/>
          </a:stretch>
        </p:blipFill>
        <p:spPr>
          <a:xfrm>
            <a:off x="1701800" y="196527"/>
            <a:ext cx="8788400" cy="2311400"/>
          </a:xfrm>
          <a:prstGeom prst="rect">
            <a:avLst/>
          </a:prstGeom>
        </p:spPr>
      </p:pic>
    </p:spTree>
    <p:extLst>
      <p:ext uri="{BB962C8B-B14F-4D97-AF65-F5344CB8AC3E}">
        <p14:creationId xmlns:p14="http://schemas.microsoft.com/office/powerpoint/2010/main" val="3015893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1F45-A3D7-D244-821B-19A05A9B86DF}"/>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331E518D-2543-0049-BCB2-C51B989E2129}"/>
              </a:ext>
            </a:extLst>
          </p:cNvPr>
          <p:cNvSpPr>
            <a:spLocks noGrp="1"/>
          </p:cNvSpPr>
          <p:nvPr>
            <p:ph idx="1"/>
          </p:nvPr>
        </p:nvSpPr>
        <p:spPr/>
        <p:txBody>
          <a:bodyPr>
            <a:normAutofit fontScale="85000" lnSpcReduction="20000"/>
          </a:bodyPr>
          <a:lstStyle/>
          <a:p>
            <a:r>
              <a:rPr lang="en-US" dirty="0"/>
              <a:t>Incentives overview</a:t>
            </a:r>
          </a:p>
          <a:p>
            <a:r>
              <a:rPr lang="en-US" dirty="0"/>
              <a:t>Green Infrastructure  overview</a:t>
            </a:r>
          </a:p>
          <a:p>
            <a:r>
              <a:rPr lang="en-US" dirty="0"/>
              <a:t>Equity</a:t>
            </a:r>
          </a:p>
          <a:p>
            <a:r>
              <a:rPr lang="en-US" dirty="0"/>
              <a:t>1. Listen first. What we heard</a:t>
            </a:r>
          </a:p>
          <a:p>
            <a:pPr lvl="1"/>
            <a:r>
              <a:rPr lang="en-US" dirty="0"/>
              <a:t>Rebates aren’t accessible for lower income folks (required outlay of cash)</a:t>
            </a:r>
          </a:p>
          <a:p>
            <a:pPr lvl="1"/>
            <a:r>
              <a:rPr lang="en-US" dirty="0"/>
              <a:t>Incentives that don’t pay the whole project cost ensure resources ($, improved service) go where they are needed least.</a:t>
            </a:r>
          </a:p>
          <a:p>
            <a:pPr lvl="1"/>
            <a:r>
              <a:rPr lang="en-US" dirty="0"/>
              <a:t>Outreach that comes from within community is a trusted messenger (under-invested EJ communities have no reason to trust local agencies). Invest in the work of trust building.</a:t>
            </a:r>
          </a:p>
          <a:p>
            <a:r>
              <a:rPr lang="en-US" dirty="0"/>
              <a:t>2. design and build second. What we’ve done so far</a:t>
            </a:r>
          </a:p>
          <a:p>
            <a:pPr lvl="1"/>
            <a:r>
              <a:rPr lang="en-US" dirty="0"/>
              <a:t>Access loan</a:t>
            </a:r>
          </a:p>
          <a:p>
            <a:pPr lvl="1"/>
            <a:r>
              <a:rPr lang="en-US" dirty="0"/>
              <a:t>Access grant (for existing incentive rebates)</a:t>
            </a:r>
          </a:p>
          <a:p>
            <a:pPr lvl="1"/>
            <a:r>
              <a:rPr lang="en-US" dirty="0"/>
              <a:t>Whole new incentive program model with equity baked in.</a:t>
            </a:r>
          </a:p>
          <a:p>
            <a:r>
              <a:rPr lang="en-US" dirty="0"/>
              <a:t>3. repeat (keep listening, keep re-designing = adaptive management)</a:t>
            </a:r>
          </a:p>
          <a:p>
            <a:pPr lvl="1"/>
            <a:endParaRPr lang="en-US" dirty="0"/>
          </a:p>
        </p:txBody>
      </p:sp>
    </p:spTree>
    <p:extLst>
      <p:ext uri="{BB962C8B-B14F-4D97-AF65-F5344CB8AC3E}">
        <p14:creationId xmlns:p14="http://schemas.microsoft.com/office/powerpoint/2010/main" val="85566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1DAC56-4986-B03D-5673-E9CC9B11B6F4}"/>
              </a:ext>
            </a:extLst>
          </p:cNvPr>
          <p:cNvSpPr>
            <a:spLocks noGrp="1"/>
          </p:cNvSpPr>
          <p:nvPr>
            <p:ph idx="1"/>
          </p:nvPr>
        </p:nvSpPr>
        <p:spPr>
          <a:xfrm>
            <a:off x="450742" y="2929180"/>
            <a:ext cx="3439978" cy="3201288"/>
          </a:xfrm>
        </p:spPr>
        <p:txBody>
          <a:bodyPr/>
          <a:lstStyle/>
          <a:p>
            <a:r>
              <a:rPr lang="en-US" dirty="0"/>
              <a:t>A whole new incentive program</a:t>
            </a:r>
          </a:p>
          <a:p>
            <a:r>
              <a:rPr lang="en-US" dirty="0"/>
              <a:t>3x larger grants for income-limited and non-profit applicants</a:t>
            </a:r>
          </a:p>
        </p:txBody>
      </p:sp>
      <p:pic>
        <p:nvPicPr>
          <p:cNvPr id="4" name="Picture 3">
            <a:extLst>
              <a:ext uri="{FF2B5EF4-FFF2-40B4-BE49-F238E27FC236}">
                <a16:creationId xmlns:a16="http://schemas.microsoft.com/office/drawing/2014/main" id="{D98781A2-6B1F-5CF8-98DA-254025AA0D9F}"/>
              </a:ext>
            </a:extLst>
          </p:cNvPr>
          <p:cNvPicPr>
            <a:picLocks noChangeAspect="1"/>
          </p:cNvPicPr>
          <p:nvPr/>
        </p:nvPicPr>
        <p:blipFill>
          <a:blip r:embed="rId2"/>
          <a:stretch>
            <a:fillRect/>
          </a:stretch>
        </p:blipFill>
        <p:spPr>
          <a:xfrm>
            <a:off x="1606550" y="226017"/>
            <a:ext cx="8978900" cy="2438400"/>
          </a:xfrm>
          <a:prstGeom prst="rect">
            <a:avLst/>
          </a:prstGeom>
        </p:spPr>
      </p:pic>
      <p:pic>
        <p:nvPicPr>
          <p:cNvPr id="6" name="Picture 5">
            <a:extLst>
              <a:ext uri="{FF2B5EF4-FFF2-40B4-BE49-F238E27FC236}">
                <a16:creationId xmlns:a16="http://schemas.microsoft.com/office/drawing/2014/main" id="{4EC5A352-A68C-0CBE-9D6F-DABA427F6959}"/>
              </a:ext>
            </a:extLst>
          </p:cNvPr>
          <p:cNvPicPr>
            <a:picLocks noChangeAspect="1"/>
          </p:cNvPicPr>
          <p:nvPr/>
        </p:nvPicPr>
        <p:blipFill>
          <a:blip r:embed="rId3"/>
          <a:stretch>
            <a:fillRect/>
          </a:stretch>
        </p:blipFill>
        <p:spPr>
          <a:xfrm>
            <a:off x="4278178" y="2669583"/>
            <a:ext cx="7810500" cy="3962400"/>
          </a:xfrm>
          <a:prstGeom prst="rect">
            <a:avLst/>
          </a:prstGeom>
        </p:spPr>
      </p:pic>
    </p:spTree>
    <p:extLst>
      <p:ext uri="{BB962C8B-B14F-4D97-AF65-F5344CB8AC3E}">
        <p14:creationId xmlns:p14="http://schemas.microsoft.com/office/powerpoint/2010/main" val="3016334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DD50-D90D-D145-86A6-350C8822668E}"/>
              </a:ext>
            </a:extLst>
          </p:cNvPr>
          <p:cNvSpPr>
            <a:spLocks noGrp="1"/>
          </p:cNvSpPr>
          <p:nvPr>
            <p:ph type="title"/>
          </p:nvPr>
        </p:nvSpPr>
        <p:spPr/>
        <p:txBody>
          <a:bodyPr/>
          <a:lstStyle/>
          <a:p>
            <a:r>
              <a:rPr lang="en-US" dirty="0"/>
              <a:t>The work so far – Designing &amp; Implementing Solutions</a:t>
            </a:r>
          </a:p>
        </p:txBody>
      </p:sp>
      <p:sp>
        <p:nvSpPr>
          <p:cNvPr id="3" name="Content Placeholder 2">
            <a:extLst>
              <a:ext uri="{FF2B5EF4-FFF2-40B4-BE49-F238E27FC236}">
                <a16:creationId xmlns:a16="http://schemas.microsoft.com/office/drawing/2014/main" id="{DDE4C157-10E6-2045-A61E-B5A4EA689337}"/>
              </a:ext>
            </a:extLst>
          </p:cNvPr>
          <p:cNvSpPr>
            <a:spLocks noGrp="1"/>
          </p:cNvSpPr>
          <p:nvPr>
            <p:ph idx="1"/>
          </p:nvPr>
        </p:nvSpPr>
        <p:spPr/>
        <p:txBody>
          <a:bodyPr>
            <a:normAutofit lnSpcReduction="10000"/>
          </a:bodyPr>
          <a:lstStyle/>
          <a:p>
            <a:r>
              <a:rPr lang="en-US" dirty="0"/>
              <a:t>Outreach and communications- fund outreach from within communities. We budget $.50 in community-based outreach for every $1 granted. </a:t>
            </a:r>
          </a:p>
          <a:p>
            <a:pPr lvl="1"/>
            <a:r>
              <a:rPr lang="en-US" dirty="0"/>
              <a:t>Outreach includes translation, working with multicultural installation contractors, and assistance with incentive applications.</a:t>
            </a:r>
          </a:p>
          <a:p>
            <a:r>
              <a:rPr lang="en-US" dirty="0"/>
              <a:t>Too little $: </a:t>
            </a:r>
          </a:p>
          <a:p>
            <a:pPr lvl="1"/>
            <a:r>
              <a:rPr lang="en-US" dirty="0" err="1"/>
              <a:t>RainWise</a:t>
            </a:r>
            <a:r>
              <a:rPr lang="en-US" dirty="0"/>
              <a:t> Access Grants- extra $ for anyone with limited income</a:t>
            </a:r>
          </a:p>
          <a:p>
            <a:r>
              <a:rPr lang="en-US" dirty="0"/>
              <a:t>Too late (in project process)</a:t>
            </a:r>
          </a:p>
          <a:p>
            <a:pPr lvl="1"/>
            <a:r>
              <a:rPr lang="en-US" dirty="0" err="1"/>
              <a:t>RainWise</a:t>
            </a:r>
            <a:r>
              <a:rPr lang="en-US" dirty="0"/>
              <a:t> Access Loans</a:t>
            </a:r>
          </a:p>
          <a:p>
            <a:pPr lvl="1"/>
            <a:r>
              <a:rPr lang="en-US" dirty="0"/>
              <a:t>Access grants available for up front costs (materials)</a:t>
            </a:r>
          </a:p>
          <a:p>
            <a:pPr lvl="1" algn="r"/>
            <a:r>
              <a:rPr lang="en-US" dirty="0"/>
              <a:t>All funding to date comes from King County</a:t>
            </a:r>
          </a:p>
        </p:txBody>
      </p:sp>
    </p:spTree>
    <p:extLst>
      <p:ext uri="{BB962C8B-B14F-4D97-AF65-F5344CB8AC3E}">
        <p14:creationId xmlns:p14="http://schemas.microsoft.com/office/powerpoint/2010/main" val="159688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9D6D-8AA0-8F45-9DF1-1A2D644051DE}"/>
              </a:ext>
            </a:extLst>
          </p:cNvPr>
          <p:cNvSpPr>
            <a:spLocks noGrp="1"/>
          </p:cNvSpPr>
          <p:nvPr>
            <p:ph type="title"/>
          </p:nvPr>
        </p:nvSpPr>
        <p:spPr/>
        <p:txBody>
          <a:bodyPr/>
          <a:lstStyle/>
          <a:p>
            <a:r>
              <a:rPr lang="en-US" dirty="0"/>
              <a:t>The work so far – Designing &amp; Implementing Solutions</a:t>
            </a:r>
          </a:p>
        </p:txBody>
      </p:sp>
      <p:sp>
        <p:nvSpPr>
          <p:cNvPr id="3" name="Content Placeholder 2">
            <a:extLst>
              <a:ext uri="{FF2B5EF4-FFF2-40B4-BE49-F238E27FC236}">
                <a16:creationId xmlns:a16="http://schemas.microsoft.com/office/drawing/2014/main" id="{597B5AEF-D7ED-4942-94EB-4FEB103E3E21}"/>
              </a:ext>
            </a:extLst>
          </p:cNvPr>
          <p:cNvSpPr>
            <a:spLocks noGrp="1"/>
          </p:cNvSpPr>
          <p:nvPr>
            <p:ph idx="1"/>
          </p:nvPr>
        </p:nvSpPr>
        <p:spPr/>
        <p:txBody>
          <a:bodyPr/>
          <a:lstStyle/>
          <a:p>
            <a:r>
              <a:rPr lang="en-US" dirty="0"/>
              <a:t>A whole new incentive program: GSI </a:t>
            </a:r>
            <a:r>
              <a:rPr lang="en-US" dirty="0" err="1"/>
              <a:t>Minigrants</a:t>
            </a:r>
            <a:endParaRPr lang="en-US" dirty="0"/>
          </a:p>
          <a:p>
            <a:pPr lvl="1"/>
            <a:r>
              <a:rPr lang="en-US" dirty="0"/>
              <a:t>Opportunity to provide incentives outside of limited </a:t>
            </a:r>
            <a:r>
              <a:rPr lang="en-US" dirty="0" err="1"/>
              <a:t>RainWise</a:t>
            </a:r>
            <a:r>
              <a:rPr lang="en-US" dirty="0"/>
              <a:t> (CSO) basins.</a:t>
            </a:r>
          </a:p>
          <a:p>
            <a:pPr lvl="1"/>
            <a:r>
              <a:rPr lang="en-US" dirty="0"/>
              <a:t>New from the ground up. </a:t>
            </a:r>
          </a:p>
          <a:p>
            <a:pPr lvl="1"/>
            <a:r>
              <a:rPr lang="en-US" dirty="0"/>
              <a:t>Enough vs. too little: </a:t>
            </a:r>
          </a:p>
          <a:p>
            <a:pPr lvl="2"/>
            <a:r>
              <a:rPr lang="en-US" dirty="0"/>
              <a:t>income limited and non-profit applicants (landowners) receive 3x more $. </a:t>
            </a:r>
          </a:p>
          <a:p>
            <a:pPr lvl="1"/>
            <a:r>
              <a:rPr lang="en-US" dirty="0"/>
              <a:t>On-time vs. too late:</a:t>
            </a:r>
          </a:p>
          <a:p>
            <a:pPr lvl="2"/>
            <a:r>
              <a:rPr lang="en-US" dirty="0"/>
              <a:t>NGO small office- processes applications quickly.</a:t>
            </a:r>
          </a:p>
          <a:p>
            <a:pPr lvl="2"/>
            <a:r>
              <a:rPr lang="en-US" dirty="0"/>
              <a:t>Partial funding available up front for materials.</a:t>
            </a:r>
          </a:p>
          <a:p>
            <a:pPr lvl="2"/>
            <a:r>
              <a:rPr lang="en-US" dirty="0"/>
              <a:t>Pre-purchased cisterns</a:t>
            </a:r>
          </a:p>
          <a:p>
            <a:pPr lvl="2"/>
            <a:endParaRPr lang="en-US" dirty="0"/>
          </a:p>
        </p:txBody>
      </p:sp>
    </p:spTree>
    <p:extLst>
      <p:ext uri="{BB962C8B-B14F-4D97-AF65-F5344CB8AC3E}">
        <p14:creationId xmlns:p14="http://schemas.microsoft.com/office/powerpoint/2010/main" val="1131650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4CEEC-9981-3FA8-3116-76BB8871FC52}"/>
              </a:ext>
            </a:extLst>
          </p:cNvPr>
          <p:cNvSpPr>
            <a:spLocks noGrp="1"/>
          </p:cNvSpPr>
          <p:nvPr>
            <p:ph type="title"/>
          </p:nvPr>
        </p:nvSpPr>
        <p:spPr>
          <a:xfrm>
            <a:off x="838200" y="365125"/>
            <a:ext cx="4400227" cy="4191377"/>
          </a:xfrm>
        </p:spPr>
        <p:txBody>
          <a:bodyPr/>
          <a:lstStyle/>
          <a:p>
            <a:r>
              <a:rPr lang="en-US" dirty="0"/>
              <a:t>Impact mapping</a:t>
            </a:r>
            <a:br>
              <a:rPr lang="en-US" dirty="0"/>
            </a:br>
            <a:br>
              <a:rPr lang="en-US" dirty="0"/>
            </a:br>
            <a:r>
              <a:rPr lang="en-US" dirty="0"/>
              <a:t>Access Grants </a:t>
            </a:r>
            <a:br>
              <a:rPr lang="en-US" dirty="0"/>
            </a:br>
            <a:r>
              <a:rPr lang="en-US" dirty="0"/>
              <a:t>&amp; </a:t>
            </a:r>
            <a:br>
              <a:rPr lang="en-US" dirty="0"/>
            </a:br>
            <a:r>
              <a:rPr lang="en-US" dirty="0"/>
              <a:t>GSI </a:t>
            </a:r>
            <a:r>
              <a:rPr lang="en-US" dirty="0" err="1"/>
              <a:t>Minigrants</a:t>
            </a:r>
            <a:r>
              <a:rPr lang="en-US" dirty="0"/>
              <a:t> </a:t>
            </a:r>
          </a:p>
        </p:txBody>
      </p:sp>
      <p:pic>
        <p:nvPicPr>
          <p:cNvPr id="7" name="Picture 6">
            <a:extLst>
              <a:ext uri="{FF2B5EF4-FFF2-40B4-BE49-F238E27FC236}">
                <a16:creationId xmlns:a16="http://schemas.microsoft.com/office/drawing/2014/main" id="{9827CADB-25FB-FB0A-1E83-6F3E497DB55B}"/>
              </a:ext>
            </a:extLst>
          </p:cNvPr>
          <p:cNvPicPr>
            <a:picLocks noChangeAspect="1"/>
          </p:cNvPicPr>
          <p:nvPr/>
        </p:nvPicPr>
        <p:blipFill>
          <a:blip r:embed="rId2"/>
          <a:stretch>
            <a:fillRect/>
          </a:stretch>
        </p:blipFill>
        <p:spPr>
          <a:xfrm>
            <a:off x="5620483" y="0"/>
            <a:ext cx="5299364" cy="6858000"/>
          </a:xfrm>
          <a:prstGeom prst="rect">
            <a:avLst/>
          </a:prstGeom>
        </p:spPr>
      </p:pic>
      <p:pic>
        <p:nvPicPr>
          <p:cNvPr id="9" name="Picture 8">
            <a:extLst>
              <a:ext uri="{FF2B5EF4-FFF2-40B4-BE49-F238E27FC236}">
                <a16:creationId xmlns:a16="http://schemas.microsoft.com/office/drawing/2014/main" id="{4689452E-CDE5-120C-D220-BB305E44E825}"/>
              </a:ext>
            </a:extLst>
          </p:cNvPr>
          <p:cNvPicPr>
            <a:picLocks noChangeAspect="1"/>
          </p:cNvPicPr>
          <p:nvPr/>
        </p:nvPicPr>
        <p:blipFill>
          <a:blip r:embed="rId3">
            <a:alphaModFix amt="39000"/>
          </a:blip>
          <a:stretch>
            <a:fillRect/>
          </a:stretch>
        </p:blipFill>
        <p:spPr>
          <a:xfrm>
            <a:off x="5796370" y="615832"/>
            <a:ext cx="4448010" cy="5252438"/>
          </a:xfrm>
          <a:prstGeom prst="rect">
            <a:avLst/>
          </a:prstGeom>
        </p:spPr>
      </p:pic>
    </p:spTree>
    <p:extLst>
      <p:ext uri="{BB962C8B-B14F-4D97-AF65-F5344CB8AC3E}">
        <p14:creationId xmlns:p14="http://schemas.microsoft.com/office/powerpoint/2010/main" val="87575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4291-D636-7B4A-B2CD-672AEABE9043}"/>
              </a:ext>
            </a:extLst>
          </p:cNvPr>
          <p:cNvSpPr>
            <a:spLocks noGrp="1"/>
          </p:cNvSpPr>
          <p:nvPr>
            <p:ph type="title"/>
          </p:nvPr>
        </p:nvSpPr>
        <p:spPr/>
        <p:txBody>
          <a:bodyPr/>
          <a:lstStyle/>
          <a:p>
            <a:r>
              <a:rPr lang="en-US" dirty="0"/>
              <a:t>The work so far - Adaptive Management</a:t>
            </a:r>
          </a:p>
        </p:txBody>
      </p:sp>
      <p:sp>
        <p:nvSpPr>
          <p:cNvPr id="3" name="Content Placeholder 2">
            <a:extLst>
              <a:ext uri="{FF2B5EF4-FFF2-40B4-BE49-F238E27FC236}">
                <a16:creationId xmlns:a16="http://schemas.microsoft.com/office/drawing/2014/main" id="{F818B098-7C22-214D-A714-00238001ADED}"/>
              </a:ext>
            </a:extLst>
          </p:cNvPr>
          <p:cNvSpPr>
            <a:spLocks noGrp="1"/>
          </p:cNvSpPr>
          <p:nvPr>
            <p:ph idx="1"/>
          </p:nvPr>
        </p:nvSpPr>
        <p:spPr>
          <a:xfrm>
            <a:off x="838200" y="1825625"/>
            <a:ext cx="5376620" cy="4351338"/>
          </a:xfrm>
        </p:spPr>
        <p:txBody>
          <a:bodyPr/>
          <a:lstStyle/>
          <a:p>
            <a:r>
              <a:rPr lang="en-US" dirty="0"/>
              <a:t>More listening: </a:t>
            </a:r>
          </a:p>
          <a:p>
            <a:pPr lvl="1"/>
            <a:r>
              <a:rPr lang="en-US" dirty="0"/>
              <a:t>Installation contractors:</a:t>
            </a:r>
          </a:p>
          <a:p>
            <a:pPr lvl="2"/>
            <a:r>
              <a:rPr lang="en-US" dirty="0"/>
              <a:t>Can we try funding pumps for cisterns? funded said ok, pilot completed (X# of pumps).</a:t>
            </a:r>
          </a:p>
          <a:p>
            <a:pPr lvl="1"/>
            <a:r>
              <a:rPr lang="en-US" dirty="0"/>
              <a:t>Through community-based outreach team</a:t>
            </a:r>
          </a:p>
          <a:p>
            <a:pPr lvl="2"/>
            <a:r>
              <a:rPr lang="en-US" dirty="0"/>
              <a:t> adjust reimbursement rates up? our funder said yes, done</a:t>
            </a:r>
          </a:p>
          <a:p>
            <a:pPr lvl="2"/>
            <a:r>
              <a:rPr lang="en-US" dirty="0"/>
              <a:t>Cistern supply chain bottle neck </a:t>
            </a:r>
            <a:r>
              <a:rPr lang="en-US" dirty="0">
                <a:sym typeface="Wingdings" pitchFamily="2" charset="2"/>
              </a:rPr>
              <a:t> devised a pre-purchase option for cisterns locally stockpiled. Funder said yes, done. </a:t>
            </a:r>
          </a:p>
          <a:p>
            <a:pPr lvl="1"/>
            <a:endParaRPr lang="en-US" dirty="0"/>
          </a:p>
          <a:p>
            <a:pPr lvl="2"/>
            <a:endParaRPr lang="en-US" dirty="0"/>
          </a:p>
        </p:txBody>
      </p:sp>
      <p:graphicFrame>
        <p:nvGraphicFramePr>
          <p:cNvPr id="4" name="Diagram 3">
            <a:extLst>
              <a:ext uri="{FF2B5EF4-FFF2-40B4-BE49-F238E27FC236}">
                <a16:creationId xmlns:a16="http://schemas.microsoft.com/office/drawing/2014/main" id="{9DBFA56D-AA83-A492-507E-7F41286271F2}"/>
              </a:ext>
            </a:extLst>
          </p:cNvPr>
          <p:cNvGraphicFramePr/>
          <p:nvPr>
            <p:extLst>
              <p:ext uri="{D42A27DB-BD31-4B8C-83A1-F6EECF244321}">
                <p14:modId xmlns:p14="http://schemas.microsoft.com/office/powerpoint/2010/main" val="2520075297"/>
              </p:ext>
            </p:extLst>
          </p:nvPr>
        </p:nvGraphicFramePr>
        <p:xfrm>
          <a:off x="6096000" y="196929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5540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0A7C90A-2617-B05E-3228-8BBD10280C15}"/>
              </a:ext>
            </a:extLst>
          </p:cNvPr>
          <p:cNvGraphicFramePr/>
          <p:nvPr>
            <p:extLst>
              <p:ext uri="{D42A27DB-BD31-4B8C-83A1-F6EECF244321}">
                <p14:modId xmlns:p14="http://schemas.microsoft.com/office/powerpoint/2010/main" val="2706364573"/>
              </p:ext>
            </p:extLst>
          </p:nvPr>
        </p:nvGraphicFramePr>
        <p:xfrm>
          <a:off x="3048000" y="215644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ECOSS | LinkedIn">
            <a:extLst>
              <a:ext uri="{FF2B5EF4-FFF2-40B4-BE49-F238E27FC236}">
                <a16:creationId xmlns:a16="http://schemas.microsoft.com/office/drawing/2014/main" id="{05B4DA1C-6A22-1468-9462-57A686E65A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2953" y="230351"/>
            <a:ext cx="1926094" cy="1926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540E52-C600-20F8-7E39-8ABFCEE71221}"/>
              </a:ext>
            </a:extLst>
          </p:cNvPr>
          <p:cNvPicPr>
            <a:picLocks noChangeAspect="1"/>
          </p:cNvPicPr>
          <p:nvPr/>
        </p:nvPicPr>
        <p:blipFill>
          <a:blip r:embed="rId8"/>
          <a:stretch>
            <a:fillRect/>
          </a:stretch>
        </p:blipFill>
        <p:spPr>
          <a:xfrm>
            <a:off x="8415261" y="3720561"/>
            <a:ext cx="2684108" cy="935768"/>
          </a:xfrm>
          <a:prstGeom prst="rect">
            <a:avLst/>
          </a:prstGeom>
        </p:spPr>
      </p:pic>
      <p:pic>
        <p:nvPicPr>
          <p:cNvPr id="7" name="Picture 6">
            <a:extLst>
              <a:ext uri="{FF2B5EF4-FFF2-40B4-BE49-F238E27FC236}">
                <a16:creationId xmlns:a16="http://schemas.microsoft.com/office/drawing/2014/main" id="{D01A85F0-819E-98A0-4964-399B9A1BD3CE}"/>
              </a:ext>
            </a:extLst>
          </p:cNvPr>
          <p:cNvPicPr>
            <a:picLocks noChangeAspect="1"/>
          </p:cNvPicPr>
          <p:nvPr/>
        </p:nvPicPr>
        <p:blipFill rotWithShape="1">
          <a:blip r:embed="rId9"/>
          <a:srcRect l="36715" r="39042" b="32734"/>
          <a:stretch/>
        </p:blipFill>
        <p:spPr>
          <a:xfrm>
            <a:off x="3159718" y="5303219"/>
            <a:ext cx="2130586" cy="1554781"/>
          </a:xfrm>
          <a:prstGeom prst="rect">
            <a:avLst/>
          </a:prstGeom>
        </p:spPr>
      </p:pic>
      <p:pic>
        <p:nvPicPr>
          <p:cNvPr id="9" name="Picture 8">
            <a:extLst>
              <a:ext uri="{FF2B5EF4-FFF2-40B4-BE49-F238E27FC236}">
                <a16:creationId xmlns:a16="http://schemas.microsoft.com/office/drawing/2014/main" id="{B8DF39CA-699A-B61B-8870-D99FC40FE58F}"/>
              </a:ext>
            </a:extLst>
          </p:cNvPr>
          <p:cNvPicPr>
            <a:picLocks noChangeAspect="1"/>
          </p:cNvPicPr>
          <p:nvPr/>
        </p:nvPicPr>
        <p:blipFill>
          <a:blip r:embed="rId10"/>
          <a:stretch>
            <a:fillRect/>
          </a:stretch>
        </p:blipFill>
        <p:spPr>
          <a:xfrm>
            <a:off x="0" y="12623"/>
            <a:ext cx="4530126" cy="3012534"/>
          </a:xfrm>
          <a:prstGeom prst="rect">
            <a:avLst/>
          </a:prstGeom>
        </p:spPr>
      </p:pic>
      <p:sp>
        <p:nvSpPr>
          <p:cNvPr id="10" name="TextBox 9">
            <a:extLst>
              <a:ext uri="{FF2B5EF4-FFF2-40B4-BE49-F238E27FC236}">
                <a16:creationId xmlns:a16="http://schemas.microsoft.com/office/drawing/2014/main" id="{A2DE4FF6-BD6D-9D64-71F7-F1C1F50CC5CD}"/>
              </a:ext>
            </a:extLst>
          </p:cNvPr>
          <p:cNvSpPr txBox="1"/>
          <p:nvPr/>
        </p:nvSpPr>
        <p:spPr>
          <a:xfrm>
            <a:off x="0" y="3059668"/>
            <a:ext cx="1297022" cy="369332"/>
          </a:xfrm>
          <a:prstGeom prst="rect">
            <a:avLst/>
          </a:prstGeom>
          <a:noFill/>
        </p:spPr>
        <p:txBody>
          <a:bodyPr wrap="none" rtlCol="0">
            <a:spAutoFit/>
          </a:bodyPr>
          <a:lstStyle/>
          <a:p>
            <a:r>
              <a:rPr lang="en-US" dirty="0"/>
              <a:t>Photo: WEC</a:t>
            </a:r>
          </a:p>
        </p:txBody>
      </p:sp>
    </p:spTree>
    <p:extLst>
      <p:ext uri="{BB962C8B-B14F-4D97-AF65-F5344CB8AC3E}">
        <p14:creationId xmlns:p14="http://schemas.microsoft.com/office/powerpoint/2010/main" val="2346060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7072-E308-3148-AED6-E3F6C0E85824}"/>
              </a:ext>
            </a:extLst>
          </p:cNvPr>
          <p:cNvSpPr>
            <a:spLocks noGrp="1"/>
          </p:cNvSpPr>
          <p:nvPr>
            <p:ph type="title"/>
          </p:nvPr>
        </p:nvSpPr>
        <p:spPr/>
        <p:txBody>
          <a:bodyPr/>
          <a:lstStyle/>
          <a:p>
            <a:r>
              <a:rPr lang="en-US" dirty="0"/>
              <a:t>Next</a:t>
            </a:r>
          </a:p>
        </p:txBody>
      </p:sp>
      <p:sp>
        <p:nvSpPr>
          <p:cNvPr id="3" name="Content Placeholder 2">
            <a:extLst>
              <a:ext uri="{FF2B5EF4-FFF2-40B4-BE49-F238E27FC236}">
                <a16:creationId xmlns:a16="http://schemas.microsoft.com/office/drawing/2014/main" id="{A83CB7B3-DB81-9E45-BCB4-5F6D31B8D35B}"/>
              </a:ext>
            </a:extLst>
          </p:cNvPr>
          <p:cNvSpPr>
            <a:spLocks noGrp="1"/>
          </p:cNvSpPr>
          <p:nvPr>
            <p:ph idx="1"/>
          </p:nvPr>
        </p:nvSpPr>
        <p:spPr/>
        <p:txBody>
          <a:bodyPr/>
          <a:lstStyle/>
          <a:p>
            <a:r>
              <a:rPr lang="en-US" dirty="0"/>
              <a:t>Listen more, keep improving. </a:t>
            </a:r>
          </a:p>
          <a:p>
            <a:r>
              <a:rPr lang="en-US" dirty="0"/>
              <a:t>Replicate/Copy</a:t>
            </a:r>
          </a:p>
          <a:p>
            <a:pPr lvl="1"/>
            <a:r>
              <a:rPr lang="en-US" dirty="0"/>
              <a:t>GSI </a:t>
            </a:r>
            <a:r>
              <a:rPr lang="en-US" dirty="0" err="1"/>
              <a:t>Minigrants</a:t>
            </a:r>
            <a:r>
              <a:rPr lang="en-US" dirty="0"/>
              <a:t> can be expanded to any geography with a willing funder. </a:t>
            </a:r>
          </a:p>
          <a:p>
            <a:pPr lvl="2"/>
            <a:r>
              <a:rPr lang="en-US" dirty="0"/>
              <a:t>Stewardship Partners can administer, or share the model for others to administer.</a:t>
            </a:r>
          </a:p>
          <a:p>
            <a:pPr lvl="2"/>
            <a:r>
              <a:rPr lang="en-US" dirty="0"/>
              <a:t>A community-based outreach partner is required</a:t>
            </a:r>
          </a:p>
          <a:p>
            <a:pPr lvl="1"/>
            <a:r>
              <a:rPr lang="en-US" dirty="0"/>
              <a:t>Pierce Conservation District rolled out their own GSI </a:t>
            </a:r>
            <a:r>
              <a:rPr lang="en-US" dirty="0" err="1"/>
              <a:t>minigrant</a:t>
            </a:r>
            <a:r>
              <a:rPr lang="en-US" dirty="0"/>
              <a:t> program in 2021.</a:t>
            </a:r>
          </a:p>
          <a:p>
            <a:pPr lvl="2"/>
            <a:endParaRPr lang="en-US" dirty="0"/>
          </a:p>
        </p:txBody>
      </p:sp>
    </p:spTree>
    <p:extLst>
      <p:ext uri="{BB962C8B-B14F-4D97-AF65-F5344CB8AC3E}">
        <p14:creationId xmlns:p14="http://schemas.microsoft.com/office/powerpoint/2010/main" val="372676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6697-CC37-480F-84C6-7370E96D03E5}"/>
              </a:ext>
            </a:extLst>
          </p:cNvPr>
          <p:cNvSpPr>
            <a:spLocks noGrp="1"/>
          </p:cNvSpPr>
          <p:nvPr>
            <p:ph type="title"/>
          </p:nvPr>
        </p:nvSpPr>
        <p:spPr>
          <a:xfrm>
            <a:off x="609600" y="274639"/>
            <a:ext cx="4035552" cy="1143000"/>
          </a:xfrm>
        </p:spPr>
        <p:txBody>
          <a:bodyPr/>
          <a:lstStyle/>
          <a:p>
            <a:r>
              <a:rPr lang="en-US" dirty="0"/>
              <a:t>Incentive$</a:t>
            </a:r>
          </a:p>
        </p:txBody>
      </p:sp>
      <p:sp>
        <p:nvSpPr>
          <p:cNvPr id="3" name="Content Placeholder 2">
            <a:extLst>
              <a:ext uri="{FF2B5EF4-FFF2-40B4-BE49-F238E27FC236}">
                <a16:creationId xmlns:a16="http://schemas.microsoft.com/office/drawing/2014/main" id="{B666DA66-1796-4CAE-8B3D-63C1027BEDB3}"/>
              </a:ext>
            </a:extLst>
          </p:cNvPr>
          <p:cNvSpPr>
            <a:spLocks noGrp="1"/>
          </p:cNvSpPr>
          <p:nvPr>
            <p:ph idx="1"/>
          </p:nvPr>
        </p:nvSpPr>
        <p:spPr>
          <a:xfrm>
            <a:off x="469463" y="1417639"/>
            <a:ext cx="3032502" cy="4525963"/>
          </a:xfrm>
        </p:spPr>
        <p:txBody>
          <a:bodyPr/>
          <a:lstStyle/>
          <a:p>
            <a:r>
              <a:rPr lang="en-US" dirty="0"/>
              <a:t>19 incentive programs across the region (US)</a:t>
            </a:r>
          </a:p>
          <a:p>
            <a:r>
              <a:rPr lang="en-US" dirty="0"/>
              <a:t>More in B.C. </a:t>
            </a:r>
          </a:p>
        </p:txBody>
      </p:sp>
      <p:pic>
        <p:nvPicPr>
          <p:cNvPr id="4" name="Picture 3">
            <a:extLst>
              <a:ext uri="{FF2B5EF4-FFF2-40B4-BE49-F238E27FC236}">
                <a16:creationId xmlns:a16="http://schemas.microsoft.com/office/drawing/2014/main" id="{D0CB4381-D302-4DA8-8497-39EC286D03FC}"/>
              </a:ext>
            </a:extLst>
          </p:cNvPr>
          <p:cNvPicPr>
            <a:picLocks noChangeAspect="1"/>
          </p:cNvPicPr>
          <p:nvPr/>
        </p:nvPicPr>
        <p:blipFill rotWithShape="1">
          <a:blip r:embed="rId2"/>
          <a:srcRect l="15266" t="28475" r="14175" b="20678"/>
          <a:stretch/>
        </p:blipFill>
        <p:spPr>
          <a:xfrm>
            <a:off x="3501965" y="274639"/>
            <a:ext cx="8690036" cy="6583361"/>
          </a:xfrm>
          <a:prstGeom prst="rect">
            <a:avLst/>
          </a:prstGeom>
        </p:spPr>
      </p:pic>
    </p:spTree>
    <p:extLst>
      <p:ext uri="{BB962C8B-B14F-4D97-AF65-F5344CB8AC3E}">
        <p14:creationId xmlns:p14="http://schemas.microsoft.com/office/powerpoint/2010/main" val="3130182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3AA3AC-0C21-9FCD-A443-3FF28BC7E576}"/>
              </a:ext>
            </a:extLst>
          </p:cNvPr>
          <p:cNvPicPr>
            <a:picLocks noChangeAspect="1"/>
          </p:cNvPicPr>
          <p:nvPr/>
        </p:nvPicPr>
        <p:blipFill>
          <a:blip r:embed="rId3"/>
          <a:stretch>
            <a:fillRect/>
          </a:stretch>
        </p:blipFill>
        <p:spPr>
          <a:xfrm>
            <a:off x="0" y="3294"/>
            <a:ext cx="12192000" cy="6851412"/>
          </a:xfrm>
          <a:prstGeom prst="rect">
            <a:avLst/>
          </a:prstGeom>
        </p:spPr>
      </p:pic>
    </p:spTree>
    <p:extLst>
      <p:ext uri="{BB962C8B-B14F-4D97-AF65-F5344CB8AC3E}">
        <p14:creationId xmlns:p14="http://schemas.microsoft.com/office/powerpoint/2010/main" val="1763360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4D689B-0A1A-B4E6-CD69-FE85032C0E9C}"/>
              </a:ext>
            </a:extLst>
          </p:cNvPr>
          <p:cNvPicPr>
            <a:picLocks noChangeAspect="1"/>
          </p:cNvPicPr>
          <p:nvPr/>
        </p:nvPicPr>
        <p:blipFill>
          <a:blip r:embed="rId3"/>
          <a:stretch>
            <a:fillRect/>
          </a:stretch>
        </p:blipFill>
        <p:spPr>
          <a:xfrm>
            <a:off x="104722" y="0"/>
            <a:ext cx="11982555" cy="6858000"/>
          </a:xfrm>
          <a:prstGeom prst="rect">
            <a:avLst/>
          </a:prstGeom>
        </p:spPr>
      </p:pic>
    </p:spTree>
    <p:extLst>
      <p:ext uri="{BB962C8B-B14F-4D97-AF65-F5344CB8AC3E}">
        <p14:creationId xmlns:p14="http://schemas.microsoft.com/office/powerpoint/2010/main" val="183970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3070FC-F35A-F5E0-68F4-27EABA04F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304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1A55-2BEC-E244-B624-22130F550890}"/>
              </a:ext>
            </a:extLst>
          </p:cNvPr>
          <p:cNvSpPr>
            <a:spLocks noGrp="1"/>
          </p:cNvSpPr>
          <p:nvPr>
            <p:ph type="title"/>
          </p:nvPr>
        </p:nvSpPr>
        <p:spPr/>
        <p:txBody>
          <a:bodyPr/>
          <a:lstStyle/>
          <a:p>
            <a:r>
              <a:rPr lang="en-US" dirty="0"/>
              <a:t>Incentives - overview</a:t>
            </a:r>
          </a:p>
        </p:txBody>
      </p:sp>
      <p:sp>
        <p:nvSpPr>
          <p:cNvPr id="3" name="Content Placeholder 2">
            <a:extLst>
              <a:ext uri="{FF2B5EF4-FFF2-40B4-BE49-F238E27FC236}">
                <a16:creationId xmlns:a16="http://schemas.microsoft.com/office/drawing/2014/main" id="{AB044873-864B-F445-84AA-400481A54BF3}"/>
              </a:ext>
            </a:extLst>
          </p:cNvPr>
          <p:cNvSpPr>
            <a:spLocks noGrp="1"/>
          </p:cNvSpPr>
          <p:nvPr>
            <p:ph idx="1"/>
          </p:nvPr>
        </p:nvSpPr>
        <p:spPr/>
        <p:txBody>
          <a:bodyPr/>
          <a:lstStyle/>
          <a:p>
            <a:r>
              <a:rPr lang="en-US" dirty="0"/>
              <a:t>Stewardship Partners mission – Empowering the caretakers of land and water.</a:t>
            </a:r>
          </a:p>
          <a:p>
            <a:r>
              <a:rPr lang="en-US" dirty="0"/>
              <a:t>Incentives provide</a:t>
            </a:r>
          </a:p>
          <a:p>
            <a:pPr lvl="1"/>
            <a:r>
              <a:rPr lang="en-US" dirty="0"/>
              <a:t>Empowerment</a:t>
            </a:r>
          </a:p>
          <a:p>
            <a:pPr lvl="1"/>
            <a:r>
              <a:rPr lang="en-US" dirty="0"/>
              <a:t>Innovation</a:t>
            </a:r>
          </a:p>
          <a:p>
            <a:pPr lvl="1"/>
            <a:r>
              <a:rPr lang="en-US" dirty="0"/>
              <a:t>Complementary to regulations (carrots and sticks)</a:t>
            </a:r>
          </a:p>
          <a:p>
            <a:pPr lvl="2"/>
            <a:r>
              <a:rPr lang="en-US" dirty="0"/>
              <a:t>Leaders can lead, innovate, and pave the way that laggards must eventually follow, making it easier for regulators to require compliance.</a:t>
            </a:r>
          </a:p>
          <a:p>
            <a:r>
              <a:rPr lang="en-US" dirty="0"/>
              <a:t>So why the checkered past?</a:t>
            </a:r>
          </a:p>
          <a:p>
            <a:pPr lvl="1"/>
            <a:r>
              <a:rPr lang="en-US" dirty="0"/>
              <a:t>The how of incentives is critical and defines who will benefit.</a:t>
            </a:r>
          </a:p>
          <a:p>
            <a:endParaRPr lang="en-US" dirty="0"/>
          </a:p>
          <a:p>
            <a:endParaRPr lang="en-US" dirty="0"/>
          </a:p>
        </p:txBody>
      </p:sp>
    </p:spTree>
    <p:extLst>
      <p:ext uri="{BB962C8B-B14F-4D97-AF65-F5344CB8AC3E}">
        <p14:creationId xmlns:p14="http://schemas.microsoft.com/office/powerpoint/2010/main" val="1714064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E613-9254-46DD-B31A-7BA11BFA645D}"/>
              </a:ext>
            </a:extLst>
          </p:cNvPr>
          <p:cNvSpPr>
            <a:spLocks noGrp="1"/>
          </p:cNvSpPr>
          <p:nvPr>
            <p:ph type="title"/>
          </p:nvPr>
        </p:nvSpPr>
        <p:spPr>
          <a:xfrm>
            <a:off x="838200" y="115111"/>
            <a:ext cx="10515600" cy="1325563"/>
          </a:xfrm>
        </p:spPr>
        <p:txBody>
          <a:bodyPr/>
          <a:lstStyle/>
          <a:p>
            <a:r>
              <a:rPr lang="en-US" dirty="0"/>
              <a:t>Single Purpose Infrastructure</a:t>
            </a:r>
          </a:p>
        </p:txBody>
      </p:sp>
      <p:pic>
        <p:nvPicPr>
          <p:cNvPr id="3" name="Picture 2">
            <a:extLst>
              <a:ext uri="{FF2B5EF4-FFF2-40B4-BE49-F238E27FC236}">
                <a16:creationId xmlns:a16="http://schemas.microsoft.com/office/drawing/2014/main" id="{D31792ED-718F-46F3-A85C-8E1803004DD3}"/>
              </a:ext>
            </a:extLst>
          </p:cNvPr>
          <p:cNvPicPr>
            <a:picLocks noChangeAspect="1"/>
          </p:cNvPicPr>
          <p:nvPr/>
        </p:nvPicPr>
        <p:blipFill rotWithShape="1">
          <a:blip r:embed="rId2"/>
          <a:srcRect t="9431" b="31517"/>
          <a:stretch/>
        </p:blipFill>
        <p:spPr>
          <a:xfrm>
            <a:off x="0" y="1456205"/>
            <a:ext cx="12192000" cy="5401795"/>
          </a:xfrm>
          <a:prstGeom prst="rect">
            <a:avLst/>
          </a:prstGeom>
        </p:spPr>
      </p:pic>
    </p:spTree>
    <p:extLst>
      <p:ext uri="{BB962C8B-B14F-4D97-AF65-F5344CB8AC3E}">
        <p14:creationId xmlns:p14="http://schemas.microsoft.com/office/powerpoint/2010/main" val="8894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52702-CA6E-4C2B-BFA9-74785DB47276}"/>
              </a:ext>
            </a:extLst>
          </p:cNvPr>
          <p:cNvPicPr>
            <a:picLocks noChangeAspect="1"/>
          </p:cNvPicPr>
          <p:nvPr/>
        </p:nvPicPr>
        <p:blipFill rotWithShape="1">
          <a:blip r:embed="rId2"/>
          <a:srcRect t="21614" b="1508"/>
          <a:stretch/>
        </p:blipFill>
        <p:spPr>
          <a:xfrm>
            <a:off x="3258664" y="-5837"/>
            <a:ext cx="8928257" cy="6863837"/>
          </a:xfrm>
          <a:prstGeom prst="rect">
            <a:avLst/>
          </a:prstGeom>
        </p:spPr>
      </p:pic>
      <p:sp>
        <p:nvSpPr>
          <p:cNvPr id="5" name="TextBox 4">
            <a:extLst>
              <a:ext uri="{FF2B5EF4-FFF2-40B4-BE49-F238E27FC236}">
                <a16:creationId xmlns:a16="http://schemas.microsoft.com/office/drawing/2014/main" id="{3A202847-0806-4211-B2AE-34CFD730BAF6}"/>
              </a:ext>
            </a:extLst>
          </p:cNvPr>
          <p:cNvSpPr txBox="1"/>
          <p:nvPr/>
        </p:nvSpPr>
        <p:spPr>
          <a:xfrm>
            <a:off x="467836" y="1041991"/>
            <a:ext cx="2604976" cy="1569660"/>
          </a:xfrm>
          <a:prstGeom prst="rect">
            <a:avLst/>
          </a:prstGeom>
          <a:noFill/>
        </p:spPr>
        <p:txBody>
          <a:bodyPr wrap="square" rtlCol="0">
            <a:spAutoFit/>
          </a:bodyPr>
          <a:lstStyle/>
          <a:p>
            <a:r>
              <a:rPr lang="en-US" sz="3200" dirty="0"/>
              <a:t>Multi-</a:t>
            </a:r>
          </a:p>
          <a:p>
            <a:r>
              <a:rPr lang="en-US" sz="3200" dirty="0"/>
              <a:t>Purpose</a:t>
            </a:r>
          </a:p>
          <a:p>
            <a:r>
              <a:rPr lang="en-US" sz="3200" dirty="0"/>
              <a:t>Infrastructure</a:t>
            </a:r>
          </a:p>
        </p:txBody>
      </p:sp>
    </p:spTree>
    <p:extLst>
      <p:ext uri="{BB962C8B-B14F-4D97-AF65-F5344CB8AC3E}">
        <p14:creationId xmlns:p14="http://schemas.microsoft.com/office/powerpoint/2010/main" val="3618452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1423</Words>
  <Application>Microsoft Macintosh PowerPoint</Application>
  <PresentationFormat>Widescreen</PresentationFormat>
  <Paragraphs>144</Paragraphs>
  <Slides>26</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Incentivizing Green Infrastructure Equitably</vt:lpstr>
      <vt:lpstr>Outline </vt:lpstr>
      <vt:lpstr>Incentive$</vt:lpstr>
      <vt:lpstr>PowerPoint Presentation</vt:lpstr>
      <vt:lpstr>PowerPoint Presentation</vt:lpstr>
      <vt:lpstr>PowerPoint Presentation</vt:lpstr>
      <vt:lpstr>Incentives - overview</vt:lpstr>
      <vt:lpstr>Single Purpose Infrastructure</vt:lpstr>
      <vt:lpstr>PowerPoint Presentation</vt:lpstr>
      <vt:lpstr>PowerPoint Presentation</vt:lpstr>
      <vt:lpstr>Green Infrastructure Overview</vt:lpstr>
      <vt:lpstr>PowerPoint Presentation</vt:lpstr>
      <vt:lpstr>PowerPoint Presentation</vt:lpstr>
      <vt:lpstr>Equity and Environmental Justice</vt:lpstr>
      <vt:lpstr>Multi-cultural outreach is vital</vt:lpstr>
      <vt:lpstr>The work so far - Listening</vt:lpstr>
      <vt:lpstr>PowerPoint Presentation</vt:lpstr>
      <vt:lpstr>RainWise Access Loan</vt:lpstr>
      <vt:lpstr>PowerPoint Presentation</vt:lpstr>
      <vt:lpstr>PowerPoint Presentation</vt:lpstr>
      <vt:lpstr>The work so far – Designing &amp; Implementing Solutions</vt:lpstr>
      <vt:lpstr>The work so far – Designing &amp; Implementing Solutions</vt:lpstr>
      <vt:lpstr>Impact mapping  Access Grants  &amp;  GSI Minigrants </vt:lpstr>
      <vt:lpstr>The work so far - Adaptive Management</vt:lpstr>
      <vt:lpstr>PowerPoint Presentation</vt:lpstr>
      <vt:lpstr>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Incentivizing Green Infrastructure Equitably</dc:title>
  <dc:creator>Aaron Clark</dc:creator>
  <cp:lastModifiedBy>Aaron Clark</cp:lastModifiedBy>
  <cp:revision>12</cp:revision>
  <dcterms:created xsi:type="dcterms:W3CDTF">2022-04-04T17:10:43Z</dcterms:created>
  <dcterms:modified xsi:type="dcterms:W3CDTF">2022-04-15T21:37:07Z</dcterms:modified>
</cp:coreProperties>
</file>