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1" r:id="rId2"/>
    <p:sldId id="273" r:id="rId3"/>
    <p:sldId id="266" r:id="rId4"/>
    <p:sldId id="259" r:id="rId5"/>
    <p:sldId id="267" r:id="rId6"/>
    <p:sldId id="268" r:id="rId7"/>
    <p:sldId id="275" r:id="rId8"/>
    <p:sldId id="274" r:id="rId9"/>
    <p:sldId id="276" r:id="rId10"/>
    <p:sldId id="280" r:id="rId11"/>
    <p:sldId id="278" r:id="rId12"/>
    <p:sldId id="265"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3027"/>
    <a:srgbClr val="D73027"/>
    <a:srgbClr val="FFFFFF"/>
    <a:srgbClr val="DCDACA"/>
    <a:srgbClr val="CBCBC3"/>
    <a:srgbClr val="A4B09A"/>
    <a:srgbClr val="5F91B8"/>
    <a:srgbClr val="426E94"/>
    <a:srgbClr val="D9D7C8"/>
    <a:srgbClr val="4644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1295" autoAdjust="0"/>
  </p:normalViewPr>
  <p:slideViewPr>
    <p:cSldViewPr snapToGrid="0">
      <p:cViewPr varScale="1">
        <p:scale>
          <a:sx n="91" d="100"/>
          <a:sy n="91" d="100"/>
        </p:scale>
        <p:origin x="1350" y="78"/>
      </p:cViewPr>
      <p:guideLst/>
    </p:cSldViewPr>
  </p:slideViewPr>
  <p:outlineViewPr>
    <p:cViewPr>
      <p:scale>
        <a:sx n="33" d="100"/>
        <a:sy n="33" d="100"/>
      </p:scale>
      <p:origin x="0" y="-19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899632-8B27-4959-9CB0-1B7494349183}" type="datetimeFigureOut">
              <a:rPr lang="en-US" smtClean="0"/>
              <a:t>4/21/2022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2124F-71B6-410A-BF63-CBAF90E6FAAF}" type="slidenum">
              <a:rPr lang="en-US" smtClean="0"/>
              <a:t>‹#›</a:t>
            </a:fld>
            <a:endParaRPr lang="en-US"/>
          </a:p>
        </p:txBody>
      </p:sp>
    </p:spTree>
    <p:extLst>
      <p:ext uri="{BB962C8B-B14F-4D97-AF65-F5344CB8AC3E}">
        <p14:creationId xmlns:p14="http://schemas.microsoft.com/office/powerpoint/2010/main" val="537781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2124F-71B6-410A-BF63-CBAF90E6FAAF}" type="slidenum">
              <a:rPr lang="en-US" smtClean="0"/>
              <a:t>1</a:t>
            </a:fld>
            <a:endParaRPr lang="en-US"/>
          </a:p>
        </p:txBody>
      </p:sp>
    </p:spTree>
    <p:extLst>
      <p:ext uri="{BB962C8B-B14F-4D97-AF65-F5344CB8AC3E}">
        <p14:creationId xmlns:p14="http://schemas.microsoft.com/office/powerpoint/2010/main" val="4114591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2124F-71B6-410A-BF63-CBAF90E6FAAF}" type="slidenum">
              <a:rPr lang="en-US" smtClean="0"/>
              <a:t>10</a:t>
            </a:fld>
            <a:endParaRPr lang="en-US"/>
          </a:p>
        </p:txBody>
      </p:sp>
    </p:spTree>
    <p:extLst>
      <p:ext uri="{BB962C8B-B14F-4D97-AF65-F5344CB8AC3E}">
        <p14:creationId xmlns:p14="http://schemas.microsoft.com/office/powerpoint/2010/main" val="3698521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7292124F-71B6-410A-BF63-CBAF90E6FAAF}" type="slidenum">
              <a:rPr lang="en-US" smtClean="0"/>
              <a:t>11</a:t>
            </a:fld>
            <a:endParaRPr lang="en-US"/>
          </a:p>
        </p:txBody>
      </p:sp>
    </p:spTree>
    <p:extLst>
      <p:ext uri="{BB962C8B-B14F-4D97-AF65-F5344CB8AC3E}">
        <p14:creationId xmlns:p14="http://schemas.microsoft.com/office/powerpoint/2010/main" val="3248366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2124F-71B6-410A-BF63-CBAF90E6FAAF}" type="slidenum">
              <a:rPr lang="en-US" smtClean="0"/>
              <a:t>12</a:t>
            </a:fld>
            <a:endParaRPr lang="en-US"/>
          </a:p>
        </p:txBody>
      </p:sp>
    </p:spTree>
    <p:extLst>
      <p:ext uri="{BB962C8B-B14F-4D97-AF65-F5344CB8AC3E}">
        <p14:creationId xmlns:p14="http://schemas.microsoft.com/office/powerpoint/2010/main" val="351194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2124F-71B6-410A-BF63-CBAF90E6FAAF}" type="slidenum">
              <a:rPr lang="en-US" smtClean="0"/>
              <a:t>2</a:t>
            </a:fld>
            <a:endParaRPr lang="en-US"/>
          </a:p>
        </p:txBody>
      </p:sp>
    </p:spTree>
    <p:extLst>
      <p:ext uri="{BB962C8B-B14F-4D97-AF65-F5344CB8AC3E}">
        <p14:creationId xmlns:p14="http://schemas.microsoft.com/office/powerpoint/2010/main" val="2200994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2124F-71B6-410A-BF63-CBAF90E6FAAF}" type="slidenum">
              <a:rPr lang="en-US" smtClean="0"/>
              <a:t>3</a:t>
            </a:fld>
            <a:endParaRPr lang="en-US"/>
          </a:p>
        </p:txBody>
      </p:sp>
    </p:spTree>
    <p:extLst>
      <p:ext uri="{BB962C8B-B14F-4D97-AF65-F5344CB8AC3E}">
        <p14:creationId xmlns:p14="http://schemas.microsoft.com/office/powerpoint/2010/main" val="396269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2124F-71B6-410A-BF63-CBAF90E6FAAF}" type="slidenum">
              <a:rPr lang="en-US" smtClean="0"/>
              <a:t>4</a:t>
            </a:fld>
            <a:endParaRPr lang="en-US"/>
          </a:p>
        </p:txBody>
      </p:sp>
    </p:spTree>
    <p:extLst>
      <p:ext uri="{BB962C8B-B14F-4D97-AF65-F5344CB8AC3E}">
        <p14:creationId xmlns:p14="http://schemas.microsoft.com/office/powerpoint/2010/main" val="355812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2124F-71B6-410A-BF63-CBAF90E6FAAF}" type="slidenum">
              <a:rPr lang="en-US" smtClean="0"/>
              <a:t>5</a:t>
            </a:fld>
            <a:endParaRPr lang="en-US"/>
          </a:p>
        </p:txBody>
      </p:sp>
    </p:spTree>
    <p:extLst>
      <p:ext uri="{BB962C8B-B14F-4D97-AF65-F5344CB8AC3E}">
        <p14:creationId xmlns:p14="http://schemas.microsoft.com/office/powerpoint/2010/main" val="859852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7292124F-71B6-410A-BF63-CBAF90E6FAAF}" type="slidenum">
              <a:rPr lang="en-US" smtClean="0"/>
              <a:t>6</a:t>
            </a:fld>
            <a:endParaRPr lang="en-US"/>
          </a:p>
        </p:txBody>
      </p:sp>
    </p:spTree>
    <p:extLst>
      <p:ext uri="{BB962C8B-B14F-4D97-AF65-F5344CB8AC3E}">
        <p14:creationId xmlns:p14="http://schemas.microsoft.com/office/powerpoint/2010/main" val="2293839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fld id="{7292124F-71B6-410A-BF63-CBAF90E6FAAF}" type="slidenum">
              <a:rPr lang="en-US" smtClean="0"/>
              <a:t>7</a:t>
            </a:fld>
            <a:endParaRPr lang="en-US"/>
          </a:p>
        </p:txBody>
      </p:sp>
    </p:spTree>
    <p:extLst>
      <p:ext uri="{BB962C8B-B14F-4D97-AF65-F5344CB8AC3E}">
        <p14:creationId xmlns:p14="http://schemas.microsoft.com/office/powerpoint/2010/main" val="1382353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7292124F-71B6-410A-BF63-CBAF90E6FAAF}" type="slidenum">
              <a:rPr lang="en-US" smtClean="0"/>
              <a:t>8</a:t>
            </a:fld>
            <a:endParaRPr lang="en-US"/>
          </a:p>
        </p:txBody>
      </p:sp>
    </p:spTree>
    <p:extLst>
      <p:ext uri="{BB962C8B-B14F-4D97-AF65-F5344CB8AC3E}">
        <p14:creationId xmlns:p14="http://schemas.microsoft.com/office/powerpoint/2010/main" val="3359661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7292124F-71B6-410A-BF63-CBAF90E6FAAF}" type="slidenum">
              <a:rPr lang="en-US" smtClean="0"/>
              <a:t>9</a:t>
            </a:fld>
            <a:endParaRPr lang="en-US"/>
          </a:p>
        </p:txBody>
      </p:sp>
    </p:spTree>
    <p:extLst>
      <p:ext uri="{BB962C8B-B14F-4D97-AF65-F5344CB8AC3E}">
        <p14:creationId xmlns:p14="http://schemas.microsoft.com/office/powerpoint/2010/main" val="2230205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B6A2C-73B6-4FF9-8DBD-3803B75175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23934-3CC9-41C9-AAF7-2F321B9D8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C1881F-81B8-4C2C-A49B-BAF9D5830035}"/>
              </a:ext>
            </a:extLst>
          </p:cNvPr>
          <p:cNvSpPr>
            <a:spLocks noGrp="1"/>
          </p:cNvSpPr>
          <p:nvPr>
            <p:ph type="dt" sz="half" idx="10"/>
          </p:nvPr>
        </p:nvSpPr>
        <p:spPr/>
        <p:txBody>
          <a:bodyPr/>
          <a:lstStyle/>
          <a:p>
            <a:fld id="{E5537B30-B276-4191-932A-F80C4E11E378}" type="datetimeFigureOut">
              <a:rPr lang="en-US" smtClean="0"/>
              <a:t>4/21/2022</a:t>
            </a:fld>
            <a:endParaRPr lang="en-US"/>
          </a:p>
        </p:txBody>
      </p:sp>
      <p:sp>
        <p:nvSpPr>
          <p:cNvPr id="5" name="Footer Placeholder 4">
            <a:extLst>
              <a:ext uri="{FF2B5EF4-FFF2-40B4-BE49-F238E27FC236}">
                <a16:creationId xmlns:a16="http://schemas.microsoft.com/office/drawing/2014/main" id="{BF148653-36A5-406F-A05E-D4E1CAF09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C943B-8304-472E-9F5D-6184C0169148}"/>
              </a:ext>
            </a:extLst>
          </p:cNvPr>
          <p:cNvSpPr>
            <a:spLocks noGrp="1"/>
          </p:cNvSpPr>
          <p:nvPr>
            <p:ph type="sldNum" sz="quarter" idx="12"/>
          </p:nvPr>
        </p:nvSpPr>
        <p:spPr/>
        <p:txBody>
          <a:bodyPr/>
          <a:lstStyle/>
          <a:p>
            <a:fld id="{47133882-89EF-4964-993F-04E03D829B4A}" type="slidenum">
              <a:rPr lang="en-US" smtClean="0"/>
              <a:t>‹#›</a:t>
            </a:fld>
            <a:endParaRPr lang="en-US"/>
          </a:p>
        </p:txBody>
      </p:sp>
    </p:spTree>
    <p:extLst>
      <p:ext uri="{BB962C8B-B14F-4D97-AF65-F5344CB8AC3E}">
        <p14:creationId xmlns:p14="http://schemas.microsoft.com/office/powerpoint/2010/main" val="84632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C956-BD2F-467F-AFE1-A2657028EE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B281EA-E75D-46E7-8EC4-852BECFDB3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75C736-874C-4A53-8B59-2F1210ED4E7E}"/>
              </a:ext>
            </a:extLst>
          </p:cNvPr>
          <p:cNvSpPr>
            <a:spLocks noGrp="1"/>
          </p:cNvSpPr>
          <p:nvPr>
            <p:ph type="dt" sz="half" idx="10"/>
          </p:nvPr>
        </p:nvSpPr>
        <p:spPr/>
        <p:txBody>
          <a:bodyPr/>
          <a:lstStyle/>
          <a:p>
            <a:fld id="{E5537B30-B276-4191-932A-F80C4E11E378}" type="datetimeFigureOut">
              <a:rPr lang="en-US" smtClean="0"/>
              <a:t>4/21/2022</a:t>
            </a:fld>
            <a:endParaRPr lang="en-US"/>
          </a:p>
        </p:txBody>
      </p:sp>
      <p:sp>
        <p:nvSpPr>
          <p:cNvPr id="5" name="Footer Placeholder 4">
            <a:extLst>
              <a:ext uri="{FF2B5EF4-FFF2-40B4-BE49-F238E27FC236}">
                <a16:creationId xmlns:a16="http://schemas.microsoft.com/office/drawing/2014/main" id="{F9BD19D0-11EC-444D-AC1D-9E06751A7A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2AFFA-DD31-4CFA-9DE6-6CCE07D87C3E}"/>
              </a:ext>
            </a:extLst>
          </p:cNvPr>
          <p:cNvSpPr>
            <a:spLocks noGrp="1"/>
          </p:cNvSpPr>
          <p:nvPr>
            <p:ph type="sldNum" sz="quarter" idx="12"/>
          </p:nvPr>
        </p:nvSpPr>
        <p:spPr/>
        <p:txBody>
          <a:bodyPr/>
          <a:lstStyle/>
          <a:p>
            <a:fld id="{47133882-89EF-4964-993F-04E03D829B4A}" type="slidenum">
              <a:rPr lang="en-US" smtClean="0"/>
              <a:t>‹#›</a:t>
            </a:fld>
            <a:endParaRPr lang="en-US"/>
          </a:p>
        </p:txBody>
      </p:sp>
    </p:spTree>
    <p:extLst>
      <p:ext uri="{BB962C8B-B14F-4D97-AF65-F5344CB8AC3E}">
        <p14:creationId xmlns:p14="http://schemas.microsoft.com/office/powerpoint/2010/main" val="307852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82DE5-F948-40C6-82DC-9A776037E3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5DE5DC-896A-41BB-B5BF-42052EB216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C44D5-D922-4C29-A7D0-673A4CBE1539}"/>
              </a:ext>
            </a:extLst>
          </p:cNvPr>
          <p:cNvSpPr>
            <a:spLocks noGrp="1"/>
          </p:cNvSpPr>
          <p:nvPr>
            <p:ph type="dt" sz="half" idx="10"/>
          </p:nvPr>
        </p:nvSpPr>
        <p:spPr/>
        <p:txBody>
          <a:bodyPr/>
          <a:lstStyle/>
          <a:p>
            <a:fld id="{E5537B30-B276-4191-932A-F80C4E11E378}" type="datetimeFigureOut">
              <a:rPr lang="en-US" smtClean="0"/>
              <a:t>4/21/2022</a:t>
            </a:fld>
            <a:endParaRPr lang="en-US"/>
          </a:p>
        </p:txBody>
      </p:sp>
      <p:sp>
        <p:nvSpPr>
          <p:cNvPr id="5" name="Footer Placeholder 4">
            <a:extLst>
              <a:ext uri="{FF2B5EF4-FFF2-40B4-BE49-F238E27FC236}">
                <a16:creationId xmlns:a16="http://schemas.microsoft.com/office/drawing/2014/main" id="{552F4C9C-986A-44AD-A3FA-0BA699A45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52E94-8771-478C-9E3D-4CC8AA510FE0}"/>
              </a:ext>
            </a:extLst>
          </p:cNvPr>
          <p:cNvSpPr>
            <a:spLocks noGrp="1"/>
          </p:cNvSpPr>
          <p:nvPr>
            <p:ph type="sldNum" sz="quarter" idx="12"/>
          </p:nvPr>
        </p:nvSpPr>
        <p:spPr/>
        <p:txBody>
          <a:bodyPr/>
          <a:lstStyle/>
          <a:p>
            <a:fld id="{47133882-89EF-4964-993F-04E03D829B4A}" type="slidenum">
              <a:rPr lang="en-US" smtClean="0"/>
              <a:t>‹#›</a:t>
            </a:fld>
            <a:endParaRPr lang="en-US"/>
          </a:p>
        </p:txBody>
      </p:sp>
    </p:spTree>
    <p:extLst>
      <p:ext uri="{BB962C8B-B14F-4D97-AF65-F5344CB8AC3E}">
        <p14:creationId xmlns:p14="http://schemas.microsoft.com/office/powerpoint/2010/main" val="279307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95D7E-B8BB-4BF7-9B85-2FD3524FC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2D211-81B2-4DB3-A2BB-C9A565C3BB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192AB-9E44-47DA-9745-773B871EAA80}"/>
              </a:ext>
            </a:extLst>
          </p:cNvPr>
          <p:cNvSpPr>
            <a:spLocks noGrp="1"/>
          </p:cNvSpPr>
          <p:nvPr>
            <p:ph type="dt" sz="half" idx="10"/>
          </p:nvPr>
        </p:nvSpPr>
        <p:spPr/>
        <p:txBody>
          <a:bodyPr/>
          <a:lstStyle/>
          <a:p>
            <a:fld id="{E5537B30-B276-4191-932A-F80C4E11E378}" type="datetimeFigureOut">
              <a:rPr lang="en-US" smtClean="0"/>
              <a:t>4/21/2022</a:t>
            </a:fld>
            <a:endParaRPr lang="en-US"/>
          </a:p>
        </p:txBody>
      </p:sp>
      <p:sp>
        <p:nvSpPr>
          <p:cNvPr id="5" name="Footer Placeholder 4">
            <a:extLst>
              <a:ext uri="{FF2B5EF4-FFF2-40B4-BE49-F238E27FC236}">
                <a16:creationId xmlns:a16="http://schemas.microsoft.com/office/drawing/2014/main" id="{FE0475F3-13EC-494D-9D16-35278518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EFE7A-704E-4A51-A347-F8475081D33C}"/>
              </a:ext>
            </a:extLst>
          </p:cNvPr>
          <p:cNvSpPr>
            <a:spLocks noGrp="1"/>
          </p:cNvSpPr>
          <p:nvPr>
            <p:ph type="sldNum" sz="quarter" idx="12"/>
          </p:nvPr>
        </p:nvSpPr>
        <p:spPr/>
        <p:txBody>
          <a:bodyPr/>
          <a:lstStyle/>
          <a:p>
            <a:fld id="{47133882-89EF-4964-993F-04E03D829B4A}" type="slidenum">
              <a:rPr lang="en-US" smtClean="0"/>
              <a:t>‹#›</a:t>
            </a:fld>
            <a:endParaRPr lang="en-US"/>
          </a:p>
        </p:txBody>
      </p:sp>
    </p:spTree>
    <p:extLst>
      <p:ext uri="{BB962C8B-B14F-4D97-AF65-F5344CB8AC3E}">
        <p14:creationId xmlns:p14="http://schemas.microsoft.com/office/powerpoint/2010/main" val="399174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CAE85-804C-4554-B99D-D4A3EA56ED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8C0D3B-ECE3-4B1B-9488-CF325BC4E7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E1FC66-366C-4856-8B37-6F8A43BBFC12}"/>
              </a:ext>
            </a:extLst>
          </p:cNvPr>
          <p:cNvSpPr>
            <a:spLocks noGrp="1"/>
          </p:cNvSpPr>
          <p:nvPr>
            <p:ph type="dt" sz="half" idx="10"/>
          </p:nvPr>
        </p:nvSpPr>
        <p:spPr/>
        <p:txBody>
          <a:bodyPr/>
          <a:lstStyle/>
          <a:p>
            <a:fld id="{E5537B30-B276-4191-932A-F80C4E11E378}" type="datetimeFigureOut">
              <a:rPr lang="en-US" smtClean="0"/>
              <a:t>4/21/2022</a:t>
            </a:fld>
            <a:endParaRPr lang="en-US"/>
          </a:p>
        </p:txBody>
      </p:sp>
      <p:sp>
        <p:nvSpPr>
          <p:cNvPr id="5" name="Footer Placeholder 4">
            <a:extLst>
              <a:ext uri="{FF2B5EF4-FFF2-40B4-BE49-F238E27FC236}">
                <a16:creationId xmlns:a16="http://schemas.microsoft.com/office/drawing/2014/main" id="{0800DE07-77D0-4624-9950-1FAA37255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39B83-163B-408B-9F6C-04E99F6F6D98}"/>
              </a:ext>
            </a:extLst>
          </p:cNvPr>
          <p:cNvSpPr>
            <a:spLocks noGrp="1"/>
          </p:cNvSpPr>
          <p:nvPr>
            <p:ph type="sldNum" sz="quarter" idx="12"/>
          </p:nvPr>
        </p:nvSpPr>
        <p:spPr/>
        <p:txBody>
          <a:bodyPr/>
          <a:lstStyle/>
          <a:p>
            <a:fld id="{47133882-89EF-4964-993F-04E03D829B4A}" type="slidenum">
              <a:rPr lang="en-US" smtClean="0"/>
              <a:t>‹#›</a:t>
            </a:fld>
            <a:endParaRPr lang="en-US"/>
          </a:p>
        </p:txBody>
      </p:sp>
    </p:spTree>
    <p:extLst>
      <p:ext uri="{BB962C8B-B14F-4D97-AF65-F5344CB8AC3E}">
        <p14:creationId xmlns:p14="http://schemas.microsoft.com/office/powerpoint/2010/main" val="2044446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18EED-70FF-446D-95E1-77EA8346E3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7752B6-739F-40C9-BF43-1063869A39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A4E117-A156-4299-8A8D-BEAA9075C3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F38048-ABF8-4AD8-AD23-E8A5B2EC209D}"/>
              </a:ext>
            </a:extLst>
          </p:cNvPr>
          <p:cNvSpPr>
            <a:spLocks noGrp="1"/>
          </p:cNvSpPr>
          <p:nvPr>
            <p:ph type="dt" sz="half" idx="10"/>
          </p:nvPr>
        </p:nvSpPr>
        <p:spPr/>
        <p:txBody>
          <a:bodyPr/>
          <a:lstStyle/>
          <a:p>
            <a:fld id="{E5537B30-B276-4191-932A-F80C4E11E378}" type="datetimeFigureOut">
              <a:rPr lang="en-US" smtClean="0"/>
              <a:t>4/21/2022</a:t>
            </a:fld>
            <a:endParaRPr lang="en-US"/>
          </a:p>
        </p:txBody>
      </p:sp>
      <p:sp>
        <p:nvSpPr>
          <p:cNvPr id="6" name="Footer Placeholder 5">
            <a:extLst>
              <a:ext uri="{FF2B5EF4-FFF2-40B4-BE49-F238E27FC236}">
                <a16:creationId xmlns:a16="http://schemas.microsoft.com/office/drawing/2014/main" id="{BCBFAE2F-FDC5-45B4-A49D-DFCFEF0AF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0D6918-016D-408C-9A47-0A52A77B09F7}"/>
              </a:ext>
            </a:extLst>
          </p:cNvPr>
          <p:cNvSpPr>
            <a:spLocks noGrp="1"/>
          </p:cNvSpPr>
          <p:nvPr>
            <p:ph type="sldNum" sz="quarter" idx="12"/>
          </p:nvPr>
        </p:nvSpPr>
        <p:spPr/>
        <p:txBody>
          <a:bodyPr/>
          <a:lstStyle/>
          <a:p>
            <a:fld id="{47133882-89EF-4964-993F-04E03D829B4A}" type="slidenum">
              <a:rPr lang="en-US" smtClean="0"/>
              <a:t>‹#›</a:t>
            </a:fld>
            <a:endParaRPr lang="en-US"/>
          </a:p>
        </p:txBody>
      </p:sp>
    </p:spTree>
    <p:extLst>
      <p:ext uri="{BB962C8B-B14F-4D97-AF65-F5344CB8AC3E}">
        <p14:creationId xmlns:p14="http://schemas.microsoft.com/office/powerpoint/2010/main" val="1700544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088C-BBF6-4104-8B3C-3B965B4F6E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C4E06B-6D72-4281-A72D-F220AD58B9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1D13E-C2EA-49F4-AFE4-D120B1DFF7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2C3575-C514-4A0D-BC97-B90D6CF803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B7E9D5-7892-4C93-97C2-E2772E6D36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AE58B-4CB2-4571-B838-50264D2DD5F0}"/>
              </a:ext>
            </a:extLst>
          </p:cNvPr>
          <p:cNvSpPr>
            <a:spLocks noGrp="1"/>
          </p:cNvSpPr>
          <p:nvPr>
            <p:ph type="dt" sz="half" idx="10"/>
          </p:nvPr>
        </p:nvSpPr>
        <p:spPr/>
        <p:txBody>
          <a:bodyPr/>
          <a:lstStyle/>
          <a:p>
            <a:fld id="{E5537B30-B276-4191-932A-F80C4E11E378}" type="datetimeFigureOut">
              <a:rPr lang="en-US" smtClean="0"/>
              <a:t>4/21/2022</a:t>
            </a:fld>
            <a:endParaRPr lang="en-US"/>
          </a:p>
        </p:txBody>
      </p:sp>
      <p:sp>
        <p:nvSpPr>
          <p:cNvPr id="8" name="Footer Placeholder 7">
            <a:extLst>
              <a:ext uri="{FF2B5EF4-FFF2-40B4-BE49-F238E27FC236}">
                <a16:creationId xmlns:a16="http://schemas.microsoft.com/office/drawing/2014/main" id="{B7FAA063-9A69-453B-99C7-DB47D0F836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9F034-5B99-4834-B1F6-93ADCB9DB835}"/>
              </a:ext>
            </a:extLst>
          </p:cNvPr>
          <p:cNvSpPr>
            <a:spLocks noGrp="1"/>
          </p:cNvSpPr>
          <p:nvPr>
            <p:ph type="sldNum" sz="quarter" idx="12"/>
          </p:nvPr>
        </p:nvSpPr>
        <p:spPr/>
        <p:txBody>
          <a:bodyPr/>
          <a:lstStyle/>
          <a:p>
            <a:fld id="{47133882-89EF-4964-993F-04E03D829B4A}" type="slidenum">
              <a:rPr lang="en-US" smtClean="0"/>
              <a:t>‹#›</a:t>
            </a:fld>
            <a:endParaRPr lang="en-US"/>
          </a:p>
        </p:txBody>
      </p:sp>
    </p:spTree>
    <p:extLst>
      <p:ext uri="{BB962C8B-B14F-4D97-AF65-F5344CB8AC3E}">
        <p14:creationId xmlns:p14="http://schemas.microsoft.com/office/powerpoint/2010/main" val="4026627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88094-88C7-42D7-9FD2-407D324E93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F8004F-BBCD-489A-91A3-5C7F8AA39340}"/>
              </a:ext>
            </a:extLst>
          </p:cNvPr>
          <p:cNvSpPr>
            <a:spLocks noGrp="1"/>
          </p:cNvSpPr>
          <p:nvPr>
            <p:ph type="dt" sz="half" idx="10"/>
          </p:nvPr>
        </p:nvSpPr>
        <p:spPr/>
        <p:txBody>
          <a:bodyPr/>
          <a:lstStyle/>
          <a:p>
            <a:fld id="{E5537B30-B276-4191-932A-F80C4E11E378}" type="datetimeFigureOut">
              <a:rPr lang="en-US" smtClean="0"/>
              <a:t>4/21/2022</a:t>
            </a:fld>
            <a:endParaRPr lang="en-US"/>
          </a:p>
        </p:txBody>
      </p:sp>
      <p:sp>
        <p:nvSpPr>
          <p:cNvPr id="4" name="Footer Placeholder 3">
            <a:extLst>
              <a:ext uri="{FF2B5EF4-FFF2-40B4-BE49-F238E27FC236}">
                <a16:creationId xmlns:a16="http://schemas.microsoft.com/office/drawing/2014/main" id="{2BB10044-690D-42E5-BE67-F004EC7913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3AD7A0-D0CD-4AE1-A081-F316FF71DC74}"/>
              </a:ext>
            </a:extLst>
          </p:cNvPr>
          <p:cNvSpPr>
            <a:spLocks noGrp="1"/>
          </p:cNvSpPr>
          <p:nvPr>
            <p:ph type="sldNum" sz="quarter" idx="12"/>
          </p:nvPr>
        </p:nvSpPr>
        <p:spPr/>
        <p:txBody>
          <a:bodyPr/>
          <a:lstStyle/>
          <a:p>
            <a:fld id="{47133882-89EF-4964-993F-04E03D829B4A}" type="slidenum">
              <a:rPr lang="en-US" smtClean="0"/>
              <a:t>‹#›</a:t>
            </a:fld>
            <a:endParaRPr lang="en-US"/>
          </a:p>
        </p:txBody>
      </p:sp>
    </p:spTree>
    <p:extLst>
      <p:ext uri="{BB962C8B-B14F-4D97-AF65-F5344CB8AC3E}">
        <p14:creationId xmlns:p14="http://schemas.microsoft.com/office/powerpoint/2010/main" val="85127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194D81-4B7C-4351-A584-4A01D3311005}"/>
              </a:ext>
            </a:extLst>
          </p:cNvPr>
          <p:cNvSpPr>
            <a:spLocks noGrp="1"/>
          </p:cNvSpPr>
          <p:nvPr>
            <p:ph type="dt" sz="half" idx="10"/>
          </p:nvPr>
        </p:nvSpPr>
        <p:spPr/>
        <p:txBody>
          <a:bodyPr/>
          <a:lstStyle/>
          <a:p>
            <a:fld id="{E5537B30-B276-4191-932A-F80C4E11E378}" type="datetimeFigureOut">
              <a:rPr lang="en-US" smtClean="0"/>
              <a:t>4/21/2022</a:t>
            </a:fld>
            <a:endParaRPr lang="en-US"/>
          </a:p>
        </p:txBody>
      </p:sp>
      <p:sp>
        <p:nvSpPr>
          <p:cNvPr id="3" name="Footer Placeholder 2">
            <a:extLst>
              <a:ext uri="{FF2B5EF4-FFF2-40B4-BE49-F238E27FC236}">
                <a16:creationId xmlns:a16="http://schemas.microsoft.com/office/drawing/2014/main" id="{7B5CD3CC-7B1F-44D6-B72D-E7F2CDF995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A4C0D1-9AD2-488F-BABF-E72390721FE1}"/>
              </a:ext>
            </a:extLst>
          </p:cNvPr>
          <p:cNvSpPr>
            <a:spLocks noGrp="1"/>
          </p:cNvSpPr>
          <p:nvPr>
            <p:ph type="sldNum" sz="quarter" idx="12"/>
          </p:nvPr>
        </p:nvSpPr>
        <p:spPr/>
        <p:txBody>
          <a:bodyPr/>
          <a:lstStyle/>
          <a:p>
            <a:fld id="{47133882-89EF-4964-993F-04E03D829B4A}" type="slidenum">
              <a:rPr lang="en-US" smtClean="0"/>
              <a:t>‹#›</a:t>
            </a:fld>
            <a:endParaRPr lang="en-US"/>
          </a:p>
        </p:txBody>
      </p:sp>
    </p:spTree>
    <p:extLst>
      <p:ext uri="{BB962C8B-B14F-4D97-AF65-F5344CB8AC3E}">
        <p14:creationId xmlns:p14="http://schemas.microsoft.com/office/powerpoint/2010/main" val="912483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A79B9-B05B-46F1-853F-40613A9826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FA91E1-98E4-4F6E-9C77-DEBE327E96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E63F51-42F7-45CF-9150-30A4C16E0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54263-DD26-4C82-BC55-775FFF304CA3}"/>
              </a:ext>
            </a:extLst>
          </p:cNvPr>
          <p:cNvSpPr>
            <a:spLocks noGrp="1"/>
          </p:cNvSpPr>
          <p:nvPr>
            <p:ph type="dt" sz="half" idx="10"/>
          </p:nvPr>
        </p:nvSpPr>
        <p:spPr/>
        <p:txBody>
          <a:bodyPr/>
          <a:lstStyle/>
          <a:p>
            <a:fld id="{E5537B30-B276-4191-932A-F80C4E11E378}" type="datetimeFigureOut">
              <a:rPr lang="en-US" smtClean="0"/>
              <a:t>4/21/2022</a:t>
            </a:fld>
            <a:endParaRPr lang="en-US"/>
          </a:p>
        </p:txBody>
      </p:sp>
      <p:sp>
        <p:nvSpPr>
          <p:cNvPr id="6" name="Footer Placeholder 5">
            <a:extLst>
              <a:ext uri="{FF2B5EF4-FFF2-40B4-BE49-F238E27FC236}">
                <a16:creationId xmlns:a16="http://schemas.microsoft.com/office/drawing/2014/main" id="{216F961D-5305-4025-A331-6ED3DAE3E3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774BE9-9627-47FE-8CE2-481E2ACB171C}"/>
              </a:ext>
            </a:extLst>
          </p:cNvPr>
          <p:cNvSpPr>
            <a:spLocks noGrp="1"/>
          </p:cNvSpPr>
          <p:nvPr>
            <p:ph type="sldNum" sz="quarter" idx="12"/>
          </p:nvPr>
        </p:nvSpPr>
        <p:spPr/>
        <p:txBody>
          <a:bodyPr/>
          <a:lstStyle/>
          <a:p>
            <a:fld id="{47133882-89EF-4964-993F-04E03D829B4A}" type="slidenum">
              <a:rPr lang="en-US" smtClean="0"/>
              <a:t>‹#›</a:t>
            </a:fld>
            <a:endParaRPr lang="en-US"/>
          </a:p>
        </p:txBody>
      </p:sp>
    </p:spTree>
    <p:extLst>
      <p:ext uri="{BB962C8B-B14F-4D97-AF65-F5344CB8AC3E}">
        <p14:creationId xmlns:p14="http://schemas.microsoft.com/office/powerpoint/2010/main" val="4085767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2F5C-E2E3-48B1-AAB7-F859C030F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AE52B5-A80B-472C-9E07-34F5376487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023CDB-54C0-4810-8005-E36659284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22A81-C95F-4C30-A47E-5ED0252B664A}"/>
              </a:ext>
            </a:extLst>
          </p:cNvPr>
          <p:cNvSpPr>
            <a:spLocks noGrp="1"/>
          </p:cNvSpPr>
          <p:nvPr>
            <p:ph type="dt" sz="half" idx="10"/>
          </p:nvPr>
        </p:nvSpPr>
        <p:spPr/>
        <p:txBody>
          <a:bodyPr/>
          <a:lstStyle/>
          <a:p>
            <a:fld id="{E5537B30-B276-4191-932A-F80C4E11E378}" type="datetimeFigureOut">
              <a:rPr lang="en-US" smtClean="0"/>
              <a:t>4/21/2022</a:t>
            </a:fld>
            <a:endParaRPr lang="en-US"/>
          </a:p>
        </p:txBody>
      </p:sp>
      <p:sp>
        <p:nvSpPr>
          <p:cNvPr id="6" name="Footer Placeholder 5">
            <a:extLst>
              <a:ext uri="{FF2B5EF4-FFF2-40B4-BE49-F238E27FC236}">
                <a16:creationId xmlns:a16="http://schemas.microsoft.com/office/drawing/2014/main" id="{88A57146-FC5F-4549-B4B2-28B208D23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571AD-FF39-4866-9AB4-4FE1281596CF}"/>
              </a:ext>
            </a:extLst>
          </p:cNvPr>
          <p:cNvSpPr>
            <a:spLocks noGrp="1"/>
          </p:cNvSpPr>
          <p:nvPr>
            <p:ph type="sldNum" sz="quarter" idx="12"/>
          </p:nvPr>
        </p:nvSpPr>
        <p:spPr/>
        <p:txBody>
          <a:bodyPr/>
          <a:lstStyle/>
          <a:p>
            <a:fld id="{47133882-89EF-4964-993F-04E03D829B4A}" type="slidenum">
              <a:rPr lang="en-US" smtClean="0"/>
              <a:t>‹#›</a:t>
            </a:fld>
            <a:endParaRPr lang="en-US"/>
          </a:p>
        </p:txBody>
      </p:sp>
    </p:spTree>
    <p:extLst>
      <p:ext uri="{BB962C8B-B14F-4D97-AF65-F5344CB8AC3E}">
        <p14:creationId xmlns:p14="http://schemas.microsoft.com/office/powerpoint/2010/main" val="3152494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265049-A815-4FDF-BD44-EE58B82D5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9A68D6-8DE6-4FC5-819F-CA62C063F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FF4B8-CBB0-4E07-BEA4-9DF4C4868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37B30-B276-4191-932A-F80C4E11E378}" type="datetimeFigureOut">
              <a:rPr lang="en-US" smtClean="0"/>
              <a:t>4/21/2022</a:t>
            </a:fld>
            <a:endParaRPr lang="en-US"/>
          </a:p>
        </p:txBody>
      </p:sp>
      <p:sp>
        <p:nvSpPr>
          <p:cNvPr id="5" name="Footer Placeholder 4">
            <a:extLst>
              <a:ext uri="{FF2B5EF4-FFF2-40B4-BE49-F238E27FC236}">
                <a16:creationId xmlns:a16="http://schemas.microsoft.com/office/drawing/2014/main" id="{C5A6CE42-2200-4D6A-80FF-DC9F255A80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E61291-EF12-4DD2-8A47-85371C4E2B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33882-89EF-4964-993F-04E03D829B4A}" type="slidenum">
              <a:rPr lang="en-US" smtClean="0"/>
              <a:t>‹#›</a:t>
            </a:fld>
            <a:endParaRPr lang="en-US"/>
          </a:p>
        </p:txBody>
      </p:sp>
    </p:spTree>
    <p:extLst>
      <p:ext uri="{BB962C8B-B14F-4D97-AF65-F5344CB8AC3E}">
        <p14:creationId xmlns:p14="http://schemas.microsoft.com/office/powerpoint/2010/main" val="5918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4.JPG"/><Relationship Id="rId7" Type="http://schemas.openxmlformats.org/officeDocument/2006/relationships/image" Target="../media/image20.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6.JPG"/><Relationship Id="rId4" Type="http://schemas.openxmlformats.org/officeDocument/2006/relationships/image" Target="../media/image25.JP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hoto of the TBiOS crew beach seining in the Lower Duwamish Waterway in Seattle.">
            <a:extLst>
              <a:ext uri="{FF2B5EF4-FFF2-40B4-BE49-F238E27FC236}">
                <a16:creationId xmlns:a16="http://schemas.microsoft.com/office/drawing/2014/main" id="{BBA2578D-CFA0-42C0-104F-24A18EFA368A}"/>
              </a:ext>
            </a:extLst>
          </p:cNvPr>
          <p:cNvPicPr>
            <a:picLocks noChangeAspect="1"/>
          </p:cNvPicPr>
          <p:nvPr/>
        </p:nvPicPr>
        <p:blipFill rotWithShape="1">
          <a:blip r:embed="rId3">
            <a:extLst>
              <a:ext uri="{28A0092B-C50C-407E-A947-70E740481C1C}">
                <a14:useLocalDpi xmlns:a14="http://schemas.microsoft.com/office/drawing/2010/main" val="0"/>
              </a:ext>
            </a:extLst>
          </a:blip>
          <a:srcRect r="212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90209DB0-9FAB-4C56-A128-D434BE167BBC}"/>
              </a:ext>
            </a:extLst>
          </p:cNvPr>
          <p:cNvSpPr>
            <a:spLocks noGrp="1"/>
          </p:cNvSpPr>
          <p:nvPr>
            <p:ph type="ctrTitle"/>
          </p:nvPr>
        </p:nvSpPr>
        <p:spPr>
          <a:xfrm>
            <a:off x="157018" y="101600"/>
            <a:ext cx="3850206" cy="2974109"/>
          </a:xfrm>
        </p:spPr>
        <p:txBody>
          <a:bodyPr vert="horz" lIns="91440" tIns="45720" rIns="91440" bIns="45720" rtlCol="0" anchor="b">
            <a:noAutofit/>
          </a:bodyPr>
          <a:lstStyle/>
          <a:p>
            <a:pPr algn="l"/>
            <a:r>
              <a:rPr lang="en-US" sz="3000" b="1" dirty="0">
                <a:ln>
                  <a:solidFill>
                    <a:srgbClr val="002060"/>
                  </a:solidFill>
                </a:ln>
                <a:solidFill>
                  <a:srgbClr val="002060"/>
                </a:solidFill>
              </a:rPr>
              <a:t>Juvenile Chinook salmon accumulate harmful levels of toxic contaminants during their seaward migration to Puget Sound</a:t>
            </a:r>
          </a:p>
        </p:txBody>
      </p:sp>
      <p:sp>
        <p:nvSpPr>
          <p:cNvPr id="3" name="Subtitle 2">
            <a:extLst>
              <a:ext uri="{FF2B5EF4-FFF2-40B4-BE49-F238E27FC236}">
                <a16:creationId xmlns:a16="http://schemas.microsoft.com/office/drawing/2014/main" id="{4B00A7F4-C0E5-4431-8D83-D8A46BD18883}"/>
              </a:ext>
            </a:extLst>
          </p:cNvPr>
          <p:cNvSpPr>
            <a:spLocks noGrp="1"/>
          </p:cNvSpPr>
          <p:nvPr>
            <p:ph type="subTitle" idx="1"/>
          </p:nvPr>
        </p:nvSpPr>
        <p:spPr>
          <a:xfrm>
            <a:off x="73891" y="3177299"/>
            <a:ext cx="4257963" cy="2697022"/>
          </a:xfrm>
        </p:spPr>
        <p:txBody>
          <a:bodyPr vert="horz" lIns="91440" tIns="45720" rIns="91440" bIns="45720" rtlCol="0" anchor="t">
            <a:normAutofit/>
          </a:bodyPr>
          <a:lstStyle/>
          <a:p>
            <a:pPr algn="l"/>
            <a:r>
              <a:rPr lang="en-US" sz="1700" b="1" dirty="0">
                <a:effectLst/>
              </a:rPr>
              <a:t>Andrea Carey</a:t>
            </a:r>
            <a:r>
              <a:rPr lang="en-US" sz="1700" dirty="0">
                <a:effectLst/>
              </a:rPr>
              <a:t>, Sandra O’Neill, Louisa Harding, Robert Fisk, Mariko Langness, Danielle Nordstrom and James West</a:t>
            </a:r>
          </a:p>
          <a:p>
            <a:pPr algn="l"/>
            <a:endParaRPr lang="en-US" sz="1700" dirty="0">
              <a:effectLst/>
            </a:endParaRPr>
          </a:p>
          <a:p>
            <a:pPr algn="l"/>
            <a:r>
              <a:rPr lang="en-US" sz="1700" dirty="0">
                <a:effectLst/>
              </a:rPr>
              <a:t>Toxics Biological Observation System (TBiOS)</a:t>
            </a:r>
          </a:p>
          <a:p>
            <a:pPr algn="l"/>
            <a:r>
              <a:rPr lang="en-US" sz="1700" dirty="0">
                <a:effectLst/>
              </a:rPr>
              <a:t>Washington Department of Fish and Wildlife</a:t>
            </a:r>
          </a:p>
        </p:txBody>
      </p:sp>
      <p:pic>
        <p:nvPicPr>
          <p:cNvPr id="37" name="Picture 36" descr="Washington Department of Fish and Wildlife logo">
            <a:extLst>
              <a:ext uri="{FF2B5EF4-FFF2-40B4-BE49-F238E27FC236}">
                <a16:creationId xmlns:a16="http://schemas.microsoft.com/office/drawing/2014/main" id="{7AE01390-00BA-AE12-D56C-44BFAB2AF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386" y="5198671"/>
            <a:ext cx="1261147" cy="1554480"/>
          </a:xfrm>
          <a:prstGeom prst="rect">
            <a:avLst/>
          </a:prstGeom>
        </p:spPr>
      </p:pic>
    </p:spTree>
    <p:extLst>
      <p:ext uri="{BB962C8B-B14F-4D97-AF65-F5344CB8AC3E}">
        <p14:creationId xmlns:p14="http://schemas.microsoft.com/office/powerpoint/2010/main" val="1777543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A7EE-B77E-C52E-A74B-43333FE3CBF6}"/>
              </a:ext>
            </a:extLst>
          </p:cNvPr>
          <p:cNvSpPr>
            <a:spLocks noGrp="1"/>
          </p:cNvSpPr>
          <p:nvPr>
            <p:ph type="title"/>
          </p:nvPr>
        </p:nvSpPr>
        <p:spPr>
          <a:xfrm>
            <a:off x="9123129" y="2005965"/>
            <a:ext cx="2469624" cy="2846070"/>
          </a:xfrm>
        </p:spPr>
        <p:txBody>
          <a:bodyPr vert="horz" lIns="91440" tIns="45720" rIns="91440" bIns="45720" rtlCol="0" anchor="ctr">
            <a:normAutofit/>
          </a:bodyPr>
          <a:lstStyle/>
          <a:p>
            <a:r>
              <a:rPr lang="en-US" sz="4000" b="1" dirty="0">
                <a:solidFill>
                  <a:srgbClr val="0070C0"/>
                </a:solidFill>
              </a:rPr>
              <a:t>Where to prioritize actions for cleanups? </a:t>
            </a:r>
          </a:p>
        </p:txBody>
      </p:sp>
      <p:pic>
        <p:nvPicPr>
          <p:cNvPr id="4" name="Picture 3" descr="A photo of a juvenile Chinook salmon underwater. Photo by Richard Bell.">
            <a:extLst>
              <a:ext uri="{FF2B5EF4-FFF2-40B4-BE49-F238E27FC236}">
                <a16:creationId xmlns:a16="http://schemas.microsoft.com/office/drawing/2014/main" id="{B0DF44CD-1464-3691-8A67-1DFEB60431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4" r="2" b="2"/>
          <a:stretch/>
        </p:blipFill>
        <p:spPr>
          <a:xfrm>
            <a:off x="793020" y="674117"/>
            <a:ext cx="8158956" cy="55891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D0113E76-D65A-3715-90C7-AE8C2973E2AF}"/>
              </a:ext>
            </a:extLst>
          </p:cNvPr>
          <p:cNvSpPr txBox="1"/>
          <p:nvPr/>
        </p:nvSpPr>
        <p:spPr>
          <a:xfrm>
            <a:off x="7569745" y="5937662"/>
            <a:ext cx="1292341" cy="246221"/>
          </a:xfrm>
          <a:prstGeom prst="rect">
            <a:avLst/>
          </a:prstGeom>
          <a:noFill/>
        </p:spPr>
        <p:txBody>
          <a:bodyPr wrap="none" rtlCol="0">
            <a:spAutoFit/>
          </a:bodyPr>
          <a:lstStyle/>
          <a:p>
            <a:r>
              <a:rPr lang="en-US" sz="1000" dirty="0">
                <a:solidFill>
                  <a:schemeClr val="accent5">
                    <a:lumMod val="20000"/>
                    <a:lumOff val="80000"/>
                  </a:schemeClr>
                </a:solidFill>
              </a:rPr>
              <a:t>Photo by Richard Bell</a:t>
            </a:r>
          </a:p>
        </p:txBody>
      </p:sp>
    </p:spTree>
    <p:extLst>
      <p:ext uri="{BB962C8B-B14F-4D97-AF65-F5344CB8AC3E}">
        <p14:creationId xmlns:p14="http://schemas.microsoft.com/office/powerpoint/2010/main" val="1503043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70A6CD9C-8416-47AB-BF0D-7EEF22073723}"/>
              </a:ext>
            </a:extLst>
          </p:cNvPr>
          <p:cNvSpPr txBox="1">
            <a:spLocks noGrp="1"/>
          </p:cNvSpPr>
          <p:nvPr>
            <p:ph type="ctrTitle"/>
          </p:nvPr>
        </p:nvSpPr>
        <p:spPr>
          <a:xfrm>
            <a:off x="321135" y="205089"/>
            <a:ext cx="710116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70C0"/>
                </a:solidFill>
                <a:ea typeface="+mn-ea"/>
                <a:cs typeface="+mn-cs"/>
              </a:rPr>
              <a:t>A comparison of estuary and nearshore</a:t>
            </a:r>
            <a:endParaRPr kumimoji="0" lang="en-US" sz="2800" b="0" i="0" u="none" strike="noStrike" kern="1200" cap="none" spc="0" normalizeH="0" baseline="0" noProof="0" dirty="0">
              <a:ln>
                <a:noFill/>
              </a:ln>
              <a:solidFill>
                <a:srgbClr val="0070C0"/>
              </a:solidFill>
              <a:effectLst/>
              <a:uLnTx/>
              <a:uFillTx/>
              <a:latin typeface="+mj-lt"/>
              <a:ea typeface="+mn-ea"/>
              <a:cs typeface="+mn-cs"/>
            </a:endParaRPr>
          </a:p>
        </p:txBody>
      </p:sp>
      <p:grpSp>
        <p:nvGrpSpPr>
          <p:cNvPr id="2" name="Group 1" descr="A map of Puget Sound, the Strait of Juan de Fuca and the Strait of Georgia showing the collocated estuary, lake and nearshore collection sites where juvenile Chinook salmon were collected. The Sammamish/Cedar, Duwamish and Puyallup Rivers are marked with a red flag to indicate remedial actions are needed for contaminants based on our results.">
            <a:extLst>
              <a:ext uri="{FF2B5EF4-FFF2-40B4-BE49-F238E27FC236}">
                <a16:creationId xmlns:a16="http://schemas.microsoft.com/office/drawing/2014/main" id="{A4C74D8C-148B-4418-A95B-D03555C52E23}"/>
              </a:ext>
            </a:extLst>
          </p:cNvPr>
          <p:cNvGrpSpPr/>
          <p:nvPr/>
        </p:nvGrpSpPr>
        <p:grpSpPr>
          <a:xfrm>
            <a:off x="8315340" y="142685"/>
            <a:ext cx="3450750" cy="6400800"/>
            <a:chOff x="5254745" y="246233"/>
            <a:chExt cx="3450750" cy="6400800"/>
          </a:xfrm>
        </p:grpSpPr>
        <p:pic>
          <p:nvPicPr>
            <p:cNvPr id="50" name="Picture 49" descr="Map&#10;&#10;Description automatically generated">
              <a:extLst>
                <a:ext uri="{FF2B5EF4-FFF2-40B4-BE49-F238E27FC236}">
                  <a16:creationId xmlns:a16="http://schemas.microsoft.com/office/drawing/2014/main" id="{D15FF512-28CC-4C20-A449-AC6A45F5B7F7}"/>
                </a:ext>
              </a:extLst>
            </p:cNvPr>
            <p:cNvPicPr>
              <a:picLocks noChangeAspect="1"/>
            </p:cNvPicPr>
            <p:nvPr/>
          </p:nvPicPr>
          <p:blipFill rotWithShape="1">
            <a:blip r:embed="rId3">
              <a:extLst>
                <a:ext uri="{28A0092B-C50C-407E-A947-70E740481C1C}">
                  <a14:useLocalDpi xmlns:a14="http://schemas.microsoft.com/office/drawing/2010/main" val="0"/>
                </a:ext>
              </a:extLst>
            </a:blip>
            <a:srcRect l="30152" t="977" r="1063" b="432"/>
            <a:stretch/>
          </p:blipFill>
          <p:spPr>
            <a:xfrm>
              <a:off x="5254745" y="246233"/>
              <a:ext cx="3450750" cy="6400800"/>
            </a:xfrm>
            <a:prstGeom prst="rect">
              <a:avLst/>
            </a:prstGeom>
            <a:ln w="12700">
              <a:solidFill>
                <a:schemeClr val="tx1"/>
              </a:solidFill>
            </a:ln>
          </p:spPr>
        </p:pic>
        <p:sp>
          <p:nvSpPr>
            <p:cNvPr id="51" name="TextBox 50">
              <a:extLst>
                <a:ext uri="{FF2B5EF4-FFF2-40B4-BE49-F238E27FC236}">
                  <a16:creationId xmlns:a16="http://schemas.microsoft.com/office/drawing/2014/main" id="{A5E3D86F-7D5D-4431-B5A4-7633CD053D15}"/>
                </a:ext>
              </a:extLst>
            </p:cNvPr>
            <p:cNvSpPr txBox="1"/>
            <p:nvPr/>
          </p:nvSpPr>
          <p:spPr>
            <a:xfrm>
              <a:off x="7333371" y="1590405"/>
              <a:ext cx="610343"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Skagit</a:t>
              </a:r>
            </a:p>
          </p:txBody>
        </p:sp>
        <p:sp>
          <p:nvSpPr>
            <p:cNvPr id="53" name="TextBox 52">
              <a:extLst>
                <a:ext uri="{FF2B5EF4-FFF2-40B4-BE49-F238E27FC236}">
                  <a16:creationId xmlns:a16="http://schemas.microsoft.com/office/drawing/2014/main" id="{E2CACC8A-6651-4DD4-BB13-73864EF03511}"/>
                </a:ext>
              </a:extLst>
            </p:cNvPr>
            <p:cNvSpPr txBox="1"/>
            <p:nvPr/>
          </p:nvSpPr>
          <p:spPr>
            <a:xfrm>
              <a:off x="7193515" y="2323900"/>
              <a:ext cx="1111121"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Stillaguamish</a:t>
              </a:r>
            </a:p>
          </p:txBody>
        </p:sp>
        <p:sp>
          <p:nvSpPr>
            <p:cNvPr id="54" name="TextBox 53">
              <a:extLst>
                <a:ext uri="{FF2B5EF4-FFF2-40B4-BE49-F238E27FC236}">
                  <a16:creationId xmlns:a16="http://schemas.microsoft.com/office/drawing/2014/main" id="{AF8CBA9A-53C7-4949-8B22-B22BCCD8CE3B}"/>
                </a:ext>
              </a:extLst>
            </p:cNvPr>
            <p:cNvSpPr txBox="1"/>
            <p:nvPr/>
          </p:nvSpPr>
          <p:spPr>
            <a:xfrm>
              <a:off x="7193514" y="3295835"/>
              <a:ext cx="951782"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Snohomish</a:t>
              </a:r>
            </a:p>
          </p:txBody>
        </p:sp>
        <p:sp>
          <p:nvSpPr>
            <p:cNvPr id="55" name="TextBox 54">
              <a:extLst>
                <a:ext uri="{FF2B5EF4-FFF2-40B4-BE49-F238E27FC236}">
                  <a16:creationId xmlns:a16="http://schemas.microsoft.com/office/drawing/2014/main" id="{4DF4D0F2-8DE0-4194-88DD-DD647E99EF3F}"/>
                </a:ext>
              </a:extLst>
            </p:cNvPr>
            <p:cNvSpPr txBox="1"/>
            <p:nvPr/>
          </p:nvSpPr>
          <p:spPr>
            <a:xfrm>
              <a:off x="7261866" y="4267770"/>
              <a:ext cx="1112805" cy="461665"/>
            </a:xfrm>
            <a:prstGeom prst="rect">
              <a:avLst/>
            </a:prstGeom>
            <a:noFill/>
          </p:spPr>
          <p:txBody>
            <a:bodyPr wrap="none" rtlCol="0">
              <a:spAutoFit/>
            </a:bodyPr>
            <a:lstStyle/>
            <a:p>
              <a:pPr algn="ctr"/>
              <a:r>
                <a:rPr lang="en-US" sz="1200" b="1" dirty="0">
                  <a:effectLst>
                    <a:glow rad="88900">
                      <a:srgbClr val="E1E1E1"/>
                    </a:glow>
                  </a:effectLst>
                  <a:latin typeface="Arial Nova" panose="020B0604020202020204" pitchFamily="34" charset="0"/>
                </a:rPr>
                <a:t>Sammamish/</a:t>
              </a:r>
            </a:p>
            <a:p>
              <a:pPr algn="ctr"/>
              <a:r>
                <a:rPr lang="en-US" sz="1200" b="1" dirty="0">
                  <a:effectLst>
                    <a:glow rad="88900">
                      <a:srgbClr val="E1E1E1"/>
                    </a:glow>
                  </a:effectLst>
                  <a:latin typeface="Arial Nova" panose="020B0604020202020204" pitchFamily="34" charset="0"/>
                </a:rPr>
                <a:t>Cedar*</a:t>
              </a:r>
            </a:p>
          </p:txBody>
        </p:sp>
        <p:sp>
          <p:nvSpPr>
            <p:cNvPr id="56" name="TextBox 55">
              <a:extLst>
                <a:ext uri="{FF2B5EF4-FFF2-40B4-BE49-F238E27FC236}">
                  <a16:creationId xmlns:a16="http://schemas.microsoft.com/office/drawing/2014/main" id="{3D3FDFCE-72E6-452E-A428-048AAAF69FF8}"/>
                </a:ext>
              </a:extLst>
            </p:cNvPr>
            <p:cNvSpPr txBox="1"/>
            <p:nvPr/>
          </p:nvSpPr>
          <p:spPr>
            <a:xfrm>
              <a:off x="6956695" y="4751888"/>
              <a:ext cx="898670"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Duwamish</a:t>
              </a:r>
            </a:p>
          </p:txBody>
        </p:sp>
        <p:sp>
          <p:nvSpPr>
            <p:cNvPr id="57" name="TextBox 56">
              <a:extLst>
                <a:ext uri="{FF2B5EF4-FFF2-40B4-BE49-F238E27FC236}">
                  <a16:creationId xmlns:a16="http://schemas.microsoft.com/office/drawing/2014/main" id="{518EB42F-A226-4355-BC07-EF7401E1D8F6}"/>
                </a:ext>
              </a:extLst>
            </p:cNvPr>
            <p:cNvSpPr txBox="1"/>
            <p:nvPr/>
          </p:nvSpPr>
          <p:spPr>
            <a:xfrm>
              <a:off x="7193202" y="5808459"/>
              <a:ext cx="774234"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Puyallup</a:t>
              </a:r>
            </a:p>
          </p:txBody>
        </p:sp>
        <p:sp>
          <p:nvSpPr>
            <p:cNvPr id="58" name="TextBox 57">
              <a:extLst>
                <a:ext uri="{FF2B5EF4-FFF2-40B4-BE49-F238E27FC236}">
                  <a16:creationId xmlns:a16="http://schemas.microsoft.com/office/drawing/2014/main" id="{C2E726BB-F97F-4E40-A4E1-FADEF6BFFAB9}"/>
                </a:ext>
              </a:extLst>
            </p:cNvPr>
            <p:cNvSpPr txBox="1"/>
            <p:nvPr/>
          </p:nvSpPr>
          <p:spPr>
            <a:xfrm>
              <a:off x="5994531" y="6264657"/>
              <a:ext cx="818241"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Nisqually</a:t>
              </a:r>
            </a:p>
          </p:txBody>
        </p:sp>
        <p:grpSp>
          <p:nvGrpSpPr>
            <p:cNvPr id="70" name="Group 69">
              <a:extLst>
                <a:ext uri="{FF2B5EF4-FFF2-40B4-BE49-F238E27FC236}">
                  <a16:creationId xmlns:a16="http://schemas.microsoft.com/office/drawing/2014/main" id="{08E35D4C-0167-4B1A-BD9B-9AB055DD218A}"/>
                </a:ext>
              </a:extLst>
            </p:cNvPr>
            <p:cNvGrpSpPr/>
            <p:nvPr/>
          </p:nvGrpSpPr>
          <p:grpSpPr>
            <a:xfrm>
              <a:off x="5342603" y="331117"/>
              <a:ext cx="1061048" cy="816466"/>
              <a:chOff x="6046691" y="1379570"/>
              <a:chExt cx="1061048" cy="816466"/>
            </a:xfrm>
          </p:grpSpPr>
          <p:grpSp>
            <p:nvGrpSpPr>
              <p:cNvPr id="71" name="Group 70">
                <a:extLst>
                  <a:ext uri="{FF2B5EF4-FFF2-40B4-BE49-F238E27FC236}">
                    <a16:creationId xmlns:a16="http://schemas.microsoft.com/office/drawing/2014/main" id="{486DE02F-2EA8-4786-93C9-EB5A978A00AA}"/>
                  </a:ext>
                </a:extLst>
              </p:cNvPr>
              <p:cNvGrpSpPr/>
              <p:nvPr/>
            </p:nvGrpSpPr>
            <p:grpSpPr>
              <a:xfrm>
                <a:off x="6048189" y="1379570"/>
                <a:ext cx="865587" cy="276999"/>
                <a:chOff x="6048189" y="1379570"/>
                <a:chExt cx="865587" cy="276999"/>
              </a:xfrm>
            </p:grpSpPr>
            <p:sp>
              <p:nvSpPr>
                <p:cNvPr id="78" name="Oval 77">
                  <a:extLst>
                    <a:ext uri="{FF2B5EF4-FFF2-40B4-BE49-F238E27FC236}">
                      <a16:creationId xmlns:a16="http://schemas.microsoft.com/office/drawing/2014/main" id="{70E81CE2-E89E-4155-9B22-6C343EBF2BA5}"/>
                    </a:ext>
                  </a:extLst>
                </p:cNvPr>
                <p:cNvSpPr/>
                <p:nvPr/>
              </p:nvSpPr>
              <p:spPr>
                <a:xfrm>
                  <a:off x="6048189" y="1432993"/>
                  <a:ext cx="153908" cy="159746"/>
                </a:xfrm>
                <a:prstGeom prst="ellipse">
                  <a:avLst/>
                </a:prstGeom>
                <a:solidFill>
                  <a:srgbClr val="FFFF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95839F0-0A22-4734-9136-3F0B78E4FCD6}"/>
                    </a:ext>
                  </a:extLst>
                </p:cNvPr>
                <p:cNvSpPr txBox="1"/>
                <p:nvPr/>
              </p:nvSpPr>
              <p:spPr>
                <a:xfrm>
                  <a:off x="6208134" y="1379570"/>
                  <a:ext cx="705642" cy="276999"/>
                </a:xfrm>
                <a:prstGeom prst="rect">
                  <a:avLst/>
                </a:prstGeom>
                <a:noFill/>
              </p:spPr>
              <p:txBody>
                <a:bodyPr wrap="none" rtlCol="0">
                  <a:spAutoFit/>
                </a:bodyPr>
                <a:lstStyle/>
                <a:p>
                  <a:r>
                    <a:rPr lang="en-US" sz="1200" dirty="0">
                      <a:effectLst>
                        <a:glow rad="76200">
                          <a:schemeClr val="bg1"/>
                        </a:glow>
                      </a:effectLst>
                      <a:latin typeface="Arial Nova" panose="020B0504020202020204" pitchFamily="34" charset="0"/>
                      <a:cs typeface="Arial" panose="020B0604020202020204" pitchFamily="34" charset="0"/>
                    </a:rPr>
                    <a:t>Estuary</a:t>
                  </a:r>
                </a:p>
              </p:txBody>
            </p:sp>
          </p:grpSp>
          <p:grpSp>
            <p:nvGrpSpPr>
              <p:cNvPr id="72" name="Group 71">
                <a:extLst>
                  <a:ext uri="{FF2B5EF4-FFF2-40B4-BE49-F238E27FC236}">
                    <a16:creationId xmlns:a16="http://schemas.microsoft.com/office/drawing/2014/main" id="{8DDA530C-D00B-4BC4-AD76-4475BBFD7654}"/>
                  </a:ext>
                </a:extLst>
              </p:cNvPr>
              <p:cNvGrpSpPr/>
              <p:nvPr/>
            </p:nvGrpSpPr>
            <p:grpSpPr>
              <a:xfrm>
                <a:off x="6054226" y="1649304"/>
                <a:ext cx="724000" cy="276999"/>
                <a:chOff x="6054226" y="1636791"/>
                <a:chExt cx="724000" cy="276999"/>
              </a:xfrm>
            </p:grpSpPr>
            <p:sp>
              <p:nvSpPr>
                <p:cNvPr id="76" name="Oval 75">
                  <a:extLst>
                    <a:ext uri="{FF2B5EF4-FFF2-40B4-BE49-F238E27FC236}">
                      <a16:creationId xmlns:a16="http://schemas.microsoft.com/office/drawing/2014/main" id="{0623083D-FAA9-4C5E-9BA0-666A6F6F8494}"/>
                    </a:ext>
                  </a:extLst>
                </p:cNvPr>
                <p:cNvSpPr/>
                <p:nvPr/>
              </p:nvSpPr>
              <p:spPr>
                <a:xfrm>
                  <a:off x="6054226" y="1690214"/>
                  <a:ext cx="153908" cy="159746"/>
                </a:xfrm>
                <a:prstGeom prst="ellipse">
                  <a:avLst/>
                </a:prstGeom>
                <a:solidFill>
                  <a:srgbClr val="633B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B6C82985-831C-4235-9CA8-C72543A398F8}"/>
                    </a:ext>
                  </a:extLst>
                </p:cNvPr>
                <p:cNvSpPr txBox="1"/>
                <p:nvPr/>
              </p:nvSpPr>
              <p:spPr>
                <a:xfrm>
                  <a:off x="6208134" y="1636791"/>
                  <a:ext cx="570092" cy="276999"/>
                </a:xfrm>
                <a:prstGeom prst="rect">
                  <a:avLst/>
                </a:prstGeom>
                <a:noFill/>
              </p:spPr>
              <p:txBody>
                <a:bodyPr wrap="none" rtlCol="0">
                  <a:spAutoFit/>
                </a:bodyPr>
                <a:lstStyle/>
                <a:p>
                  <a:r>
                    <a:rPr lang="en-US" sz="1200" dirty="0">
                      <a:effectLst>
                        <a:glow rad="76200">
                          <a:schemeClr val="bg1"/>
                        </a:glow>
                      </a:effectLst>
                      <a:latin typeface="Arial Nova" panose="020B0504020202020204" pitchFamily="34" charset="0"/>
                      <a:cs typeface="Arial" panose="020B0604020202020204" pitchFamily="34" charset="0"/>
                    </a:rPr>
                    <a:t>Lake*</a:t>
                  </a:r>
                </a:p>
              </p:txBody>
            </p:sp>
          </p:grpSp>
          <p:grpSp>
            <p:nvGrpSpPr>
              <p:cNvPr id="73" name="Group 72">
                <a:extLst>
                  <a:ext uri="{FF2B5EF4-FFF2-40B4-BE49-F238E27FC236}">
                    <a16:creationId xmlns:a16="http://schemas.microsoft.com/office/drawing/2014/main" id="{1B2F1C75-EF64-4BBE-9474-574B9ABB7003}"/>
                  </a:ext>
                </a:extLst>
              </p:cNvPr>
              <p:cNvGrpSpPr/>
              <p:nvPr/>
            </p:nvGrpSpPr>
            <p:grpSpPr>
              <a:xfrm>
                <a:off x="6046691" y="1919037"/>
                <a:ext cx="1061048" cy="276999"/>
                <a:chOff x="6046691" y="1919037"/>
                <a:chExt cx="1061048" cy="276999"/>
              </a:xfrm>
            </p:grpSpPr>
            <p:sp>
              <p:nvSpPr>
                <p:cNvPr id="74" name="Oval 73">
                  <a:extLst>
                    <a:ext uri="{FF2B5EF4-FFF2-40B4-BE49-F238E27FC236}">
                      <a16:creationId xmlns:a16="http://schemas.microsoft.com/office/drawing/2014/main" id="{6CF5B8AA-2FDC-4DB3-8F22-60E055AF791C}"/>
                    </a:ext>
                  </a:extLst>
                </p:cNvPr>
                <p:cNvSpPr/>
                <p:nvPr/>
              </p:nvSpPr>
              <p:spPr>
                <a:xfrm>
                  <a:off x="6046691" y="1972460"/>
                  <a:ext cx="153908" cy="159746"/>
                </a:xfrm>
                <a:prstGeom prst="ellipse">
                  <a:avLst/>
                </a:prstGeom>
                <a:solidFill>
                  <a:srgbClr val="FFAA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1F574619-FB98-406F-9D41-F7AAA8075890}"/>
                    </a:ext>
                  </a:extLst>
                </p:cNvPr>
                <p:cNvSpPr txBox="1"/>
                <p:nvPr/>
              </p:nvSpPr>
              <p:spPr>
                <a:xfrm>
                  <a:off x="6208134" y="1919037"/>
                  <a:ext cx="899605" cy="276999"/>
                </a:xfrm>
                <a:prstGeom prst="rect">
                  <a:avLst/>
                </a:prstGeom>
                <a:noFill/>
              </p:spPr>
              <p:txBody>
                <a:bodyPr wrap="none" rtlCol="0">
                  <a:spAutoFit/>
                </a:bodyPr>
                <a:lstStyle/>
                <a:p>
                  <a:r>
                    <a:rPr lang="en-US" sz="1200" dirty="0">
                      <a:effectLst>
                        <a:glow rad="76200">
                          <a:schemeClr val="bg1"/>
                        </a:glow>
                      </a:effectLst>
                      <a:latin typeface="Arial Nova" panose="020B0504020202020204" pitchFamily="34" charset="0"/>
                      <a:cs typeface="Arial" panose="020B0604020202020204" pitchFamily="34" charset="0"/>
                    </a:rPr>
                    <a:t>Nearshore</a:t>
                  </a:r>
                </a:p>
              </p:txBody>
            </p:sp>
          </p:grpSp>
        </p:grpSp>
      </p:grpSp>
      <p:pic>
        <p:nvPicPr>
          <p:cNvPr id="35" name="Graphic 34">
            <a:extLst>
              <a:ext uri="{FF2B5EF4-FFF2-40B4-BE49-F238E27FC236}">
                <a16:creationId xmlns:a16="http://schemas.microsoft.com/office/drawing/2014/main" id="{EBA1AA26-10C3-DA58-9F3D-8063637E11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61939" y="5654201"/>
            <a:ext cx="457200" cy="457200"/>
          </a:xfrm>
          <a:prstGeom prst="rect">
            <a:avLst/>
          </a:prstGeom>
          <a:effectLst>
            <a:glow rad="63500">
              <a:srgbClr val="E1E1E1"/>
            </a:glow>
          </a:effectLst>
        </p:spPr>
      </p:pic>
      <p:pic>
        <p:nvPicPr>
          <p:cNvPr id="36" name="Graphic 35">
            <a:extLst>
              <a:ext uri="{FF2B5EF4-FFF2-40B4-BE49-F238E27FC236}">
                <a16:creationId xmlns:a16="http://schemas.microsoft.com/office/drawing/2014/main" id="{98746E12-CAF9-D9EB-4BE1-5BE19A7CBB2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8890" y="4142127"/>
            <a:ext cx="457200" cy="457200"/>
          </a:xfrm>
          <a:prstGeom prst="rect">
            <a:avLst/>
          </a:prstGeom>
          <a:effectLst>
            <a:glow rad="63500">
              <a:srgbClr val="E1E1E1"/>
            </a:glow>
          </a:effectLst>
        </p:spPr>
      </p:pic>
      <p:pic>
        <p:nvPicPr>
          <p:cNvPr id="37" name="Graphic 36">
            <a:extLst>
              <a:ext uri="{FF2B5EF4-FFF2-40B4-BE49-F238E27FC236}">
                <a16:creationId xmlns:a16="http://schemas.microsoft.com/office/drawing/2014/main" id="{C808B61B-37AF-A553-4F97-6C606D6391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09670" y="4664371"/>
            <a:ext cx="457200" cy="457200"/>
          </a:xfrm>
          <a:prstGeom prst="rect">
            <a:avLst/>
          </a:prstGeom>
          <a:effectLst>
            <a:glow rad="63500">
              <a:srgbClr val="E1E1E1"/>
            </a:glow>
          </a:effectLst>
        </p:spPr>
      </p:pic>
      <p:grpSp>
        <p:nvGrpSpPr>
          <p:cNvPr id="4" name="Group 3" descr="A group of three horizontal box plots showing the concentration of PCBs measured in juvenile Chinook salmon collected from 1) Lake Washington and the nearshore marine habitat of Shilshole, 2) the Duwamish River estuary and nearshore and 3) the Puyallup River estuary and nearshore. Each box plot has two lines, one at 2200 and one at 4800 ng/g lipids PCBs, to represent the growth and mortality critical tissue levels from PCB exposure as described by Berninger and Tillitt (2019).  ">
            <a:extLst>
              <a:ext uri="{FF2B5EF4-FFF2-40B4-BE49-F238E27FC236}">
                <a16:creationId xmlns:a16="http://schemas.microsoft.com/office/drawing/2014/main" id="{E05D9431-84C2-18EF-D371-A53A503CA20E}"/>
              </a:ext>
            </a:extLst>
          </p:cNvPr>
          <p:cNvGrpSpPr/>
          <p:nvPr/>
        </p:nvGrpSpPr>
        <p:grpSpPr>
          <a:xfrm>
            <a:off x="222135" y="811124"/>
            <a:ext cx="7987912" cy="5715165"/>
            <a:chOff x="222135" y="811124"/>
            <a:chExt cx="7987912" cy="5715165"/>
          </a:xfrm>
        </p:grpSpPr>
        <p:grpSp>
          <p:nvGrpSpPr>
            <p:cNvPr id="30" name="Group 29">
              <a:extLst>
                <a:ext uri="{FF2B5EF4-FFF2-40B4-BE49-F238E27FC236}">
                  <a16:creationId xmlns:a16="http://schemas.microsoft.com/office/drawing/2014/main" id="{9E09D8D6-A549-D983-1F05-EB25881E8870}"/>
                </a:ext>
                <a:ext uri="{C183D7F6-B498-43B3-948B-1728B52AA6E4}">
                  <adec:decorative xmlns:adec="http://schemas.microsoft.com/office/drawing/2017/decorative" val="0"/>
                </a:ext>
              </a:extLst>
            </p:cNvPr>
            <p:cNvGrpSpPr/>
            <p:nvPr/>
          </p:nvGrpSpPr>
          <p:grpSpPr>
            <a:xfrm>
              <a:off x="222135" y="811124"/>
              <a:ext cx="7909177" cy="5715165"/>
              <a:chOff x="222135" y="811124"/>
              <a:chExt cx="7909177" cy="5715165"/>
            </a:xfrm>
          </p:grpSpPr>
          <p:grpSp>
            <p:nvGrpSpPr>
              <p:cNvPr id="25" name="Group 24">
                <a:extLst>
                  <a:ext uri="{FF2B5EF4-FFF2-40B4-BE49-F238E27FC236}">
                    <a16:creationId xmlns:a16="http://schemas.microsoft.com/office/drawing/2014/main" id="{57293F20-9013-5BFD-F5F6-29D8AC724371}"/>
                  </a:ext>
                </a:extLst>
              </p:cNvPr>
              <p:cNvGrpSpPr/>
              <p:nvPr/>
            </p:nvGrpSpPr>
            <p:grpSpPr>
              <a:xfrm>
                <a:off x="222135" y="811124"/>
                <a:ext cx="7909177" cy="5715165"/>
                <a:chOff x="222135" y="811124"/>
                <a:chExt cx="7909177" cy="5715165"/>
              </a:xfrm>
            </p:grpSpPr>
            <p:grpSp>
              <p:nvGrpSpPr>
                <p:cNvPr id="12" name="Group 11">
                  <a:extLst>
                    <a:ext uri="{FF2B5EF4-FFF2-40B4-BE49-F238E27FC236}">
                      <a16:creationId xmlns:a16="http://schemas.microsoft.com/office/drawing/2014/main" id="{6D644A42-1121-D4F3-3AA1-1D0CF0F1BCE1}"/>
                    </a:ext>
                  </a:extLst>
                </p:cNvPr>
                <p:cNvGrpSpPr/>
                <p:nvPr/>
              </p:nvGrpSpPr>
              <p:grpSpPr>
                <a:xfrm>
                  <a:off x="488486" y="3783089"/>
                  <a:ext cx="7642826" cy="2743200"/>
                  <a:chOff x="607754" y="3819904"/>
                  <a:chExt cx="7642826" cy="2743200"/>
                </a:xfrm>
              </p:grpSpPr>
              <p:pic>
                <p:nvPicPr>
                  <p:cNvPr id="6" name="Picture 5" descr="A box plot of PCBs measured in juvenile Chinook salmon from the Green and Duwamish River systems collected in the river estuary and the nearshore marine environment of Elliott Bay. Two lines, one at 2200 and one at 4800 ng/g lipids PCBs, represent the growth and mortality critical tissue levels from PCB exposure as described by Berninger and Tillitt (2019).  ">
                    <a:extLst>
                      <a:ext uri="{FF2B5EF4-FFF2-40B4-BE49-F238E27FC236}">
                        <a16:creationId xmlns:a16="http://schemas.microsoft.com/office/drawing/2014/main" id="{1645C43B-350E-5507-4471-47FB13AC6B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754" y="3819904"/>
                    <a:ext cx="4114800" cy="2743200"/>
                  </a:xfrm>
                  <a:prstGeom prst="rect">
                    <a:avLst/>
                  </a:prstGeom>
                </p:spPr>
              </p:pic>
              <p:pic>
                <p:nvPicPr>
                  <p:cNvPr id="11" name="Picture 10" descr="A box plot of PCBs measured in juvenile Chinook salmon from the White and Puyallup River systems collected in the river estuary and the nearshore marine environment of Commencement Bay.Two lines, one at 2200 and one at 4800 ng/g lipids PCBs, represent the growth and mortality critical tissue levels from PCB exposure as described by Berninger and Tillitt (2019).  ">
                    <a:extLst>
                      <a:ext uri="{FF2B5EF4-FFF2-40B4-BE49-F238E27FC236}">
                        <a16:creationId xmlns:a16="http://schemas.microsoft.com/office/drawing/2014/main" id="{C8E567F9-7A2E-7803-E8B0-2A95CFFB04FC}"/>
                      </a:ext>
                    </a:extLst>
                  </p:cNvPr>
                  <p:cNvPicPr>
                    <a:picLocks noChangeAspect="1"/>
                  </p:cNvPicPr>
                  <p:nvPr/>
                </p:nvPicPr>
                <p:blipFill rotWithShape="1">
                  <a:blip r:embed="rId7">
                    <a:extLst>
                      <a:ext uri="{28A0092B-C50C-407E-A947-70E740481C1C}">
                        <a14:useLocalDpi xmlns:a14="http://schemas.microsoft.com/office/drawing/2010/main" val="0"/>
                      </a:ext>
                    </a:extLst>
                  </a:blip>
                  <a:srcRect l="15123"/>
                  <a:stretch/>
                </p:blipFill>
                <p:spPr>
                  <a:xfrm>
                    <a:off x="4758072" y="3819904"/>
                    <a:ext cx="3492508" cy="2743200"/>
                  </a:xfrm>
                  <a:prstGeom prst="rect">
                    <a:avLst/>
                  </a:prstGeom>
                </p:spPr>
              </p:pic>
            </p:grpSp>
            <p:grpSp>
              <p:nvGrpSpPr>
                <p:cNvPr id="20" name="Group 19">
                  <a:extLst>
                    <a:ext uri="{FF2B5EF4-FFF2-40B4-BE49-F238E27FC236}">
                      <a16:creationId xmlns:a16="http://schemas.microsoft.com/office/drawing/2014/main" id="{B9213E4C-75AD-9A0B-2ACA-253481642BB3}"/>
                    </a:ext>
                  </a:extLst>
                </p:cNvPr>
                <p:cNvGrpSpPr/>
                <p:nvPr/>
              </p:nvGrpSpPr>
              <p:grpSpPr>
                <a:xfrm>
                  <a:off x="484651" y="993025"/>
                  <a:ext cx="4114800" cy="2743200"/>
                  <a:chOff x="484651" y="993025"/>
                  <a:chExt cx="4114800" cy="2743200"/>
                </a:xfrm>
              </p:grpSpPr>
              <p:pic>
                <p:nvPicPr>
                  <p:cNvPr id="14" name="Picture 13" descr="A box plot of PCBs measured in juvenile Chinook salmon from the Sammamish and Cedar River systems collected in Lake Washington and the nearshore marine environment, Shilshole. Two lines, one at 2200 and one at 4800 ng/g lipids PCBs, represent the growth and mortality critical tissue levels from PCB exposure as described by Berninger and Tillitt (2019).  ">
                    <a:extLst>
                      <a:ext uri="{FF2B5EF4-FFF2-40B4-BE49-F238E27FC236}">
                        <a16:creationId xmlns:a16="http://schemas.microsoft.com/office/drawing/2014/main" id="{9D2E6E30-B8E6-CA9F-29BD-AFD662B755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4651" y="993025"/>
                    <a:ext cx="4114800" cy="2743200"/>
                  </a:xfrm>
                  <a:prstGeom prst="rect">
                    <a:avLst/>
                  </a:prstGeom>
                </p:spPr>
              </p:pic>
              <p:sp>
                <p:nvSpPr>
                  <p:cNvPr id="80" name="TextBox 79">
                    <a:extLst>
                      <a:ext uri="{FF2B5EF4-FFF2-40B4-BE49-F238E27FC236}">
                        <a16:creationId xmlns:a16="http://schemas.microsoft.com/office/drawing/2014/main" id="{71AD27B4-CB15-1599-D17B-C6D4E65D0344}"/>
                      </a:ext>
                    </a:extLst>
                  </p:cNvPr>
                  <p:cNvSpPr txBox="1"/>
                  <p:nvPr/>
                </p:nvSpPr>
                <p:spPr>
                  <a:xfrm>
                    <a:off x="3675084" y="3275800"/>
                    <a:ext cx="274434" cy="307777"/>
                  </a:xfrm>
                  <a:prstGeom prst="rect">
                    <a:avLst/>
                  </a:prstGeom>
                  <a:noFill/>
                </p:spPr>
                <p:txBody>
                  <a:bodyPr wrap="none" rtlCol="0">
                    <a:spAutoFit/>
                  </a:bodyPr>
                  <a:lstStyle/>
                  <a:p>
                    <a:r>
                      <a:rPr lang="en-US" sz="1400" dirty="0"/>
                      <a:t>*</a:t>
                    </a:r>
                  </a:p>
                </p:txBody>
              </p:sp>
            </p:grpSp>
            <p:sp>
              <p:nvSpPr>
                <p:cNvPr id="86" name="TextBox 85">
                  <a:extLst>
                    <a:ext uri="{FF2B5EF4-FFF2-40B4-BE49-F238E27FC236}">
                      <a16:creationId xmlns:a16="http://schemas.microsoft.com/office/drawing/2014/main" id="{9080CFAA-DE0A-0049-D501-9515225B5473}"/>
                    </a:ext>
                  </a:extLst>
                </p:cNvPr>
                <p:cNvSpPr txBox="1"/>
                <p:nvPr/>
              </p:nvSpPr>
              <p:spPr>
                <a:xfrm>
                  <a:off x="222135" y="811124"/>
                  <a:ext cx="461665" cy="5619487"/>
                </a:xfrm>
                <a:prstGeom prst="rect">
                  <a:avLst/>
                </a:prstGeom>
                <a:noFill/>
              </p:spPr>
              <p:txBody>
                <a:bodyPr vert="vert270" wrap="none" rtlCol="0">
                  <a:spAutoFit/>
                </a:bodyPr>
                <a:lstStyle/>
                <a:p>
                  <a:r>
                    <a:rPr lang="en-US" dirty="0">
                      <a:latin typeface="Arial" panose="020B0604020202020204" pitchFamily="34" charset="0"/>
                      <a:cs typeface="Arial" panose="020B0604020202020204" pitchFamily="34" charset="0"/>
                    </a:rPr>
                    <a:t>PCBs concentration (ng/g lipid) calculated at 1% lipids</a:t>
                  </a:r>
                </a:p>
              </p:txBody>
            </p:sp>
          </p:grpSp>
          <p:grpSp>
            <p:nvGrpSpPr>
              <p:cNvPr id="29" name="Group 28">
                <a:extLst>
                  <a:ext uri="{FF2B5EF4-FFF2-40B4-BE49-F238E27FC236}">
                    <a16:creationId xmlns:a16="http://schemas.microsoft.com/office/drawing/2014/main" id="{808E2018-1118-6413-AD29-E0EC7F3AC275}"/>
                  </a:ext>
                </a:extLst>
              </p:cNvPr>
              <p:cNvGrpSpPr/>
              <p:nvPr/>
            </p:nvGrpSpPr>
            <p:grpSpPr>
              <a:xfrm>
                <a:off x="5374450" y="6218828"/>
                <a:ext cx="2002396" cy="277649"/>
                <a:chOff x="5374450" y="6218828"/>
                <a:chExt cx="2002396" cy="277649"/>
              </a:xfrm>
            </p:grpSpPr>
            <p:sp>
              <p:nvSpPr>
                <p:cNvPr id="26" name="TextBox 25">
                  <a:extLst>
                    <a:ext uri="{FF2B5EF4-FFF2-40B4-BE49-F238E27FC236}">
                      <a16:creationId xmlns:a16="http://schemas.microsoft.com/office/drawing/2014/main" id="{0167AF2E-0A2C-5E40-8926-6FDDEBFA4A53}"/>
                    </a:ext>
                  </a:extLst>
                </p:cNvPr>
                <p:cNvSpPr txBox="1"/>
                <p:nvPr/>
              </p:nvSpPr>
              <p:spPr>
                <a:xfrm>
                  <a:off x="6919670" y="6219478"/>
                  <a:ext cx="457176" cy="276999"/>
                </a:xfrm>
                <a:prstGeom prst="rect">
                  <a:avLst/>
                </a:prstGeom>
                <a:noFill/>
              </p:spPr>
              <p:txBody>
                <a:bodyPr wrap="none" rtlCol="0">
                  <a:spAutoFit/>
                </a:bodyPr>
                <a:lstStyle/>
                <a:p>
                  <a:r>
                    <a:rPr lang="en-US" sz="1200" dirty="0">
                      <a:solidFill>
                        <a:srgbClr val="464445"/>
                      </a:solidFill>
                      <a:latin typeface="Arial" panose="020B0604020202020204" pitchFamily="34" charset="0"/>
                      <a:cs typeface="Arial" panose="020B0604020202020204" pitchFamily="34" charset="0"/>
                    </a:rPr>
                    <a:t>(15)</a:t>
                  </a:r>
                </a:p>
              </p:txBody>
            </p:sp>
            <p:sp>
              <p:nvSpPr>
                <p:cNvPr id="87" name="TextBox 86">
                  <a:extLst>
                    <a:ext uri="{FF2B5EF4-FFF2-40B4-BE49-F238E27FC236}">
                      <a16:creationId xmlns:a16="http://schemas.microsoft.com/office/drawing/2014/main" id="{EB7223C9-1AE2-366E-CBDD-2CBE341DFF6D}"/>
                    </a:ext>
                  </a:extLst>
                </p:cNvPr>
                <p:cNvSpPr txBox="1"/>
                <p:nvPr/>
              </p:nvSpPr>
              <p:spPr>
                <a:xfrm>
                  <a:off x="5374450" y="6218828"/>
                  <a:ext cx="457176" cy="276999"/>
                </a:xfrm>
                <a:prstGeom prst="rect">
                  <a:avLst/>
                </a:prstGeom>
                <a:noFill/>
              </p:spPr>
              <p:txBody>
                <a:bodyPr wrap="none" rtlCol="0">
                  <a:spAutoFit/>
                </a:bodyPr>
                <a:lstStyle/>
                <a:p>
                  <a:r>
                    <a:rPr lang="en-US" sz="1200" dirty="0">
                      <a:solidFill>
                        <a:srgbClr val="464445"/>
                      </a:solidFill>
                      <a:latin typeface="Arial" panose="020B0604020202020204" pitchFamily="34" charset="0"/>
                      <a:cs typeface="Arial" panose="020B0604020202020204" pitchFamily="34" charset="0"/>
                    </a:rPr>
                    <a:t>(10)</a:t>
                  </a:r>
                </a:p>
              </p:txBody>
            </p:sp>
          </p:grpSp>
          <p:grpSp>
            <p:nvGrpSpPr>
              <p:cNvPr id="28" name="Group 27">
                <a:extLst>
                  <a:ext uri="{FF2B5EF4-FFF2-40B4-BE49-F238E27FC236}">
                    <a16:creationId xmlns:a16="http://schemas.microsoft.com/office/drawing/2014/main" id="{2FBE6E74-0FCE-65AA-86D0-FDC5B687C708}"/>
                  </a:ext>
                </a:extLst>
              </p:cNvPr>
              <p:cNvGrpSpPr/>
              <p:nvPr/>
            </p:nvGrpSpPr>
            <p:grpSpPr>
              <a:xfrm>
                <a:off x="1847336" y="6215923"/>
                <a:ext cx="2049925" cy="276999"/>
                <a:chOff x="1847336" y="6215923"/>
                <a:chExt cx="2049925" cy="276999"/>
              </a:xfrm>
            </p:grpSpPr>
            <p:sp>
              <p:nvSpPr>
                <p:cNvPr id="88" name="TextBox 87">
                  <a:extLst>
                    <a:ext uri="{FF2B5EF4-FFF2-40B4-BE49-F238E27FC236}">
                      <a16:creationId xmlns:a16="http://schemas.microsoft.com/office/drawing/2014/main" id="{92BE061D-134E-41D8-CD9F-271B2E7D1107}"/>
                    </a:ext>
                  </a:extLst>
                </p:cNvPr>
                <p:cNvSpPr txBox="1"/>
                <p:nvPr/>
              </p:nvSpPr>
              <p:spPr>
                <a:xfrm>
                  <a:off x="3355125" y="6215923"/>
                  <a:ext cx="542136" cy="276999"/>
                </a:xfrm>
                <a:prstGeom prst="rect">
                  <a:avLst/>
                </a:prstGeom>
                <a:noFill/>
              </p:spPr>
              <p:txBody>
                <a:bodyPr wrap="none" rtlCol="0">
                  <a:spAutoFit/>
                </a:bodyPr>
                <a:lstStyle/>
                <a:p>
                  <a:r>
                    <a:rPr lang="en-US" sz="1200" dirty="0">
                      <a:solidFill>
                        <a:srgbClr val="464445"/>
                      </a:solidFill>
                      <a:latin typeface="Arial" panose="020B0604020202020204" pitchFamily="34" charset="0"/>
                      <a:cs typeface="Arial" panose="020B0604020202020204" pitchFamily="34" charset="0"/>
                    </a:rPr>
                    <a:t>(134)</a:t>
                  </a:r>
                </a:p>
              </p:txBody>
            </p:sp>
            <p:sp>
              <p:nvSpPr>
                <p:cNvPr id="89" name="TextBox 88">
                  <a:extLst>
                    <a:ext uri="{FF2B5EF4-FFF2-40B4-BE49-F238E27FC236}">
                      <a16:creationId xmlns:a16="http://schemas.microsoft.com/office/drawing/2014/main" id="{1AD67912-CB54-0CD9-D22D-B5A8709533BD}"/>
                    </a:ext>
                  </a:extLst>
                </p:cNvPr>
                <p:cNvSpPr txBox="1"/>
                <p:nvPr/>
              </p:nvSpPr>
              <p:spPr>
                <a:xfrm>
                  <a:off x="1847336" y="6215923"/>
                  <a:ext cx="457176" cy="276999"/>
                </a:xfrm>
                <a:prstGeom prst="rect">
                  <a:avLst/>
                </a:prstGeom>
                <a:noFill/>
              </p:spPr>
              <p:txBody>
                <a:bodyPr wrap="none" rtlCol="0">
                  <a:spAutoFit/>
                </a:bodyPr>
                <a:lstStyle/>
                <a:p>
                  <a:r>
                    <a:rPr lang="en-US" sz="1200" dirty="0">
                      <a:solidFill>
                        <a:srgbClr val="464445"/>
                      </a:solidFill>
                      <a:latin typeface="Arial" panose="020B0604020202020204" pitchFamily="34" charset="0"/>
                      <a:cs typeface="Arial" panose="020B0604020202020204" pitchFamily="34" charset="0"/>
                    </a:rPr>
                    <a:t>(37)</a:t>
                  </a:r>
                </a:p>
              </p:txBody>
            </p:sp>
          </p:grpSp>
          <p:grpSp>
            <p:nvGrpSpPr>
              <p:cNvPr id="27" name="Group 26">
                <a:extLst>
                  <a:ext uri="{FF2B5EF4-FFF2-40B4-BE49-F238E27FC236}">
                    <a16:creationId xmlns:a16="http://schemas.microsoft.com/office/drawing/2014/main" id="{C0ACA48A-1992-5255-C95B-FBB4CCD60C5E}"/>
                  </a:ext>
                </a:extLst>
              </p:cNvPr>
              <p:cNvGrpSpPr/>
              <p:nvPr/>
            </p:nvGrpSpPr>
            <p:grpSpPr>
              <a:xfrm>
                <a:off x="1886023" y="3426037"/>
                <a:ext cx="1918663" cy="276999"/>
                <a:chOff x="1886023" y="3420061"/>
                <a:chExt cx="1918663" cy="276999"/>
              </a:xfrm>
            </p:grpSpPr>
            <p:sp>
              <p:nvSpPr>
                <p:cNvPr id="90" name="TextBox 89">
                  <a:extLst>
                    <a:ext uri="{FF2B5EF4-FFF2-40B4-BE49-F238E27FC236}">
                      <a16:creationId xmlns:a16="http://schemas.microsoft.com/office/drawing/2014/main" id="{E9DE7F75-6978-20D8-BDF7-77956C557CA8}"/>
                    </a:ext>
                  </a:extLst>
                </p:cNvPr>
                <p:cNvSpPr txBox="1"/>
                <p:nvPr/>
              </p:nvSpPr>
              <p:spPr>
                <a:xfrm>
                  <a:off x="3432468" y="3420061"/>
                  <a:ext cx="372218" cy="276999"/>
                </a:xfrm>
                <a:prstGeom prst="rect">
                  <a:avLst/>
                </a:prstGeom>
                <a:noFill/>
              </p:spPr>
              <p:txBody>
                <a:bodyPr wrap="none" rtlCol="0">
                  <a:spAutoFit/>
                </a:bodyPr>
                <a:lstStyle/>
                <a:p>
                  <a:r>
                    <a:rPr lang="en-US" sz="1200" dirty="0">
                      <a:solidFill>
                        <a:srgbClr val="464445"/>
                      </a:solidFill>
                      <a:latin typeface="Arial" panose="020B0604020202020204" pitchFamily="34" charset="0"/>
                      <a:cs typeface="Arial" panose="020B0604020202020204" pitchFamily="34" charset="0"/>
                    </a:rPr>
                    <a:t>(8)</a:t>
                  </a:r>
                </a:p>
              </p:txBody>
            </p:sp>
            <p:sp>
              <p:nvSpPr>
                <p:cNvPr id="91" name="TextBox 90">
                  <a:extLst>
                    <a:ext uri="{FF2B5EF4-FFF2-40B4-BE49-F238E27FC236}">
                      <a16:creationId xmlns:a16="http://schemas.microsoft.com/office/drawing/2014/main" id="{5535D355-BD30-2B54-6CFC-F50E2937A847}"/>
                    </a:ext>
                  </a:extLst>
                </p:cNvPr>
                <p:cNvSpPr txBox="1"/>
                <p:nvPr/>
              </p:nvSpPr>
              <p:spPr>
                <a:xfrm>
                  <a:off x="1886023" y="3420061"/>
                  <a:ext cx="372218" cy="276999"/>
                </a:xfrm>
                <a:prstGeom prst="rect">
                  <a:avLst/>
                </a:prstGeom>
                <a:noFill/>
              </p:spPr>
              <p:txBody>
                <a:bodyPr wrap="none" rtlCol="0">
                  <a:spAutoFit/>
                </a:bodyPr>
                <a:lstStyle/>
                <a:p>
                  <a:r>
                    <a:rPr lang="en-US" sz="1200" dirty="0">
                      <a:solidFill>
                        <a:srgbClr val="464445"/>
                      </a:solidFill>
                      <a:latin typeface="Arial" panose="020B0604020202020204" pitchFamily="34" charset="0"/>
                      <a:cs typeface="Arial" panose="020B0604020202020204" pitchFamily="34" charset="0"/>
                    </a:rPr>
                    <a:t>(5)</a:t>
                  </a:r>
                </a:p>
              </p:txBody>
            </p:sp>
          </p:grpSp>
        </p:grpSp>
        <p:grpSp>
          <p:nvGrpSpPr>
            <p:cNvPr id="19" name="Group 18">
              <a:extLst>
                <a:ext uri="{FF2B5EF4-FFF2-40B4-BE49-F238E27FC236}">
                  <a16:creationId xmlns:a16="http://schemas.microsoft.com/office/drawing/2014/main" id="{3C7AB514-F74B-DBB7-13E1-54FBFD98B9DE}"/>
                </a:ext>
                <a:ext uri="{C183D7F6-B498-43B3-948B-1728B52AA6E4}">
                  <adec:decorative xmlns:adec="http://schemas.microsoft.com/office/drawing/2017/decorative" val="1"/>
                </a:ext>
              </a:extLst>
            </p:cNvPr>
            <p:cNvGrpSpPr/>
            <p:nvPr/>
          </p:nvGrpSpPr>
          <p:grpSpPr>
            <a:xfrm>
              <a:off x="1150467" y="2706956"/>
              <a:ext cx="3532831" cy="369332"/>
              <a:chOff x="1150467" y="2706956"/>
              <a:chExt cx="3532831" cy="369332"/>
            </a:xfrm>
          </p:grpSpPr>
          <p:cxnSp>
            <p:nvCxnSpPr>
              <p:cNvPr id="49" name="Straight Connector 48">
                <a:extLst>
                  <a:ext uri="{FF2B5EF4-FFF2-40B4-BE49-F238E27FC236}">
                    <a16:creationId xmlns:a16="http://schemas.microsoft.com/office/drawing/2014/main" id="{290AA036-0756-4AD0-A9CF-A6E86503FCF9}"/>
                  </a:ext>
                </a:extLst>
              </p:cNvPr>
              <p:cNvCxnSpPr/>
              <p:nvPr/>
            </p:nvCxnSpPr>
            <p:spPr>
              <a:xfrm>
                <a:off x="1150467" y="2895604"/>
                <a:ext cx="340315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38F57CC-2391-6242-79CA-CC5418C5A367}"/>
                  </a:ext>
                </a:extLst>
              </p:cNvPr>
              <p:cNvSpPr txBox="1"/>
              <p:nvPr/>
            </p:nvSpPr>
            <p:spPr>
              <a:xfrm>
                <a:off x="4319096" y="2706956"/>
                <a:ext cx="364202" cy="369332"/>
              </a:xfrm>
              <a:prstGeom prst="rect">
                <a:avLst/>
              </a:prstGeom>
              <a:noFill/>
            </p:spPr>
            <p:txBody>
              <a:bodyPr wrap="none" rtlCol="0">
                <a:spAutoFit/>
              </a:bodyPr>
              <a:lstStyle/>
              <a:p>
                <a:r>
                  <a:rPr lang="en-US" b="1" dirty="0">
                    <a:solidFill>
                      <a:srgbClr val="002060"/>
                    </a:solidFill>
                    <a:effectLst>
                      <a:glow rad="127000">
                        <a:schemeClr val="bg1"/>
                      </a:glow>
                    </a:effectLst>
                    <a:latin typeface="Arial" panose="020B0604020202020204" pitchFamily="34" charset="0"/>
                    <a:cs typeface="Arial" panose="020B0604020202020204" pitchFamily="34" charset="0"/>
                  </a:rPr>
                  <a:t>G</a:t>
                </a:r>
              </a:p>
            </p:txBody>
          </p:sp>
        </p:grpSp>
        <p:grpSp>
          <p:nvGrpSpPr>
            <p:cNvPr id="18" name="Group 17">
              <a:extLst>
                <a:ext uri="{FF2B5EF4-FFF2-40B4-BE49-F238E27FC236}">
                  <a16:creationId xmlns:a16="http://schemas.microsoft.com/office/drawing/2014/main" id="{82C1C419-07C2-E850-E0A8-57591E81B596}"/>
                </a:ext>
                <a:ext uri="{C183D7F6-B498-43B3-948B-1728B52AA6E4}">
                  <adec:decorative xmlns:adec="http://schemas.microsoft.com/office/drawing/2017/decorative" val="1"/>
                </a:ext>
              </a:extLst>
            </p:cNvPr>
            <p:cNvGrpSpPr/>
            <p:nvPr/>
          </p:nvGrpSpPr>
          <p:grpSpPr>
            <a:xfrm>
              <a:off x="1143829" y="2306248"/>
              <a:ext cx="3540562" cy="369332"/>
              <a:chOff x="1143829" y="2306248"/>
              <a:chExt cx="3540562" cy="369332"/>
            </a:xfrm>
          </p:grpSpPr>
          <p:cxnSp>
            <p:nvCxnSpPr>
              <p:cNvPr id="16" name="Straight Connector 15">
                <a:extLst>
                  <a:ext uri="{FF2B5EF4-FFF2-40B4-BE49-F238E27FC236}">
                    <a16:creationId xmlns:a16="http://schemas.microsoft.com/office/drawing/2014/main" id="{0E1906AF-E0F3-54CA-3AC4-A52259F762F5}"/>
                  </a:ext>
                </a:extLst>
              </p:cNvPr>
              <p:cNvCxnSpPr/>
              <p:nvPr/>
            </p:nvCxnSpPr>
            <p:spPr>
              <a:xfrm>
                <a:off x="1143829" y="2504661"/>
                <a:ext cx="340315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9E0375F-606B-4BE8-F3FD-62184750C74D}"/>
                  </a:ext>
                </a:extLst>
              </p:cNvPr>
              <p:cNvSpPr txBox="1"/>
              <p:nvPr/>
            </p:nvSpPr>
            <p:spPr>
              <a:xfrm>
                <a:off x="4307365" y="2306248"/>
                <a:ext cx="377026" cy="369332"/>
              </a:xfrm>
              <a:prstGeom prst="rect">
                <a:avLst/>
              </a:prstGeom>
              <a:noFill/>
            </p:spPr>
            <p:txBody>
              <a:bodyPr wrap="none" rtlCol="0">
                <a:spAutoFit/>
              </a:bodyPr>
              <a:lstStyle/>
              <a:p>
                <a:r>
                  <a:rPr lang="en-US" b="1" dirty="0">
                    <a:solidFill>
                      <a:srgbClr val="002060"/>
                    </a:solidFill>
                    <a:effectLst>
                      <a:glow rad="127000">
                        <a:schemeClr val="bg1"/>
                      </a:glow>
                    </a:effectLst>
                    <a:latin typeface="Arial" panose="020B0604020202020204" pitchFamily="34" charset="0"/>
                    <a:cs typeface="Arial" panose="020B0604020202020204" pitchFamily="34" charset="0"/>
                  </a:rPr>
                  <a:t>M</a:t>
                </a:r>
              </a:p>
            </p:txBody>
          </p:sp>
        </p:grpSp>
        <p:grpSp>
          <p:nvGrpSpPr>
            <p:cNvPr id="22" name="Group 21">
              <a:extLst>
                <a:ext uri="{FF2B5EF4-FFF2-40B4-BE49-F238E27FC236}">
                  <a16:creationId xmlns:a16="http://schemas.microsoft.com/office/drawing/2014/main" id="{2F20424F-D442-DC0E-54A4-D8DD8D061CBD}"/>
                </a:ext>
                <a:ext uri="{C183D7F6-B498-43B3-948B-1728B52AA6E4}">
                  <adec:decorative xmlns:adec="http://schemas.microsoft.com/office/drawing/2017/decorative" val="1"/>
                </a:ext>
              </a:extLst>
            </p:cNvPr>
            <p:cNvGrpSpPr/>
            <p:nvPr/>
          </p:nvGrpSpPr>
          <p:grpSpPr>
            <a:xfrm>
              <a:off x="1155604" y="5511839"/>
              <a:ext cx="3516698" cy="369332"/>
              <a:chOff x="1155604" y="5511839"/>
              <a:chExt cx="3516698" cy="369332"/>
            </a:xfrm>
          </p:grpSpPr>
          <p:cxnSp>
            <p:nvCxnSpPr>
              <p:cNvPr id="59" name="Straight Connector 58">
                <a:extLst>
                  <a:ext uri="{FF2B5EF4-FFF2-40B4-BE49-F238E27FC236}">
                    <a16:creationId xmlns:a16="http://schemas.microsoft.com/office/drawing/2014/main" id="{4CDCD898-04CF-3B06-7420-A9919B6EEED4}"/>
                  </a:ext>
                </a:extLst>
              </p:cNvPr>
              <p:cNvCxnSpPr/>
              <p:nvPr/>
            </p:nvCxnSpPr>
            <p:spPr>
              <a:xfrm>
                <a:off x="1155604" y="5686732"/>
                <a:ext cx="340315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A74EB9B4-0C2F-0E29-9232-E3934060B1FE}"/>
                  </a:ext>
                </a:extLst>
              </p:cNvPr>
              <p:cNvSpPr txBox="1"/>
              <p:nvPr/>
            </p:nvSpPr>
            <p:spPr>
              <a:xfrm>
                <a:off x="4308100" y="5511839"/>
                <a:ext cx="364202" cy="369332"/>
              </a:xfrm>
              <a:prstGeom prst="rect">
                <a:avLst/>
              </a:prstGeom>
              <a:noFill/>
            </p:spPr>
            <p:txBody>
              <a:bodyPr wrap="none" rtlCol="0">
                <a:spAutoFit/>
              </a:bodyPr>
              <a:lstStyle/>
              <a:p>
                <a:r>
                  <a:rPr lang="en-US" b="1" dirty="0">
                    <a:solidFill>
                      <a:srgbClr val="002060"/>
                    </a:solidFill>
                    <a:effectLst>
                      <a:glow rad="127000">
                        <a:schemeClr val="bg1"/>
                      </a:glow>
                    </a:effectLst>
                    <a:latin typeface="Arial" panose="020B0604020202020204" pitchFamily="34" charset="0"/>
                    <a:cs typeface="Arial" panose="020B0604020202020204" pitchFamily="34" charset="0"/>
                  </a:rPr>
                  <a:t>G</a:t>
                </a:r>
              </a:p>
            </p:txBody>
          </p:sp>
        </p:grpSp>
        <p:grpSp>
          <p:nvGrpSpPr>
            <p:cNvPr id="21" name="Group 20">
              <a:extLst>
                <a:ext uri="{FF2B5EF4-FFF2-40B4-BE49-F238E27FC236}">
                  <a16:creationId xmlns:a16="http://schemas.microsoft.com/office/drawing/2014/main" id="{286F7686-7CD6-96DC-8DCC-F5CE3E7C5FA0}"/>
                </a:ext>
                <a:ext uri="{C183D7F6-B498-43B3-948B-1728B52AA6E4}">
                  <adec:decorative xmlns:adec="http://schemas.microsoft.com/office/drawing/2017/decorative" val="1"/>
                </a:ext>
              </a:extLst>
            </p:cNvPr>
            <p:cNvGrpSpPr/>
            <p:nvPr/>
          </p:nvGrpSpPr>
          <p:grpSpPr>
            <a:xfrm>
              <a:off x="1154279" y="5111131"/>
              <a:ext cx="3524435" cy="369332"/>
              <a:chOff x="1154279" y="5111131"/>
              <a:chExt cx="3524435" cy="369332"/>
            </a:xfrm>
          </p:grpSpPr>
          <p:cxnSp>
            <p:nvCxnSpPr>
              <p:cNvPr id="52" name="Straight Connector 51">
                <a:extLst>
                  <a:ext uri="{FF2B5EF4-FFF2-40B4-BE49-F238E27FC236}">
                    <a16:creationId xmlns:a16="http://schemas.microsoft.com/office/drawing/2014/main" id="{FACAC0DD-6814-1608-3134-F0FC3FB63005}"/>
                  </a:ext>
                </a:extLst>
              </p:cNvPr>
              <p:cNvCxnSpPr/>
              <p:nvPr/>
            </p:nvCxnSpPr>
            <p:spPr>
              <a:xfrm>
                <a:off x="1154279" y="5295797"/>
                <a:ext cx="340315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E2B52E2-087F-EDAF-FD0C-D7B7A64FDE7C}"/>
                  </a:ext>
                </a:extLst>
              </p:cNvPr>
              <p:cNvSpPr txBox="1"/>
              <p:nvPr/>
            </p:nvSpPr>
            <p:spPr>
              <a:xfrm>
                <a:off x="4301688" y="5111131"/>
                <a:ext cx="377026" cy="369332"/>
              </a:xfrm>
              <a:prstGeom prst="rect">
                <a:avLst/>
              </a:prstGeom>
              <a:noFill/>
            </p:spPr>
            <p:txBody>
              <a:bodyPr wrap="none" rtlCol="0">
                <a:spAutoFit/>
              </a:bodyPr>
              <a:lstStyle/>
              <a:p>
                <a:r>
                  <a:rPr lang="en-US" b="1" dirty="0">
                    <a:solidFill>
                      <a:srgbClr val="002060"/>
                    </a:solidFill>
                    <a:effectLst>
                      <a:glow rad="127000">
                        <a:schemeClr val="bg1"/>
                      </a:glow>
                    </a:effectLst>
                    <a:latin typeface="Arial" panose="020B0604020202020204" pitchFamily="34" charset="0"/>
                    <a:cs typeface="Arial" panose="020B0604020202020204" pitchFamily="34" charset="0"/>
                  </a:rPr>
                  <a:t>M</a:t>
                </a:r>
              </a:p>
            </p:txBody>
          </p:sp>
        </p:grpSp>
        <p:grpSp>
          <p:nvGrpSpPr>
            <p:cNvPr id="24" name="Group 23">
              <a:extLst>
                <a:ext uri="{FF2B5EF4-FFF2-40B4-BE49-F238E27FC236}">
                  <a16:creationId xmlns:a16="http://schemas.microsoft.com/office/drawing/2014/main" id="{1DEF2E08-F1C0-E4A8-766C-F3F29A15A3AE}"/>
                </a:ext>
                <a:ext uri="{C183D7F6-B498-43B3-948B-1728B52AA6E4}">
                  <adec:decorative xmlns:adec="http://schemas.microsoft.com/office/drawing/2017/decorative" val="1"/>
                </a:ext>
              </a:extLst>
            </p:cNvPr>
            <p:cNvGrpSpPr/>
            <p:nvPr/>
          </p:nvGrpSpPr>
          <p:grpSpPr>
            <a:xfrm>
              <a:off x="4683362" y="5502160"/>
              <a:ext cx="3520273" cy="369332"/>
              <a:chOff x="4683362" y="5502160"/>
              <a:chExt cx="3520273" cy="369332"/>
            </a:xfrm>
          </p:grpSpPr>
          <p:cxnSp>
            <p:nvCxnSpPr>
              <p:cNvPr id="61" name="Straight Connector 60">
                <a:extLst>
                  <a:ext uri="{FF2B5EF4-FFF2-40B4-BE49-F238E27FC236}">
                    <a16:creationId xmlns:a16="http://schemas.microsoft.com/office/drawing/2014/main" id="{25E62186-7F53-1904-C3A1-32080FB1EAB1}"/>
                  </a:ext>
                </a:extLst>
              </p:cNvPr>
              <p:cNvCxnSpPr/>
              <p:nvPr/>
            </p:nvCxnSpPr>
            <p:spPr>
              <a:xfrm>
                <a:off x="4683362" y="5682732"/>
                <a:ext cx="340315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EB18AB59-7D97-A803-6098-1BD7835ADB4C}"/>
                  </a:ext>
                </a:extLst>
              </p:cNvPr>
              <p:cNvSpPr txBox="1"/>
              <p:nvPr/>
            </p:nvSpPr>
            <p:spPr>
              <a:xfrm>
                <a:off x="7839433" y="5502160"/>
                <a:ext cx="364202" cy="369332"/>
              </a:xfrm>
              <a:prstGeom prst="rect">
                <a:avLst/>
              </a:prstGeom>
              <a:noFill/>
            </p:spPr>
            <p:txBody>
              <a:bodyPr wrap="none" rtlCol="0">
                <a:spAutoFit/>
              </a:bodyPr>
              <a:lstStyle/>
              <a:p>
                <a:r>
                  <a:rPr lang="en-US" b="1" dirty="0">
                    <a:solidFill>
                      <a:srgbClr val="002060"/>
                    </a:solidFill>
                    <a:effectLst>
                      <a:glow rad="127000">
                        <a:schemeClr val="bg1"/>
                      </a:glow>
                    </a:effectLst>
                    <a:latin typeface="Arial" panose="020B0604020202020204" pitchFamily="34" charset="0"/>
                    <a:cs typeface="Arial" panose="020B0604020202020204" pitchFamily="34" charset="0"/>
                  </a:rPr>
                  <a:t>G</a:t>
                </a:r>
              </a:p>
            </p:txBody>
          </p:sp>
        </p:grpSp>
        <p:grpSp>
          <p:nvGrpSpPr>
            <p:cNvPr id="23" name="Group 22">
              <a:extLst>
                <a:ext uri="{FF2B5EF4-FFF2-40B4-BE49-F238E27FC236}">
                  <a16:creationId xmlns:a16="http://schemas.microsoft.com/office/drawing/2014/main" id="{CBC6B0D3-1439-96FF-83B4-93A1D45384EA}"/>
                </a:ext>
                <a:ext uri="{C183D7F6-B498-43B3-948B-1728B52AA6E4}">
                  <adec:decorative xmlns:adec="http://schemas.microsoft.com/office/drawing/2017/decorative" val="1"/>
                </a:ext>
              </a:extLst>
            </p:cNvPr>
            <p:cNvGrpSpPr/>
            <p:nvPr/>
          </p:nvGrpSpPr>
          <p:grpSpPr>
            <a:xfrm>
              <a:off x="4686015" y="5101452"/>
              <a:ext cx="3524032" cy="369332"/>
              <a:chOff x="4686015" y="5101452"/>
              <a:chExt cx="3524032" cy="369332"/>
            </a:xfrm>
          </p:grpSpPr>
          <p:cxnSp>
            <p:nvCxnSpPr>
              <p:cNvPr id="60" name="Straight Connector 59">
                <a:extLst>
                  <a:ext uri="{FF2B5EF4-FFF2-40B4-BE49-F238E27FC236}">
                    <a16:creationId xmlns:a16="http://schemas.microsoft.com/office/drawing/2014/main" id="{FCD5438B-6C6A-E2E5-4151-98E08A479650}"/>
                  </a:ext>
                </a:extLst>
              </p:cNvPr>
              <p:cNvCxnSpPr/>
              <p:nvPr/>
            </p:nvCxnSpPr>
            <p:spPr>
              <a:xfrm>
                <a:off x="4686015" y="5295771"/>
                <a:ext cx="340315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61F127A7-C4E8-8694-1F4C-6BF287F78856}"/>
                  </a:ext>
                </a:extLst>
              </p:cNvPr>
              <p:cNvSpPr txBox="1"/>
              <p:nvPr/>
            </p:nvSpPr>
            <p:spPr>
              <a:xfrm>
                <a:off x="7833021" y="5101452"/>
                <a:ext cx="377026" cy="369332"/>
              </a:xfrm>
              <a:prstGeom prst="rect">
                <a:avLst/>
              </a:prstGeom>
              <a:noFill/>
            </p:spPr>
            <p:txBody>
              <a:bodyPr wrap="none" rtlCol="0">
                <a:spAutoFit/>
              </a:bodyPr>
              <a:lstStyle/>
              <a:p>
                <a:r>
                  <a:rPr lang="en-US" b="1" dirty="0">
                    <a:solidFill>
                      <a:srgbClr val="002060"/>
                    </a:solidFill>
                    <a:effectLst>
                      <a:glow rad="127000">
                        <a:schemeClr val="bg1"/>
                      </a:glow>
                    </a:effectLst>
                    <a:latin typeface="Arial" panose="020B0604020202020204" pitchFamily="34" charset="0"/>
                    <a:cs typeface="Arial" panose="020B0604020202020204" pitchFamily="34" charset="0"/>
                  </a:rPr>
                  <a:t>M</a:t>
                </a:r>
              </a:p>
            </p:txBody>
          </p:sp>
        </p:grpSp>
      </p:grpSp>
      <p:sp>
        <p:nvSpPr>
          <p:cNvPr id="69" name="TextBox 68">
            <a:extLst>
              <a:ext uri="{FF2B5EF4-FFF2-40B4-BE49-F238E27FC236}">
                <a16:creationId xmlns:a16="http://schemas.microsoft.com/office/drawing/2014/main" id="{21C88019-68FE-77B7-326B-182B69326167}"/>
              </a:ext>
            </a:extLst>
          </p:cNvPr>
          <p:cNvSpPr txBox="1"/>
          <p:nvPr/>
        </p:nvSpPr>
        <p:spPr>
          <a:xfrm>
            <a:off x="4810149" y="1085116"/>
            <a:ext cx="3294492" cy="1200329"/>
          </a:xfrm>
          <a:prstGeom prst="rect">
            <a:avLst/>
          </a:prstGeom>
          <a:noFill/>
        </p:spPr>
        <p:txBody>
          <a:bodyPr wrap="none" rtlCol="0">
            <a:spAutoFit/>
          </a:bodyPr>
          <a:lstStyle/>
          <a:p>
            <a:r>
              <a:rPr lang="en-US" dirty="0">
                <a:solidFill>
                  <a:srgbClr val="002060"/>
                </a:solidFill>
                <a:effectLst>
                  <a:glow rad="127000">
                    <a:schemeClr val="bg1"/>
                  </a:glow>
                </a:effectLst>
                <a:latin typeface="Arial" panose="020B0604020202020204" pitchFamily="34" charset="0"/>
                <a:cs typeface="Arial" panose="020B0604020202020204" pitchFamily="34" charset="0"/>
              </a:rPr>
              <a:t>Fish Health CTLs</a:t>
            </a:r>
          </a:p>
          <a:p>
            <a:r>
              <a:rPr lang="en-US" dirty="0">
                <a:solidFill>
                  <a:srgbClr val="002060"/>
                </a:solidFill>
                <a:effectLst>
                  <a:glow rad="127000">
                    <a:schemeClr val="bg1"/>
                  </a:glow>
                </a:effectLst>
                <a:latin typeface="Arial" panose="020B0604020202020204" pitchFamily="34" charset="0"/>
                <a:cs typeface="Arial" panose="020B0604020202020204" pitchFamily="34" charset="0"/>
              </a:rPr>
              <a:t>Berninger &amp; </a:t>
            </a:r>
            <a:r>
              <a:rPr lang="en-US" dirty="0" err="1">
                <a:solidFill>
                  <a:srgbClr val="002060"/>
                </a:solidFill>
                <a:effectLst>
                  <a:glow rad="127000">
                    <a:schemeClr val="bg1"/>
                  </a:glow>
                </a:effectLst>
                <a:latin typeface="Arial" panose="020B0604020202020204" pitchFamily="34" charset="0"/>
                <a:cs typeface="Arial" panose="020B0604020202020204" pitchFamily="34" charset="0"/>
              </a:rPr>
              <a:t>Tillitt</a:t>
            </a:r>
            <a:r>
              <a:rPr lang="en-US" dirty="0">
                <a:solidFill>
                  <a:srgbClr val="002060"/>
                </a:solidFill>
                <a:effectLst>
                  <a:glow rad="127000">
                    <a:schemeClr val="bg1"/>
                  </a:glow>
                </a:effectLst>
                <a:latin typeface="Arial" panose="020B0604020202020204" pitchFamily="34" charset="0"/>
                <a:cs typeface="Arial" panose="020B0604020202020204" pitchFamily="34" charset="0"/>
              </a:rPr>
              <a:t> 2019</a:t>
            </a:r>
          </a:p>
          <a:p>
            <a:r>
              <a:rPr lang="en-US" dirty="0">
                <a:solidFill>
                  <a:srgbClr val="002060"/>
                </a:solidFill>
                <a:effectLst>
                  <a:glow rad="127000">
                    <a:schemeClr val="bg1"/>
                  </a:glow>
                </a:effectLst>
                <a:latin typeface="Arial" panose="020B0604020202020204" pitchFamily="34" charset="0"/>
                <a:cs typeface="Arial" panose="020B0604020202020204" pitchFamily="34" charset="0"/>
              </a:rPr>
              <a:t>M = mortality (4,800 ng/g lipid)</a:t>
            </a:r>
          </a:p>
          <a:p>
            <a:r>
              <a:rPr lang="en-US" dirty="0">
                <a:solidFill>
                  <a:srgbClr val="002060"/>
                </a:solidFill>
                <a:effectLst>
                  <a:glow rad="127000">
                    <a:schemeClr val="bg1"/>
                  </a:glow>
                </a:effectLst>
                <a:latin typeface="Arial" panose="020B0604020202020204" pitchFamily="34" charset="0"/>
                <a:cs typeface="Arial" panose="020B0604020202020204" pitchFamily="34" charset="0"/>
              </a:rPr>
              <a:t>G = growth (2,200 (ng/g lipid)</a:t>
            </a:r>
          </a:p>
        </p:txBody>
      </p:sp>
      <p:sp>
        <p:nvSpPr>
          <p:cNvPr id="17" name="TextBox 16">
            <a:extLst>
              <a:ext uri="{FF2B5EF4-FFF2-40B4-BE49-F238E27FC236}">
                <a16:creationId xmlns:a16="http://schemas.microsoft.com/office/drawing/2014/main" id="{A32C8424-A9D3-9E11-8AFB-7229E8305AA5}"/>
              </a:ext>
              <a:ext uri="{C183D7F6-B498-43B3-948B-1728B52AA6E4}">
                <adec:decorative xmlns:adec="http://schemas.microsoft.com/office/drawing/2017/decorative" val="1"/>
              </a:ext>
            </a:extLst>
          </p:cNvPr>
          <p:cNvSpPr txBox="1"/>
          <p:nvPr/>
        </p:nvSpPr>
        <p:spPr>
          <a:xfrm>
            <a:off x="1544148" y="1755533"/>
            <a:ext cx="1067921" cy="646331"/>
          </a:xfrm>
          <a:prstGeom prst="rect">
            <a:avLst/>
          </a:prstGeom>
          <a:noFill/>
        </p:spPr>
        <p:txBody>
          <a:bodyPr wrap="none" rtlCol="0">
            <a:spAutoFit/>
          </a:bodyPr>
          <a:lstStyle/>
          <a:p>
            <a:r>
              <a:rPr lang="en-US" dirty="0">
                <a:solidFill>
                  <a:srgbClr val="002060"/>
                </a:solidFill>
              </a:rPr>
              <a:t>M &gt; 80%</a:t>
            </a:r>
          </a:p>
          <a:p>
            <a:r>
              <a:rPr lang="en-US" dirty="0">
                <a:solidFill>
                  <a:srgbClr val="002060"/>
                </a:solidFill>
              </a:rPr>
              <a:t>G &gt; 100%</a:t>
            </a:r>
          </a:p>
        </p:txBody>
      </p:sp>
      <p:sp>
        <p:nvSpPr>
          <p:cNvPr id="81" name="TextBox 80">
            <a:extLst>
              <a:ext uri="{FF2B5EF4-FFF2-40B4-BE49-F238E27FC236}">
                <a16:creationId xmlns:a16="http://schemas.microsoft.com/office/drawing/2014/main" id="{36B7D2DC-6F85-C4E6-4FE3-7801C28E00C8}"/>
              </a:ext>
              <a:ext uri="{C183D7F6-B498-43B3-948B-1728B52AA6E4}">
                <adec:decorative xmlns:adec="http://schemas.microsoft.com/office/drawing/2017/decorative" val="1"/>
              </a:ext>
            </a:extLst>
          </p:cNvPr>
          <p:cNvSpPr txBox="1"/>
          <p:nvPr/>
        </p:nvSpPr>
        <p:spPr>
          <a:xfrm>
            <a:off x="3143944" y="2032532"/>
            <a:ext cx="950901" cy="369332"/>
          </a:xfrm>
          <a:prstGeom prst="rect">
            <a:avLst/>
          </a:prstGeom>
          <a:noFill/>
        </p:spPr>
        <p:txBody>
          <a:bodyPr wrap="none" rtlCol="0">
            <a:spAutoFit/>
          </a:bodyPr>
          <a:lstStyle/>
          <a:p>
            <a:r>
              <a:rPr lang="en-US" dirty="0">
                <a:solidFill>
                  <a:srgbClr val="002060"/>
                </a:solidFill>
              </a:rPr>
              <a:t>G &gt; 63%</a:t>
            </a:r>
          </a:p>
        </p:txBody>
      </p:sp>
      <p:sp>
        <p:nvSpPr>
          <p:cNvPr id="82" name="TextBox 81">
            <a:extLst>
              <a:ext uri="{FF2B5EF4-FFF2-40B4-BE49-F238E27FC236}">
                <a16:creationId xmlns:a16="http://schemas.microsoft.com/office/drawing/2014/main" id="{A24141CD-7E71-F49B-5145-0791EDB2F16E}"/>
              </a:ext>
              <a:ext uri="{C183D7F6-B498-43B3-948B-1728B52AA6E4}">
                <adec:decorative xmlns:adec="http://schemas.microsoft.com/office/drawing/2017/decorative" val="1"/>
              </a:ext>
            </a:extLst>
          </p:cNvPr>
          <p:cNvSpPr txBox="1"/>
          <p:nvPr/>
        </p:nvSpPr>
        <p:spPr>
          <a:xfrm>
            <a:off x="1578645" y="4085860"/>
            <a:ext cx="1002197" cy="646331"/>
          </a:xfrm>
          <a:prstGeom prst="rect">
            <a:avLst/>
          </a:prstGeom>
          <a:noFill/>
        </p:spPr>
        <p:txBody>
          <a:bodyPr wrap="none" rtlCol="0">
            <a:spAutoFit/>
          </a:bodyPr>
          <a:lstStyle/>
          <a:p>
            <a:r>
              <a:rPr lang="en-US" dirty="0">
                <a:solidFill>
                  <a:srgbClr val="002060"/>
                </a:solidFill>
              </a:rPr>
              <a:t>M &gt; 41%</a:t>
            </a:r>
          </a:p>
          <a:p>
            <a:r>
              <a:rPr lang="en-US" dirty="0">
                <a:solidFill>
                  <a:srgbClr val="002060"/>
                </a:solidFill>
              </a:rPr>
              <a:t>G &gt; 81%</a:t>
            </a:r>
          </a:p>
        </p:txBody>
      </p:sp>
      <p:sp>
        <p:nvSpPr>
          <p:cNvPr id="83" name="TextBox 82">
            <a:extLst>
              <a:ext uri="{FF2B5EF4-FFF2-40B4-BE49-F238E27FC236}">
                <a16:creationId xmlns:a16="http://schemas.microsoft.com/office/drawing/2014/main" id="{325765CD-680C-A8DF-0D16-53BA24AEDAC5}"/>
              </a:ext>
              <a:ext uri="{C183D7F6-B498-43B3-948B-1728B52AA6E4}">
                <adec:decorative xmlns:adec="http://schemas.microsoft.com/office/drawing/2017/decorative" val="1"/>
              </a:ext>
            </a:extLst>
          </p:cNvPr>
          <p:cNvSpPr txBox="1"/>
          <p:nvPr/>
        </p:nvSpPr>
        <p:spPr>
          <a:xfrm>
            <a:off x="3120871" y="4085860"/>
            <a:ext cx="1002197" cy="646331"/>
          </a:xfrm>
          <a:prstGeom prst="rect">
            <a:avLst/>
          </a:prstGeom>
          <a:noFill/>
        </p:spPr>
        <p:txBody>
          <a:bodyPr wrap="none" rtlCol="0">
            <a:spAutoFit/>
          </a:bodyPr>
          <a:lstStyle/>
          <a:p>
            <a:r>
              <a:rPr lang="en-US" dirty="0">
                <a:solidFill>
                  <a:srgbClr val="002060"/>
                </a:solidFill>
              </a:rPr>
              <a:t>M &gt; 22%</a:t>
            </a:r>
          </a:p>
          <a:p>
            <a:r>
              <a:rPr lang="en-US" dirty="0">
                <a:solidFill>
                  <a:srgbClr val="002060"/>
                </a:solidFill>
              </a:rPr>
              <a:t>G &gt; 57%</a:t>
            </a:r>
          </a:p>
        </p:txBody>
      </p:sp>
      <p:sp>
        <p:nvSpPr>
          <p:cNvPr id="84" name="TextBox 83">
            <a:extLst>
              <a:ext uri="{FF2B5EF4-FFF2-40B4-BE49-F238E27FC236}">
                <a16:creationId xmlns:a16="http://schemas.microsoft.com/office/drawing/2014/main" id="{3CD81F01-4881-CAA7-A7B7-3332BE2CB1DE}"/>
              </a:ext>
              <a:ext uri="{C183D7F6-B498-43B3-948B-1728B52AA6E4}">
                <adec:decorative xmlns:adec="http://schemas.microsoft.com/office/drawing/2017/decorative" val="1"/>
              </a:ext>
            </a:extLst>
          </p:cNvPr>
          <p:cNvSpPr txBox="1"/>
          <p:nvPr/>
        </p:nvSpPr>
        <p:spPr>
          <a:xfrm>
            <a:off x="5133786" y="4919168"/>
            <a:ext cx="950901" cy="369332"/>
          </a:xfrm>
          <a:prstGeom prst="rect">
            <a:avLst/>
          </a:prstGeom>
          <a:noFill/>
        </p:spPr>
        <p:txBody>
          <a:bodyPr wrap="none" rtlCol="0">
            <a:spAutoFit/>
          </a:bodyPr>
          <a:lstStyle/>
          <a:p>
            <a:r>
              <a:rPr lang="en-US" dirty="0">
                <a:solidFill>
                  <a:srgbClr val="002060"/>
                </a:solidFill>
              </a:rPr>
              <a:t>G &gt; 50%</a:t>
            </a:r>
          </a:p>
        </p:txBody>
      </p:sp>
      <p:sp>
        <p:nvSpPr>
          <p:cNvPr id="85" name="TextBox 84">
            <a:extLst>
              <a:ext uri="{FF2B5EF4-FFF2-40B4-BE49-F238E27FC236}">
                <a16:creationId xmlns:a16="http://schemas.microsoft.com/office/drawing/2014/main" id="{C2A86496-0562-8A64-21B1-7A68FA6FAEA4}"/>
              </a:ext>
              <a:ext uri="{C183D7F6-B498-43B3-948B-1728B52AA6E4}">
                <adec:decorative xmlns:adec="http://schemas.microsoft.com/office/drawing/2017/decorative" val="1"/>
              </a:ext>
            </a:extLst>
          </p:cNvPr>
          <p:cNvSpPr txBox="1"/>
          <p:nvPr/>
        </p:nvSpPr>
        <p:spPr>
          <a:xfrm>
            <a:off x="6651810" y="3619208"/>
            <a:ext cx="1002197" cy="646331"/>
          </a:xfrm>
          <a:prstGeom prst="rect">
            <a:avLst/>
          </a:prstGeom>
          <a:noFill/>
        </p:spPr>
        <p:txBody>
          <a:bodyPr wrap="none" rtlCol="0">
            <a:spAutoFit/>
          </a:bodyPr>
          <a:lstStyle/>
          <a:p>
            <a:r>
              <a:rPr lang="en-US" dirty="0">
                <a:solidFill>
                  <a:srgbClr val="002060"/>
                </a:solidFill>
              </a:rPr>
              <a:t>M &gt; 27%</a:t>
            </a:r>
          </a:p>
          <a:p>
            <a:r>
              <a:rPr lang="en-US" dirty="0">
                <a:solidFill>
                  <a:srgbClr val="002060"/>
                </a:solidFill>
              </a:rPr>
              <a:t>G &gt; 67%</a:t>
            </a:r>
          </a:p>
        </p:txBody>
      </p:sp>
      <p:sp>
        <p:nvSpPr>
          <p:cNvPr id="3" name="Rectangle 2">
            <a:extLst>
              <a:ext uri="{FF2B5EF4-FFF2-40B4-BE49-F238E27FC236}">
                <a16:creationId xmlns:a16="http://schemas.microsoft.com/office/drawing/2014/main" id="{36870F3E-7F0F-5509-64B5-78F86F8BDD5B}"/>
              </a:ext>
              <a:ext uri="{C183D7F6-B498-43B3-948B-1728B52AA6E4}">
                <adec:decorative xmlns:adec="http://schemas.microsoft.com/office/drawing/2017/decorative" val="1"/>
              </a:ext>
            </a:extLst>
          </p:cNvPr>
          <p:cNvSpPr/>
          <p:nvPr/>
        </p:nvSpPr>
        <p:spPr>
          <a:xfrm>
            <a:off x="4615964" y="3618068"/>
            <a:ext cx="3575874" cy="2950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9229D59-B3E2-68E2-8DBD-8E7CA499D1E3}"/>
              </a:ext>
              <a:ext uri="{C183D7F6-B498-43B3-948B-1728B52AA6E4}">
                <adec:decorative xmlns:adec="http://schemas.microsoft.com/office/drawing/2017/decorative" val="1"/>
              </a:ext>
            </a:extLst>
          </p:cNvPr>
          <p:cNvSpPr/>
          <p:nvPr/>
        </p:nvSpPr>
        <p:spPr>
          <a:xfrm>
            <a:off x="700313" y="3734487"/>
            <a:ext cx="4016164" cy="2855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43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1" grpId="0"/>
      <p:bldP spid="3" grpId="0" animBg="1"/>
      <p:bldP spid="9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663B-A4AF-4F04-AACD-A75B8845F4EC}"/>
              </a:ext>
            </a:extLst>
          </p:cNvPr>
          <p:cNvSpPr>
            <a:spLocks noGrp="1"/>
          </p:cNvSpPr>
          <p:nvPr>
            <p:ph type="title"/>
          </p:nvPr>
        </p:nvSpPr>
        <p:spPr>
          <a:xfrm>
            <a:off x="4652391" y="11028"/>
            <a:ext cx="6870954" cy="1675626"/>
          </a:xfrm>
        </p:spPr>
        <p:txBody>
          <a:bodyPr>
            <a:normAutofit/>
          </a:bodyPr>
          <a:lstStyle/>
          <a:p>
            <a:r>
              <a:rPr lang="en-US" sz="4000" b="1" dirty="0">
                <a:solidFill>
                  <a:srgbClr val="0070C0"/>
                </a:solidFill>
              </a:rPr>
              <a:t>Conclusions</a:t>
            </a:r>
          </a:p>
        </p:txBody>
      </p:sp>
      <p:sp>
        <p:nvSpPr>
          <p:cNvPr id="3" name="Content Placeholder 2">
            <a:extLst>
              <a:ext uri="{FF2B5EF4-FFF2-40B4-BE49-F238E27FC236}">
                <a16:creationId xmlns:a16="http://schemas.microsoft.com/office/drawing/2014/main" id="{85C749DB-2DF0-4853-BF98-B2A112E06FEE}"/>
              </a:ext>
            </a:extLst>
          </p:cNvPr>
          <p:cNvSpPr>
            <a:spLocks noGrp="1"/>
          </p:cNvSpPr>
          <p:nvPr>
            <p:ph idx="1"/>
          </p:nvPr>
        </p:nvSpPr>
        <p:spPr>
          <a:xfrm>
            <a:off x="4417982" y="1297587"/>
            <a:ext cx="7674492" cy="5549385"/>
          </a:xfrm>
        </p:spPr>
        <p:txBody>
          <a:bodyPr>
            <a:noAutofit/>
          </a:bodyPr>
          <a:lstStyle/>
          <a:p>
            <a:r>
              <a:rPr lang="en-US" sz="1800" dirty="0"/>
              <a:t>PCBs &amp; PBDEs are predicted to impact fish health in 5/12 river systems</a:t>
            </a:r>
          </a:p>
          <a:p>
            <a:pPr lvl="1"/>
            <a:r>
              <a:rPr lang="en-US" sz="1800" b="1" dirty="0">
                <a:solidFill>
                  <a:srgbClr val="DB3027"/>
                </a:solidFill>
              </a:rPr>
              <a:t>50 to 100% &gt; PCB growth threshold (&gt;9.2% growth effects)</a:t>
            </a:r>
          </a:p>
          <a:p>
            <a:pPr lvl="1"/>
            <a:r>
              <a:rPr lang="en-US" sz="1800" b="1" dirty="0">
                <a:solidFill>
                  <a:srgbClr val="DB3027"/>
                </a:solidFill>
              </a:rPr>
              <a:t>22 to 80% &gt; PCB mortality threshold (5-10% fish loss)</a:t>
            </a:r>
          </a:p>
          <a:p>
            <a:pPr lvl="1"/>
            <a:r>
              <a:rPr lang="en-US" sz="1800" b="1" dirty="0">
                <a:solidFill>
                  <a:srgbClr val="DB3027"/>
                </a:solidFill>
              </a:rPr>
              <a:t>9.7 to 80% &gt; PBDE disease susceptibility threshold</a:t>
            </a:r>
            <a:endParaRPr lang="en-US" sz="1800" b="1" dirty="0"/>
          </a:p>
          <a:p>
            <a:r>
              <a:rPr lang="en-US" sz="1800" dirty="0"/>
              <a:t>Health impacts to salmon are likely greater than indicated by individual thresholds because of combined effects from exposure to multiple contaminants.</a:t>
            </a:r>
          </a:p>
          <a:p>
            <a:pPr lvl="1"/>
            <a:r>
              <a:rPr lang="en-US" sz="1800" dirty="0"/>
              <a:t>CECs</a:t>
            </a:r>
          </a:p>
          <a:p>
            <a:pPr lvl="1"/>
            <a:r>
              <a:rPr lang="en-US" sz="1800" dirty="0"/>
              <a:t>PFAS</a:t>
            </a:r>
          </a:p>
          <a:p>
            <a:r>
              <a:rPr lang="en-US" sz="1800" dirty="0"/>
              <a:t>Decreases in salmon abundance caused by contaminant exposure: </a:t>
            </a:r>
          </a:p>
          <a:p>
            <a:pPr lvl="1"/>
            <a:r>
              <a:rPr lang="en-US" sz="1800" dirty="0"/>
              <a:t>Reduces SRKW’s food supply </a:t>
            </a:r>
          </a:p>
          <a:p>
            <a:pPr lvl="1"/>
            <a:r>
              <a:rPr lang="en-US" sz="1800" dirty="0"/>
              <a:t>Reduces fishing opportunities</a:t>
            </a:r>
          </a:p>
          <a:p>
            <a:pPr lvl="1"/>
            <a:r>
              <a:rPr lang="en-US" sz="1800" dirty="0"/>
              <a:t>Impacts cultural practices related to salmon  </a:t>
            </a:r>
          </a:p>
          <a:p>
            <a:r>
              <a:rPr lang="en-US" sz="1800" dirty="0"/>
              <a:t>Data guide &amp; prioritize management actions to reduce threats from contaminant exposure</a:t>
            </a:r>
          </a:p>
          <a:p>
            <a:pPr lvl="1"/>
            <a:r>
              <a:rPr lang="en-US" sz="1800" dirty="0"/>
              <a:t>e.g., Toxics in Aquatic Life Implementation Strategy</a:t>
            </a:r>
          </a:p>
        </p:txBody>
      </p:sp>
      <p:pic>
        <p:nvPicPr>
          <p:cNvPr id="15" name="Picture 14" descr="A photo of Puyallup Tribal biologists beach seining for juvenile Chinook salmon in an industrial waterway that is part of the Puyallup River estuary.">
            <a:extLst>
              <a:ext uri="{FF2B5EF4-FFF2-40B4-BE49-F238E27FC236}">
                <a16:creationId xmlns:a16="http://schemas.microsoft.com/office/drawing/2014/main" id="{DA90D60F-EEF6-45FA-988B-2778D5A7958E}"/>
              </a:ext>
            </a:extLst>
          </p:cNvPr>
          <p:cNvPicPr>
            <a:picLocks noChangeAspect="1"/>
          </p:cNvPicPr>
          <p:nvPr/>
        </p:nvPicPr>
        <p:blipFill rotWithShape="1">
          <a:blip r:embed="rId3">
            <a:extLst>
              <a:ext uri="{28A0092B-C50C-407E-A947-70E740481C1C}">
                <a14:useLocalDpi xmlns:a14="http://schemas.microsoft.com/office/drawing/2010/main" val="0"/>
              </a:ext>
            </a:extLst>
          </a:blip>
          <a:srcRect t="9241" r="3" b="21840"/>
          <a:stretch/>
        </p:blipFill>
        <p:spPr>
          <a:xfrm>
            <a:off x="20" y="-830"/>
            <a:ext cx="4187091" cy="2164321"/>
          </a:xfrm>
          <a:prstGeom prst="rect">
            <a:avLst/>
          </a:prstGeom>
        </p:spPr>
      </p:pic>
      <p:pic>
        <p:nvPicPr>
          <p:cNvPr id="7" name="Picture 6" descr="A photo showing the nearshore marine environment downstream of the Ballard Locks and Lake Washington, known as Shilshole, where juvenile Chinook salmon were collected in 2018.">
            <a:extLst>
              <a:ext uri="{FF2B5EF4-FFF2-40B4-BE49-F238E27FC236}">
                <a16:creationId xmlns:a16="http://schemas.microsoft.com/office/drawing/2014/main" id="{A77F70F6-4882-462E-ABA8-EE6C1A465DD9}"/>
              </a:ext>
            </a:extLst>
          </p:cNvPr>
          <p:cNvPicPr>
            <a:picLocks noChangeAspect="1"/>
          </p:cNvPicPr>
          <p:nvPr/>
        </p:nvPicPr>
        <p:blipFill rotWithShape="1">
          <a:blip r:embed="rId4">
            <a:extLst>
              <a:ext uri="{28A0092B-C50C-407E-A947-70E740481C1C}">
                <a14:useLocalDpi xmlns:a14="http://schemas.microsoft.com/office/drawing/2010/main" val="0"/>
              </a:ext>
            </a:extLst>
          </a:blip>
          <a:srcRect t="2821" r="3" b="28260"/>
          <a:stretch/>
        </p:blipFill>
        <p:spPr>
          <a:xfrm>
            <a:off x="20" y="4693680"/>
            <a:ext cx="4187091" cy="2164321"/>
          </a:xfrm>
          <a:prstGeom prst="rect">
            <a:avLst/>
          </a:prstGeom>
        </p:spPr>
      </p:pic>
      <p:pic>
        <p:nvPicPr>
          <p:cNvPr id="11" name="Picture 10" descr="A photo of WDFW biologists assessing the catch from a beach seine haul along the shore in the Duwamish River.">
            <a:extLst>
              <a:ext uri="{FF2B5EF4-FFF2-40B4-BE49-F238E27FC236}">
                <a16:creationId xmlns:a16="http://schemas.microsoft.com/office/drawing/2014/main" id="{B3DF3C98-E9B6-414D-8DAD-9DF67B6554DC}"/>
              </a:ext>
            </a:extLst>
          </p:cNvPr>
          <p:cNvPicPr>
            <a:picLocks noChangeAspect="1"/>
          </p:cNvPicPr>
          <p:nvPr/>
        </p:nvPicPr>
        <p:blipFill rotWithShape="1">
          <a:blip r:embed="rId5">
            <a:extLst>
              <a:ext uri="{28A0092B-C50C-407E-A947-70E740481C1C}">
                <a14:useLocalDpi xmlns:a14="http://schemas.microsoft.com/office/drawing/2010/main" val="0"/>
              </a:ext>
            </a:extLst>
          </a:blip>
          <a:srcRect r="3" b="31081"/>
          <a:stretch/>
        </p:blipFill>
        <p:spPr>
          <a:xfrm>
            <a:off x="20" y="2343151"/>
            <a:ext cx="4187091" cy="2164321"/>
          </a:xfrm>
          <a:prstGeom prst="rect">
            <a:avLst/>
          </a:prstGeom>
        </p:spPr>
      </p:pic>
      <p:sp>
        <p:nvSpPr>
          <p:cNvPr id="42" name="TextBox 41">
            <a:extLst>
              <a:ext uri="{FF2B5EF4-FFF2-40B4-BE49-F238E27FC236}">
                <a16:creationId xmlns:a16="http://schemas.microsoft.com/office/drawing/2014/main" id="{2BDE0E7C-B0B1-4C3D-93C3-90426940B19A}"/>
              </a:ext>
              <a:ext uri="{C183D7F6-B498-43B3-948B-1728B52AA6E4}">
                <adec:decorative xmlns:adec="http://schemas.microsoft.com/office/drawing/2017/decorative" val="1"/>
              </a:ext>
            </a:extLst>
          </p:cNvPr>
          <p:cNvSpPr txBox="1"/>
          <p:nvPr/>
        </p:nvSpPr>
        <p:spPr>
          <a:xfrm>
            <a:off x="3241874" y="2000520"/>
            <a:ext cx="1045479" cy="215444"/>
          </a:xfrm>
          <a:prstGeom prst="rect">
            <a:avLst/>
          </a:prstGeom>
          <a:noFill/>
        </p:spPr>
        <p:txBody>
          <a:bodyPr wrap="none" rtlCol="0">
            <a:spAutoFit/>
          </a:bodyPr>
          <a:lstStyle/>
          <a:p>
            <a:r>
              <a:rPr lang="en-US" sz="800" dirty="0">
                <a:effectLst>
                  <a:glow rad="63500">
                    <a:srgbClr val="CCC6BC"/>
                  </a:glow>
                </a:effectLst>
              </a:rPr>
              <a:t>Andrew Berger (PTI)</a:t>
            </a:r>
          </a:p>
        </p:txBody>
      </p:sp>
      <p:pic>
        <p:nvPicPr>
          <p:cNvPr id="47" name="Graphic 46">
            <a:extLst>
              <a:ext uri="{FF2B5EF4-FFF2-40B4-BE49-F238E27FC236}">
                <a16:creationId xmlns:a16="http://schemas.microsoft.com/office/drawing/2014/main" id="{C931064A-0EB5-4AB8-8B88-6C3C6EA9200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82861">
            <a:off x="9926105" y="5812601"/>
            <a:ext cx="564892" cy="564892"/>
          </a:xfrm>
          <a:prstGeom prst="rect">
            <a:avLst/>
          </a:prstGeom>
        </p:spPr>
      </p:pic>
      <p:pic>
        <p:nvPicPr>
          <p:cNvPr id="10" name="Picture 9">
            <a:extLst>
              <a:ext uri="{FF2B5EF4-FFF2-40B4-BE49-F238E27FC236}">
                <a16:creationId xmlns:a16="http://schemas.microsoft.com/office/drawing/2014/main" id="{6AA67A46-2466-E825-6619-412667D4D639}"/>
              </a:ext>
              <a:ext uri="{C183D7F6-B498-43B3-948B-1728B52AA6E4}">
                <adec:decorative xmlns:adec="http://schemas.microsoft.com/office/drawing/2017/decorative" val="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2105" b="32239" l="10000" r="90000"/>
                    </a14:imgEffect>
                  </a14:imgLayer>
                </a14:imgProps>
              </a:ext>
              <a:ext uri="{28A0092B-C50C-407E-A947-70E740481C1C}">
                <a14:useLocalDpi xmlns:a14="http://schemas.microsoft.com/office/drawing/2010/main" val="0"/>
              </a:ext>
            </a:extLst>
          </a:blip>
          <a:srcRect t="9588" b="65244"/>
          <a:stretch/>
        </p:blipFill>
        <p:spPr>
          <a:xfrm>
            <a:off x="7948314" y="243886"/>
            <a:ext cx="2443679" cy="867493"/>
          </a:xfrm>
          <a:prstGeom prst="rect">
            <a:avLst/>
          </a:prstGeom>
        </p:spPr>
      </p:pic>
      <p:sp>
        <p:nvSpPr>
          <p:cNvPr id="4" name="TextBox 3">
            <a:extLst>
              <a:ext uri="{FF2B5EF4-FFF2-40B4-BE49-F238E27FC236}">
                <a16:creationId xmlns:a16="http://schemas.microsoft.com/office/drawing/2014/main" id="{9EB33D4E-F1C2-9A37-39D1-317D626EB08C}"/>
              </a:ext>
              <a:ext uri="{C183D7F6-B498-43B3-948B-1728B52AA6E4}">
                <adec:decorative xmlns:adec="http://schemas.microsoft.com/office/drawing/2017/decorative" val="1"/>
              </a:ext>
            </a:extLst>
          </p:cNvPr>
          <p:cNvSpPr txBox="1"/>
          <p:nvPr/>
        </p:nvSpPr>
        <p:spPr>
          <a:xfrm>
            <a:off x="0" y="1845038"/>
            <a:ext cx="1915909" cy="369332"/>
          </a:xfrm>
          <a:prstGeom prst="rect">
            <a:avLst/>
          </a:prstGeom>
          <a:noFill/>
        </p:spPr>
        <p:txBody>
          <a:bodyPr wrap="none" rtlCol="0">
            <a:spAutoFit/>
          </a:bodyPr>
          <a:lstStyle/>
          <a:p>
            <a:r>
              <a:rPr lang="en-US" dirty="0">
                <a:effectLst>
                  <a:glow rad="63500">
                    <a:srgbClr val="D9D7C8"/>
                  </a:glow>
                </a:effectLst>
                <a:latin typeface="Arial" panose="020B0604020202020204" pitchFamily="34" charset="0"/>
                <a:cs typeface="Arial" panose="020B0604020202020204" pitchFamily="34" charset="0"/>
              </a:rPr>
              <a:t>Puyallup Estuary</a:t>
            </a:r>
          </a:p>
        </p:txBody>
      </p:sp>
      <p:sp>
        <p:nvSpPr>
          <p:cNvPr id="12" name="TextBox 11">
            <a:extLst>
              <a:ext uri="{FF2B5EF4-FFF2-40B4-BE49-F238E27FC236}">
                <a16:creationId xmlns:a16="http://schemas.microsoft.com/office/drawing/2014/main" id="{907A37B7-CF06-8E23-4E95-5DDCAC810FEE}"/>
              </a:ext>
              <a:ext uri="{C183D7F6-B498-43B3-948B-1728B52AA6E4}">
                <adec:decorative xmlns:adec="http://schemas.microsoft.com/office/drawing/2017/decorative" val="1"/>
              </a:ext>
            </a:extLst>
          </p:cNvPr>
          <p:cNvSpPr txBox="1"/>
          <p:nvPr/>
        </p:nvSpPr>
        <p:spPr>
          <a:xfrm>
            <a:off x="0" y="4179206"/>
            <a:ext cx="2108269" cy="369332"/>
          </a:xfrm>
          <a:prstGeom prst="rect">
            <a:avLst/>
          </a:prstGeom>
          <a:noFill/>
        </p:spPr>
        <p:txBody>
          <a:bodyPr wrap="none" rtlCol="0">
            <a:spAutoFit/>
          </a:bodyPr>
          <a:lstStyle/>
          <a:p>
            <a:r>
              <a:rPr lang="en-US" dirty="0">
                <a:effectLst>
                  <a:glow rad="63500">
                    <a:srgbClr val="A4B09A"/>
                  </a:glow>
                </a:effectLst>
                <a:latin typeface="Arial" panose="020B0604020202020204" pitchFamily="34" charset="0"/>
                <a:cs typeface="Arial" panose="020B0604020202020204" pitchFamily="34" charset="0"/>
              </a:rPr>
              <a:t>Duwamish Estuary</a:t>
            </a:r>
          </a:p>
        </p:txBody>
      </p:sp>
      <p:sp>
        <p:nvSpPr>
          <p:cNvPr id="13" name="TextBox 12">
            <a:extLst>
              <a:ext uri="{FF2B5EF4-FFF2-40B4-BE49-F238E27FC236}">
                <a16:creationId xmlns:a16="http://schemas.microsoft.com/office/drawing/2014/main" id="{E957D041-2DB2-4D62-1F0E-204904CC119C}"/>
              </a:ext>
              <a:ext uri="{C183D7F6-B498-43B3-948B-1728B52AA6E4}">
                <adec:decorative xmlns:adec="http://schemas.microsoft.com/office/drawing/2017/decorative" val="1"/>
              </a:ext>
            </a:extLst>
          </p:cNvPr>
          <p:cNvSpPr txBox="1"/>
          <p:nvPr/>
        </p:nvSpPr>
        <p:spPr>
          <a:xfrm>
            <a:off x="0" y="6541601"/>
            <a:ext cx="3300904" cy="369332"/>
          </a:xfrm>
          <a:prstGeom prst="rect">
            <a:avLst/>
          </a:prstGeom>
          <a:noFill/>
        </p:spPr>
        <p:txBody>
          <a:bodyPr wrap="none" rtlCol="0">
            <a:spAutoFit/>
          </a:bodyPr>
          <a:lstStyle/>
          <a:p>
            <a:r>
              <a:rPr lang="en-US" dirty="0">
                <a:effectLst>
                  <a:glow rad="63500">
                    <a:srgbClr val="5F91B8"/>
                  </a:glow>
                </a:effectLst>
                <a:latin typeface="Arial" panose="020B0604020202020204" pitchFamily="34" charset="0"/>
                <a:cs typeface="Arial" panose="020B0604020202020204" pitchFamily="34" charset="0"/>
              </a:rPr>
              <a:t>Sammamish/Cedar Nearshore</a:t>
            </a:r>
          </a:p>
        </p:txBody>
      </p:sp>
    </p:spTree>
    <p:extLst>
      <p:ext uri="{BB962C8B-B14F-4D97-AF65-F5344CB8AC3E}">
        <p14:creationId xmlns:p14="http://schemas.microsoft.com/office/powerpoint/2010/main" val="2453696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F30D1-2C55-4F95-8C00-CB43BB3219FE}"/>
              </a:ext>
            </a:extLst>
          </p:cNvPr>
          <p:cNvSpPr>
            <a:spLocks noGrp="1"/>
          </p:cNvSpPr>
          <p:nvPr>
            <p:ph type="title"/>
          </p:nvPr>
        </p:nvSpPr>
        <p:spPr/>
        <p:txBody>
          <a:bodyPr/>
          <a:lstStyle/>
          <a:p>
            <a:r>
              <a:rPr lang="en-US" b="1" dirty="0">
                <a:solidFill>
                  <a:srgbClr val="002060"/>
                </a:solidFill>
              </a:rPr>
              <a:t>Acknowledgements</a:t>
            </a:r>
          </a:p>
        </p:txBody>
      </p:sp>
      <p:sp>
        <p:nvSpPr>
          <p:cNvPr id="3" name="Content Placeholder 2">
            <a:extLst>
              <a:ext uri="{FF2B5EF4-FFF2-40B4-BE49-F238E27FC236}">
                <a16:creationId xmlns:a16="http://schemas.microsoft.com/office/drawing/2014/main" id="{53BA8873-7DFD-4DD5-8DAA-4DC520AC9F00}"/>
              </a:ext>
            </a:extLst>
          </p:cNvPr>
          <p:cNvSpPr>
            <a:spLocks noGrp="1"/>
          </p:cNvSpPr>
          <p:nvPr>
            <p:ph idx="1"/>
          </p:nvPr>
        </p:nvSpPr>
        <p:spPr>
          <a:xfrm>
            <a:off x="838200" y="1825625"/>
            <a:ext cx="4784387" cy="4667250"/>
          </a:xfrm>
        </p:spPr>
        <p:txBody>
          <a:bodyPr>
            <a:normAutofit fontScale="92500" lnSpcReduction="20000"/>
          </a:bodyPr>
          <a:lstStyle/>
          <a:p>
            <a:pPr marL="0" indent="0">
              <a:buNone/>
            </a:pPr>
            <a:r>
              <a:rPr lang="en-US" b="1" dirty="0">
                <a:solidFill>
                  <a:srgbClr val="1046F4"/>
                </a:solidFill>
                <a:effectLst>
                  <a:glow rad="38100">
                    <a:srgbClr val="DCDACA"/>
                  </a:glow>
                </a:effectLst>
              </a:rPr>
              <a:t>Lummi Nation</a:t>
            </a:r>
          </a:p>
          <a:p>
            <a:pPr marL="0" indent="0">
              <a:buNone/>
            </a:pPr>
            <a:r>
              <a:rPr lang="en-US" b="1" dirty="0">
                <a:solidFill>
                  <a:srgbClr val="1046F4"/>
                </a:solidFill>
                <a:effectLst>
                  <a:glow rad="38100">
                    <a:srgbClr val="DCDACA"/>
                  </a:glow>
                </a:effectLst>
              </a:rPr>
              <a:t>Skagit River System Cooperative</a:t>
            </a:r>
          </a:p>
          <a:p>
            <a:pPr marL="0" indent="0">
              <a:buNone/>
            </a:pPr>
            <a:r>
              <a:rPr lang="en-US" b="1" dirty="0">
                <a:solidFill>
                  <a:srgbClr val="1046F4"/>
                </a:solidFill>
                <a:effectLst>
                  <a:glow rad="38100">
                    <a:srgbClr val="DCDACA"/>
                  </a:glow>
                </a:effectLst>
              </a:rPr>
              <a:t>Stillaguamish Tribe</a:t>
            </a:r>
          </a:p>
          <a:p>
            <a:pPr marL="0" indent="0">
              <a:buNone/>
            </a:pPr>
            <a:r>
              <a:rPr lang="en-US" b="1" dirty="0">
                <a:solidFill>
                  <a:srgbClr val="1046F4"/>
                </a:solidFill>
                <a:effectLst>
                  <a:glow rad="38100">
                    <a:srgbClr val="DCDACA"/>
                  </a:glow>
                </a:effectLst>
              </a:rPr>
              <a:t>Tulalip Tribe</a:t>
            </a:r>
          </a:p>
          <a:p>
            <a:pPr marL="0" indent="0">
              <a:buNone/>
            </a:pPr>
            <a:r>
              <a:rPr lang="en-US" b="1" dirty="0">
                <a:solidFill>
                  <a:srgbClr val="1046F4"/>
                </a:solidFill>
                <a:effectLst>
                  <a:glow rad="38100">
                    <a:srgbClr val="DCDACA"/>
                  </a:glow>
                </a:effectLst>
              </a:rPr>
              <a:t>Muckleshoot Tribe</a:t>
            </a:r>
          </a:p>
          <a:p>
            <a:pPr marL="0" indent="0">
              <a:buNone/>
            </a:pPr>
            <a:r>
              <a:rPr lang="en-US" b="1" dirty="0">
                <a:solidFill>
                  <a:srgbClr val="1046F4"/>
                </a:solidFill>
                <a:effectLst>
                  <a:glow rad="38100">
                    <a:srgbClr val="DCDACA"/>
                  </a:glow>
                </a:effectLst>
              </a:rPr>
              <a:t>Puyallup Tribe of Indians</a:t>
            </a:r>
          </a:p>
          <a:p>
            <a:pPr marL="0" indent="0">
              <a:buNone/>
            </a:pPr>
            <a:r>
              <a:rPr lang="en-US" b="1" dirty="0">
                <a:solidFill>
                  <a:srgbClr val="1046F4"/>
                </a:solidFill>
                <a:effectLst>
                  <a:glow rad="38100">
                    <a:srgbClr val="DCDACA"/>
                  </a:glow>
                </a:effectLst>
              </a:rPr>
              <a:t>Nisqually Tribe</a:t>
            </a:r>
          </a:p>
          <a:p>
            <a:pPr marL="0" indent="0">
              <a:buNone/>
            </a:pPr>
            <a:r>
              <a:rPr lang="en-US" b="1" dirty="0">
                <a:solidFill>
                  <a:srgbClr val="1046F4"/>
                </a:solidFill>
                <a:effectLst>
                  <a:glow rad="38100">
                    <a:srgbClr val="DCDACA"/>
                  </a:glow>
                </a:effectLst>
              </a:rPr>
              <a:t>Lower Elwha Klallam Tribe</a:t>
            </a:r>
          </a:p>
          <a:p>
            <a:pPr marL="0" indent="0">
              <a:buNone/>
            </a:pPr>
            <a:r>
              <a:rPr lang="en-US" b="1" dirty="0">
                <a:solidFill>
                  <a:srgbClr val="1046F4"/>
                </a:solidFill>
                <a:effectLst>
                  <a:glow rad="38100">
                    <a:srgbClr val="DCDACA"/>
                  </a:glow>
                </a:effectLst>
              </a:rPr>
              <a:t>Jamestown S’Klallam Tribe</a:t>
            </a:r>
          </a:p>
          <a:p>
            <a:pPr marL="0" indent="0">
              <a:buNone/>
            </a:pPr>
            <a:r>
              <a:rPr lang="en-US" b="1" dirty="0">
                <a:solidFill>
                  <a:srgbClr val="1046F4"/>
                </a:solidFill>
                <a:effectLst>
                  <a:glow rad="38100">
                    <a:srgbClr val="DCDACA"/>
                  </a:glow>
                </a:effectLst>
              </a:rPr>
              <a:t>Skokomish Tribe</a:t>
            </a:r>
          </a:p>
          <a:p>
            <a:pPr marL="0" indent="0">
              <a:buNone/>
            </a:pPr>
            <a:r>
              <a:rPr lang="en-US" b="1" dirty="0">
                <a:solidFill>
                  <a:srgbClr val="1046F4"/>
                </a:solidFill>
                <a:effectLst>
                  <a:glow rad="38100">
                    <a:srgbClr val="DCDACA"/>
                  </a:glow>
                </a:effectLst>
              </a:rPr>
              <a:t>Port Gamble Tribe</a:t>
            </a:r>
          </a:p>
        </p:txBody>
      </p:sp>
      <p:sp>
        <p:nvSpPr>
          <p:cNvPr id="4" name="Content Placeholder 2" descr="The background is an image of Elliott Bay and the King County R/V Chinook which assisted TBiOS with collecting samples in 2018.">
            <a:extLst>
              <a:ext uri="{FF2B5EF4-FFF2-40B4-BE49-F238E27FC236}">
                <a16:creationId xmlns:a16="http://schemas.microsoft.com/office/drawing/2014/main" id="{AA4B9FBA-271D-4181-8AD8-8061AE394F86}"/>
              </a:ext>
            </a:extLst>
          </p:cNvPr>
          <p:cNvSpPr txBox="1">
            <a:spLocks/>
          </p:cNvSpPr>
          <p:nvPr/>
        </p:nvSpPr>
        <p:spPr>
          <a:xfrm>
            <a:off x="6337470" y="1825625"/>
            <a:ext cx="541059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600" b="1" dirty="0">
                <a:solidFill>
                  <a:srgbClr val="1046F4"/>
                </a:solidFill>
                <a:effectLst>
                  <a:glow rad="38100">
                    <a:srgbClr val="DCDACA"/>
                  </a:glow>
                </a:effectLst>
              </a:rPr>
              <a:t>Snohomish County</a:t>
            </a:r>
          </a:p>
          <a:p>
            <a:pPr marL="0" indent="0" algn="r">
              <a:buFont typeface="Arial" panose="020B0604020202020204" pitchFamily="34" charset="0"/>
              <a:buNone/>
            </a:pPr>
            <a:r>
              <a:rPr lang="en-US" sz="2600" b="1" dirty="0">
                <a:solidFill>
                  <a:srgbClr val="1046F4"/>
                </a:solidFill>
                <a:effectLst>
                  <a:glow rad="38100">
                    <a:srgbClr val="DCDACA"/>
                  </a:glow>
                </a:effectLst>
              </a:rPr>
              <a:t>King County</a:t>
            </a:r>
          </a:p>
          <a:p>
            <a:pPr marL="0" indent="0" algn="r">
              <a:buNone/>
            </a:pPr>
            <a:r>
              <a:rPr lang="en-US" sz="2600" b="1" dirty="0">
                <a:solidFill>
                  <a:srgbClr val="1046F4"/>
                </a:solidFill>
                <a:effectLst>
                  <a:glow rad="38100">
                    <a:srgbClr val="DCDACA"/>
                  </a:glow>
                </a:effectLst>
              </a:rPr>
              <a:t>University of Washington</a:t>
            </a:r>
          </a:p>
          <a:p>
            <a:pPr marL="0" indent="0" algn="r">
              <a:buNone/>
            </a:pPr>
            <a:r>
              <a:rPr lang="en-US" sz="2600" b="1" dirty="0">
                <a:solidFill>
                  <a:srgbClr val="1046F4"/>
                </a:solidFill>
                <a:effectLst>
                  <a:glow rad="38100">
                    <a:srgbClr val="DCDACA"/>
                  </a:glow>
                </a:effectLst>
              </a:rPr>
              <a:t>Long Live the Kings</a:t>
            </a:r>
          </a:p>
          <a:p>
            <a:pPr marL="0" indent="0" algn="r">
              <a:buFont typeface="Arial" panose="020B0604020202020204" pitchFamily="34" charset="0"/>
              <a:buNone/>
            </a:pPr>
            <a:r>
              <a:rPr lang="en-US" sz="2600" b="1" dirty="0">
                <a:solidFill>
                  <a:srgbClr val="1046F4"/>
                </a:solidFill>
                <a:effectLst>
                  <a:glow rad="38100">
                    <a:srgbClr val="DCDACA"/>
                  </a:glow>
                </a:effectLst>
              </a:rPr>
              <a:t>NOAA NWFSC</a:t>
            </a:r>
          </a:p>
          <a:p>
            <a:pPr marL="0" indent="0" algn="r">
              <a:buFont typeface="Arial" panose="020B0604020202020204" pitchFamily="34" charset="0"/>
              <a:buNone/>
            </a:pPr>
            <a:r>
              <a:rPr lang="en-US" sz="2600" b="1" dirty="0">
                <a:solidFill>
                  <a:srgbClr val="1046F4"/>
                </a:solidFill>
                <a:effectLst>
                  <a:glow rad="38100">
                    <a:srgbClr val="DCDACA"/>
                  </a:glow>
                </a:effectLst>
              </a:rPr>
              <a:t>USGS</a:t>
            </a:r>
          </a:p>
          <a:p>
            <a:pPr marL="0" indent="0" algn="r">
              <a:buFont typeface="Arial" panose="020B0604020202020204" pitchFamily="34" charset="0"/>
              <a:buNone/>
            </a:pPr>
            <a:r>
              <a:rPr lang="en-US" sz="2600" b="1" dirty="0">
                <a:solidFill>
                  <a:srgbClr val="1046F4"/>
                </a:solidFill>
                <a:effectLst>
                  <a:glow rad="38100">
                    <a:srgbClr val="DCDACA"/>
                  </a:glow>
                </a:effectLst>
              </a:rPr>
              <a:t>WDFW</a:t>
            </a:r>
          </a:p>
        </p:txBody>
      </p:sp>
    </p:spTree>
    <p:extLst>
      <p:ext uri="{BB962C8B-B14F-4D97-AF65-F5344CB8AC3E}">
        <p14:creationId xmlns:p14="http://schemas.microsoft.com/office/powerpoint/2010/main" val="2541589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78F2D-321C-4039-A41C-27D4A62239D2}"/>
              </a:ext>
            </a:extLst>
          </p:cNvPr>
          <p:cNvSpPr>
            <a:spLocks noGrp="1"/>
          </p:cNvSpPr>
          <p:nvPr>
            <p:ph type="title"/>
          </p:nvPr>
        </p:nvSpPr>
        <p:spPr>
          <a:xfrm>
            <a:off x="838200" y="77453"/>
            <a:ext cx="10515600" cy="1325563"/>
          </a:xfrm>
        </p:spPr>
        <p:txBody>
          <a:bodyPr>
            <a:normAutofit/>
          </a:bodyPr>
          <a:lstStyle/>
          <a:p>
            <a:pPr algn="ctr"/>
            <a:r>
              <a:rPr lang="en-US" sz="3200" b="1" dirty="0">
                <a:solidFill>
                  <a:srgbClr val="0070C0"/>
                </a:solidFill>
              </a:rPr>
              <a:t>Monitoring Toxics in Juvenile Chinook Salmon</a:t>
            </a:r>
            <a:br>
              <a:rPr lang="en-US" sz="3200" b="1" dirty="0">
                <a:solidFill>
                  <a:srgbClr val="0070C0"/>
                </a:solidFill>
              </a:rPr>
            </a:br>
            <a:r>
              <a:rPr lang="en-US" sz="3200" b="1" dirty="0">
                <a:solidFill>
                  <a:srgbClr val="0070C0"/>
                </a:solidFill>
              </a:rPr>
              <a:t>(WDFW Toxics Biological Observation System)</a:t>
            </a:r>
          </a:p>
        </p:txBody>
      </p:sp>
      <p:sp>
        <p:nvSpPr>
          <p:cNvPr id="3" name="Content Placeholder 2">
            <a:extLst>
              <a:ext uri="{FF2B5EF4-FFF2-40B4-BE49-F238E27FC236}">
                <a16:creationId xmlns:a16="http://schemas.microsoft.com/office/drawing/2014/main" id="{95F19289-5BF6-4F68-A25B-C7843E4B3E3C}"/>
              </a:ext>
            </a:extLst>
          </p:cNvPr>
          <p:cNvSpPr>
            <a:spLocks noGrp="1"/>
          </p:cNvSpPr>
          <p:nvPr>
            <p:ph idx="1"/>
          </p:nvPr>
        </p:nvSpPr>
        <p:spPr>
          <a:xfrm>
            <a:off x="725184" y="2097666"/>
            <a:ext cx="5624245" cy="4351338"/>
          </a:xfrm>
        </p:spPr>
        <p:txBody>
          <a:bodyPr>
            <a:normAutofit/>
          </a:bodyPr>
          <a:lstStyle/>
          <a:p>
            <a:pPr marL="0" indent="0">
              <a:buNone/>
            </a:pPr>
            <a:r>
              <a:rPr lang="en-US" b="1" dirty="0"/>
              <a:t>Motivation</a:t>
            </a:r>
          </a:p>
          <a:p>
            <a:r>
              <a:rPr lang="en-US" dirty="0"/>
              <a:t>ESA-listed species</a:t>
            </a:r>
          </a:p>
          <a:p>
            <a:r>
              <a:rPr lang="en-US" dirty="0"/>
              <a:t>Prey of ESA-listed SRKWs</a:t>
            </a:r>
          </a:p>
          <a:p>
            <a:r>
              <a:rPr lang="en-US" dirty="0"/>
              <a:t>Culturally, ecologically and commercially important</a:t>
            </a:r>
          </a:p>
          <a:p>
            <a:r>
              <a:rPr lang="en-US" dirty="0"/>
              <a:t>Puget Sound ecosystem recovery</a:t>
            </a:r>
          </a:p>
          <a:p>
            <a:pPr marL="0" indent="0">
              <a:buNone/>
            </a:pPr>
            <a:endParaRPr lang="en-US" dirty="0"/>
          </a:p>
          <a:p>
            <a:pPr marL="0" indent="0">
              <a:buNone/>
            </a:pPr>
            <a:endParaRPr lang="en-US" dirty="0"/>
          </a:p>
        </p:txBody>
      </p:sp>
      <p:pic>
        <p:nvPicPr>
          <p:cNvPr id="6" name="Picture 4">
            <a:extLst>
              <a:ext uri="{FF2B5EF4-FFF2-40B4-BE49-F238E27FC236}">
                <a16:creationId xmlns:a16="http://schemas.microsoft.com/office/drawing/2014/main" id="{8BD9DA38-1178-4DC5-9E20-49299CA50BF0}"/>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025" y="191914"/>
            <a:ext cx="1711440" cy="1709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creen shot of the Puget Sound Partnership Toxics in Fish Vital Sign, Contaminants in Juvenile Chinook salmon indicator web page.">
            <a:extLst>
              <a:ext uri="{FF2B5EF4-FFF2-40B4-BE49-F238E27FC236}">
                <a16:creationId xmlns:a16="http://schemas.microsoft.com/office/drawing/2014/main" id="{51FD669B-A4B6-4883-B0AE-DC16288EE4EF}"/>
              </a:ext>
            </a:extLst>
          </p:cNvPr>
          <p:cNvPicPr>
            <a:picLocks noChangeAspect="1"/>
          </p:cNvPicPr>
          <p:nvPr/>
        </p:nvPicPr>
        <p:blipFill>
          <a:blip r:embed="rId4"/>
          <a:stretch>
            <a:fillRect/>
          </a:stretch>
        </p:blipFill>
        <p:spPr>
          <a:xfrm>
            <a:off x="6224566" y="1403016"/>
            <a:ext cx="5242250" cy="3409333"/>
          </a:xfrm>
          <a:prstGeom prst="rect">
            <a:avLst/>
          </a:prstGeom>
          <a:ln>
            <a:solidFill>
              <a:schemeClr val="tx1"/>
            </a:solidFill>
          </a:ln>
        </p:spPr>
      </p:pic>
      <p:sp>
        <p:nvSpPr>
          <p:cNvPr id="13" name="TextBox 12">
            <a:extLst>
              <a:ext uri="{FF2B5EF4-FFF2-40B4-BE49-F238E27FC236}">
                <a16:creationId xmlns:a16="http://schemas.microsoft.com/office/drawing/2014/main" id="{75DBE379-91E3-4AA7-8BAB-2F83D4E5C9FE}"/>
              </a:ext>
              <a:ext uri="{C183D7F6-B498-43B3-948B-1728B52AA6E4}">
                <adec:decorative xmlns:adec="http://schemas.microsoft.com/office/drawing/2017/decorative" val="1"/>
              </a:ext>
            </a:extLst>
          </p:cNvPr>
          <p:cNvSpPr txBox="1"/>
          <p:nvPr/>
        </p:nvSpPr>
        <p:spPr>
          <a:xfrm>
            <a:off x="7415203" y="4829881"/>
            <a:ext cx="2860976" cy="369332"/>
          </a:xfrm>
          <a:prstGeom prst="rect">
            <a:avLst/>
          </a:prstGeom>
          <a:noFill/>
        </p:spPr>
        <p:txBody>
          <a:bodyPr wrap="none" rtlCol="0">
            <a:spAutoFit/>
          </a:bodyPr>
          <a:lstStyle/>
          <a:p>
            <a:r>
              <a:rPr lang="en-US" dirty="0"/>
              <a:t>https://tinyurl.com/3stbredr</a:t>
            </a:r>
          </a:p>
        </p:txBody>
      </p:sp>
      <p:sp>
        <p:nvSpPr>
          <p:cNvPr id="4" name="TextBox 3">
            <a:extLst>
              <a:ext uri="{FF2B5EF4-FFF2-40B4-BE49-F238E27FC236}">
                <a16:creationId xmlns:a16="http://schemas.microsoft.com/office/drawing/2014/main" id="{539D1114-D56C-4FC3-99D9-933E6C35ED45}"/>
              </a:ext>
            </a:extLst>
          </p:cNvPr>
          <p:cNvSpPr txBox="1"/>
          <p:nvPr/>
        </p:nvSpPr>
        <p:spPr>
          <a:xfrm>
            <a:off x="1409333" y="5213610"/>
            <a:ext cx="9373335" cy="830997"/>
          </a:xfrm>
          <a:prstGeom prst="rect">
            <a:avLst/>
          </a:prstGeom>
          <a:noFill/>
        </p:spPr>
        <p:txBody>
          <a:bodyPr wrap="none" rtlCol="0">
            <a:spAutoFit/>
          </a:bodyPr>
          <a:lstStyle/>
          <a:p>
            <a:pPr algn="ctr"/>
            <a:r>
              <a:rPr lang="en-US" sz="2400" b="1" dirty="0"/>
              <a:t>Contaminant exposure is a likely factor in the decline of Chinook salmon</a:t>
            </a:r>
          </a:p>
          <a:p>
            <a:pPr algn="ctr"/>
            <a:r>
              <a:rPr lang="en-US" sz="2400" b="1" dirty="0"/>
              <a:t> and is likely preventing recovery.</a:t>
            </a:r>
          </a:p>
        </p:txBody>
      </p:sp>
    </p:spTree>
    <p:extLst>
      <p:ext uri="{BB962C8B-B14F-4D97-AF65-F5344CB8AC3E}">
        <p14:creationId xmlns:p14="http://schemas.microsoft.com/office/powerpoint/2010/main" val="464129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BC39-4BAD-4503-8DCD-DB7B30672CB6}"/>
              </a:ext>
            </a:extLst>
          </p:cNvPr>
          <p:cNvSpPr>
            <a:spLocks noGrp="1"/>
          </p:cNvSpPr>
          <p:nvPr>
            <p:ph type="title"/>
          </p:nvPr>
        </p:nvSpPr>
        <p:spPr/>
        <p:txBody>
          <a:bodyPr/>
          <a:lstStyle/>
          <a:p>
            <a:r>
              <a:rPr lang="en-US" b="1" dirty="0">
                <a:solidFill>
                  <a:srgbClr val="0070C0"/>
                </a:solidFill>
              </a:rPr>
              <a:t>Study Questions</a:t>
            </a:r>
          </a:p>
        </p:txBody>
      </p:sp>
      <p:sp>
        <p:nvSpPr>
          <p:cNvPr id="3" name="Content Placeholder 2">
            <a:extLst>
              <a:ext uri="{FF2B5EF4-FFF2-40B4-BE49-F238E27FC236}">
                <a16:creationId xmlns:a16="http://schemas.microsoft.com/office/drawing/2014/main" id="{4E4C9995-DA03-4CA8-AA5F-E4B5E54FAA7D}"/>
              </a:ext>
            </a:extLst>
          </p:cNvPr>
          <p:cNvSpPr>
            <a:spLocks noGrp="1"/>
          </p:cNvSpPr>
          <p:nvPr>
            <p:ph idx="1"/>
          </p:nvPr>
        </p:nvSpPr>
        <p:spPr>
          <a:xfrm>
            <a:off x="838199" y="1950320"/>
            <a:ext cx="10515599" cy="4351338"/>
          </a:xfrm>
        </p:spPr>
        <p:txBody>
          <a:bodyPr/>
          <a:lstStyle/>
          <a:p>
            <a:pPr marL="514350" indent="-514350">
              <a:lnSpc>
                <a:spcPct val="100000"/>
              </a:lnSpc>
              <a:buFont typeface="+mj-lt"/>
              <a:buAutoNum type="arabicPeriod"/>
            </a:pPr>
            <a:r>
              <a:rPr lang="en-US" dirty="0"/>
              <a:t>Where are juvenile Chinook salmon accumulating contaminants?</a:t>
            </a:r>
          </a:p>
          <a:p>
            <a:pPr lvl="1">
              <a:lnSpc>
                <a:spcPct val="100000"/>
              </a:lnSpc>
            </a:pPr>
            <a:r>
              <a:rPr lang="en-US" dirty="0"/>
              <a:t>River systems?</a:t>
            </a:r>
          </a:p>
          <a:p>
            <a:pPr lvl="1">
              <a:lnSpc>
                <a:spcPct val="100000"/>
              </a:lnSpc>
            </a:pPr>
            <a:r>
              <a:rPr lang="en-US" dirty="0"/>
              <a:t>Estuary, nearshore, offshore?</a:t>
            </a:r>
          </a:p>
          <a:p>
            <a:pPr marL="514350" indent="-514350">
              <a:buFont typeface="+mj-lt"/>
              <a:buAutoNum type="arabicPeriod"/>
            </a:pPr>
            <a:r>
              <a:rPr lang="en-US" dirty="0"/>
              <a:t>Are the contaminant concentrations a concern for salmon health?</a:t>
            </a:r>
          </a:p>
          <a:p>
            <a:pPr marL="0" indent="0">
              <a:buNone/>
            </a:pPr>
            <a:endParaRPr lang="en-US" dirty="0"/>
          </a:p>
          <a:p>
            <a:pPr marL="0" indent="0">
              <a:buNone/>
            </a:pPr>
            <a:endParaRPr lang="en-US" dirty="0"/>
          </a:p>
          <a:p>
            <a:pPr marL="0" indent="0" algn="ctr">
              <a:buNone/>
            </a:pPr>
            <a:r>
              <a:rPr lang="en-US" b="1" dirty="0"/>
              <a:t>Results can be used to guide and prioritize management actions to reduce threats from contaminant exposure.</a:t>
            </a:r>
          </a:p>
        </p:txBody>
      </p:sp>
      <p:grpSp>
        <p:nvGrpSpPr>
          <p:cNvPr id="4" name="Group 3">
            <a:extLst>
              <a:ext uri="{FF2B5EF4-FFF2-40B4-BE49-F238E27FC236}">
                <a16:creationId xmlns:a16="http://schemas.microsoft.com/office/drawing/2014/main" id="{47305467-FF13-7E90-20CE-4C9FD193AA5B}"/>
              </a:ext>
              <a:ext uri="{C183D7F6-B498-43B3-948B-1728B52AA6E4}">
                <adec:decorative xmlns:adec="http://schemas.microsoft.com/office/drawing/2017/decorative" val="1"/>
              </a:ext>
            </a:extLst>
          </p:cNvPr>
          <p:cNvGrpSpPr/>
          <p:nvPr/>
        </p:nvGrpSpPr>
        <p:grpSpPr>
          <a:xfrm>
            <a:off x="6095998" y="186652"/>
            <a:ext cx="4471432" cy="1445042"/>
            <a:chOff x="3771900" y="177994"/>
            <a:chExt cx="4471432" cy="1355948"/>
          </a:xfrm>
        </p:grpSpPr>
        <p:pic>
          <p:nvPicPr>
            <p:cNvPr id="5" name="Picture 4">
              <a:extLst>
                <a:ext uri="{FF2B5EF4-FFF2-40B4-BE49-F238E27FC236}">
                  <a16:creationId xmlns:a16="http://schemas.microsoft.com/office/drawing/2014/main" id="{CB63BE7D-F65F-F607-2A4D-E571C7933F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105" b="32239" l="10000" r="90000"/>
                      </a14:imgEffect>
                    </a14:imgLayer>
                  </a14:imgProps>
                </a:ext>
                <a:ext uri="{28A0092B-C50C-407E-A947-70E740481C1C}">
                  <a14:useLocalDpi xmlns:a14="http://schemas.microsoft.com/office/drawing/2010/main" val="0"/>
                </a:ext>
              </a:extLst>
            </a:blip>
            <a:srcRect t="9588" b="65244"/>
            <a:stretch/>
          </p:blipFill>
          <p:spPr>
            <a:xfrm>
              <a:off x="4572000" y="177994"/>
              <a:ext cx="2443679" cy="814008"/>
            </a:xfrm>
            <a:prstGeom prst="rect">
              <a:avLst/>
            </a:prstGeom>
          </p:spPr>
        </p:pic>
        <p:pic>
          <p:nvPicPr>
            <p:cNvPr id="6" name="Picture 5">
              <a:extLst>
                <a:ext uri="{FF2B5EF4-FFF2-40B4-BE49-F238E27FC236}">
                  <a16:creationId xmlns:a16="http://schemas.microsoft.com/office/drawing/2014/main" id="{5E51290E-88FB-7BBB-0E0F-E6BCC6C333B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105" b="32239" l="10000" r="90000"/>
                      </a14:imgEffect>
                    </a14:imgLayer>
                  </a14:imgProps>
                </a:ext>
                <a:ext uri="{28A0092B-C50C-407E-A947-70E740481C1C}">
                  <a14:useLocalDpi xmlns:a14="http://schemas.microsoft.com/office/drawing/2010/main" val="0"/>
                </a:ext>
              </a:extLst>
            </a:blip>
            <a:srcRect t="9588" b="65244"/>
            <a:stretch/>
          </p:blipFill>
          <p:spPr>
            <a:xfrm>
              <a:off x="5799653" y="719934"/>
              <a:ext cx="2443679" cy="814008"/>
            </a:xfrm>
            <a:prstGeom prst="rect">
              <a:avLst/>
            </a:prstGeom>
          </p:spPr>
        </p:pic>
        <p:pic>
          <p:nvPicPr>
            <p:cNvPr id="7" name="Picture 6">
              <a:extLst>
                <a:ext uri="{FF2B5EF4-FFF2-40B4-BE49-F238E27FC236}">
                  <a16:creationId xmlns:a16="http://schemas.microsoft.com/office/drawing/2014/main" id="{73966A00-69DD-A9E8-8510-3D64D665879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105" b="32239" l="10000" r="90000"/>
                      </a14:imgEffect>
                    </a14:imgLayer>
                  </a14:imgProps>
                </a:ext>
                <a:ext uri="{28A0092B-C50C-407E-A947-70E740481C1C}">
                  <a14:useLocalDpi xmlns:a14="http://schemas.microsoft.com/office/drawing/2010/main" val="0"/>
                </a:ext>
              </a:extLst>
            </a:blip>
            <a:srcRect t="9588" b="65244"/>
            <a:stretch/>
          </p:blipFill>
          <p:spPr>
            <a:xfrm>
              <a:off x="3771900" y="698501"/>
              <a:ext cx="2443679" cy="814008"/>
            </a:xfrm>
            <a:prstGeom prst="rect">
              <a:avLst/>
            </a:prstGeom>
          </p:spPr>
        </p:pic>
      </p:grpSp>
    </p:spTree>
    <p:extLst>
      <p:ext uri="{BB962C8B-B14F-4D97-AF65-F5344CB8AC3E}">
        <p14:creationId xmlns:p14="http://schemas.microsoft.com/office/powerpoint/2010/main" val="371229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9A0C7F0C-B2CB-4653-AFD8-5050FB24B54E}"/>
              </a:ext>
            </a:extLst>
          </p:cNvPr>
          <p:cNvSpPr txBox="1">
            <a:spLocks noGrp="1"/>
          </p:cNvSpPr>
          <p:nvPr>
            <p:ph type="ctrTitle"/>
          </p:nvPr>
        </p:nvSpPr>
        <p:spPr>
          <a:xfrm>
            <a:off x="580484" y="169810"/>
            <a:ext cx="5622245" cy="95410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mj-lt"/>
                <a:ea typeface="+mn-ea"/>
                <a:cs typeface="+mn-cs"/>
              </a:rPr>
              <a:t>Methods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mj-lt"/>
                <a:ea typeface="+mn-ea"/>
                <a:cs typeface="+mn-cs"/>
              </a:rPr>
              <a:t>Toxics monitoring in juvenile Chinook salmon</a:t>
            </a:r>
          </a:p>
        </p:txBody>
      </p:sp>
      <p:sp>
        <p:nvSpPr>
          <p:cNvPr id="25" name="TextBox 24">
            <a:extLst>
              <a:ext uri="{FF2B5EF4-FFF2-40B4-BE49-F238E27FC236}">
                <a16:creationId xmlns:a16="http://schemas.microsoft.com/office/drawing/2014/main" id="{165B1FA9-4BB1-4B69-8DC3-7BDD7FBE60D2}"/>
              </a:ext>
            </a:extLst>
          </p:cNvPr>
          <p:cNvSpPr txBox="1"/>
          <p:nvPr/>
        </p:nvSpPr>
        <p:spPr>
          <a:xfrm>
            <a:off x="125685" y="1119658"/>
            <a:ext cx="6722108" cy="2862322"/>
          </a:xfrm>
          <a:prstGeom prst="rect">
            <a:avLst/>
          </a:prstGeom>
          <a:noFill/>
        </p:spPr>
        <p:txBody>
          <a:bodyPr wrap="square" rtlCol="0">
            <a:spAutoFit/>
          </a:bodyPr>
          <a:lstStyle/>
          <a:p>
            <a:pPr marL="285750" indent="-285750">
              <a:buFont typeface="Arial" panose="020B0604020202020204" pitchFamily="34" charset="0"/>
              <a:buChar char="•"/>
            </a:pPr>
            <a:r>
              <a:rPr lang="en-US" dirty="0"/>
              <a:t>Years sampled</a:t>
            </a:r>
          </a:p>
          <a:p>
            <a:pPr marL="742950" lvl="1" indent="-285750">
              <a:buFont typeface="Arial" panose="020B0604020202020204" pitchFamily="34" charset="0"/>
              <a:buChar char="•"/>
            </a:pPr>
            <a:r>
              <a:rPr lang="en-US" dirty="0"/>
              <a:t>2013, 2016 &amp; 2018</a:t>
            </a:r>
          </a:p>
          <a:p>
            <a:r>
              <a:rPr lang="en-US" dirty="0"/>
              <a:t> </a:t>
            </a:r>
          </a:p>
          <a:p>
            <a:pPr marL="285750" indent="-285750">
              <a:buFont typeface="Arial" panose="020B0604020202020204" pitchFamily="34" charset="0"/>
              <a:buChar char="•"/>
            </a:pPr>
            <a:r>
              <a:rPr lang="en-US" dirty="0"/>
              <a:t>Fish collected via beach or lampara seines &amp; fyke nets</a:t>
            </a:r>
          </a:p>
          <a:p>
            <a:endParaRPr lang="en-US" dirty="0"/>
          </a:p>
          <a:p>
            <a:pPr marL="285750" indent="-285750">
              <a:buFont typeface="Arial" panose="020B0604020202020204" pitchFamily="34" charset="0"/>
              <a:buChar char="•"/>
            </a:pPr>
            <a:r>
              <a:rPr lang="en-US" dirty="0"/>
              <a:t>Habitats</a:t>
            </a:r>
          </a:p>
          <a:p>
            <a:pPr marL="742950" lvl="1" indent="-285750">
              <a:buFont typeface="Arial" panose="020B0604020202020204" pitchFamily="34" charset="0"/>
              <a:buChar char="•"/>
            </a:pPr>
            <a:r>
              <a:rPr lang="en-US" dirty="0"/>
              <a:t>Estuary</a:t>
            </a:r>
          </a:p>
          <a:p>
            <a:pPr marL="742950" lvl="1" indent="-285750">
              <a:buFont typeface="Arial" panose="020B0604020202020204" pitchFamily="34" charset="0"/>
              <a:buChar char="•"/>
            </a:pPr>
            <a:r>
              <a:rPr lang="en-US" dirty="0"/>
              <a:t>Lake*</a:t>
            </a:r>
          </a:p>
          <a:p>
            <a:pPr marL="742950" lvl="1" indent="-285750">
              <a:buFont typeface="Arial" panose="020B0604020202020204" pitchFamily="34" charset="0"/>
              <a:buChar char="•"/>
            </a:pPr>
            <a:r>
              <a:rPr lang="en-US" dirty="0"/>
              <a:t>Nearshore</a:t>
            </a:r>
          </a:p>
          <a:p>
            <a:pPr marL="742950" lvl="1" indent="-285750">
              <a:buFont typeface="Arial" panose="020B0604020202020204" pitchFamily="34" charset="0"/>
              <a:buChar char="•"/>
            </a:pPr>
            <a:r>
              <a:rPr lang="en-US" dirty="0"/>
              <a:t>Offshore</a:t>
            </a:r>
          </a:p>
        </p:txBody>
      </p:sp>
      <p:grpSp>
        <p:nvGrpSpPr>
          <p:cNvPr id="39" name="Group 38">
            <a:extLst>
              <a:ext uri="{FF2B5EF4-FFF2-40B4-BE49-F238E27FC236}">
                <a16:creationId xmlns:a16="http://schemas.microsoft.com/office/drawing/2014/main" id="{4280F7A2-FFA3-4EAC-B3BE-92E97AB14220}"/>
              </a:ext>
              <a:ext uri="{C183D7F6-B498-43B3-948B-1728B52AA6E4}">
                <adec:decorative xmlns:adec="http://schemas.microsoft.com/office/drawing/2017/decorative" val="1"/>
              </a:ext>
            </a:extLst>
          </p:cNvPr>
          <p:cNvGrpSpPr/>
          <p:nvPr/>
        </p:nvGrpSpPr>
        <p:grpSpPr>
          <a:xfrm>
            <a:off x="633007" y="2897969"/>
            <a:ext cx="153908" cy="982641"/>
            <a:chOff x="194335" y="2034024"/>
            <a:chExt cx="153908" cy="982641"/>
          </a:xfrm>
        </p:grpSpPr>
        <p:sp>
          <p:nvSpPr>
            <p:cNvPr id="26" name="Oval 25">
              <a:extLst>
                <a:ext uri="{FF2B5EF4-FFF2-40B4-BE49-F238E27FC236}">
                  <a16:creationId xmlns:a16="http://schemas.microsoft.com/office/drawing/2014/main" id="{5083FA67-9759-4C32-A36E-D38A169C2BF4}"/>
                </a:ext>
              </a:extLst>
            </p:cNvPr>
            <p:cNvSpPr/>
            <p:nvPr/>
          </p:nvSpPr>
          <p:spPr>
            <a:xfrm>
              <a:off x="194335" y="2034024"/>
              <a:ext cx="153908" cy="159746"/>
            </a:xfrm>
            <a:prstGeom prst="ellipse">
              <a:avLst/>
            </a:prstGeom>
            <a:solidFill>
              <a:srgbClr val="FFFF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C3E79B8-4F58-4515-91F4-A87F55883F7B}"/>
                </a:ext>
              </a:extLst>
            </p:cNvPr>
            <p:cNvSpPr/>
            <p:nvPr/>
          </p:nvSpPr>
          <p:spPr>
            <a:xfrm>
              <a:off x="194335" y="2595787"/>
              <a:ext cx="153908" cy="159746"/>
            </a:xfrm>
            <a:prstGeom prst="ellipse">
              <a:avLst/>
            </a:prstGeom>
            <a:solidFill>
              <a:srgbClr val="FFAA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2DFD608-9A32-44AA-8B69-D1E7AF326913}"/>
                </a:ext>
              </a:extLst>
            </p:cNvPr>
            <p:cNvSpPr/>
            <p:nvPr/>
          </p:nvSpPr>
          <p:spPr>
            <a:xfrm>
              <a:off x="194335" y="2300952"/>
              <a:ext cx="153908" cy="159746"/>
            </a:xfrm>
            <a:prstGeom prst="ellipse">
              <a:avLst/>
            </a:prstGeom>
            <a:solidFill>
              <a:srgbClr val="633B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243A367-3B6A-466C-9889-76FF4D1D7E38}"/>
                </a:ext>
              </a:extLst>
            </p:cNvPr>
            <p:cNvSpPr/>
            <p:nvPr/>
          </p:nvSpPr>
          <p:spPr>
            <a:xfrm>
              <a:off x="194335" y="2856919"/>
              <a:ext cx="153908" cy="159746"/>
            </a:xfrm>
            <a:prstGeom prst="ellipse">
              <a:avLst/>
            </a:prstGeom>
            <a:solidFill>
              <a:srgbClr val="FE01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descr="A map of Puget Sound, the Strait of Juan de Fuca and the Strait of Georgia showing the habitats where juvenile Chinook salmon were collected in 2013, 2016 and 2018. The type of habitats include river estuaries (yellow circle), a lake (purple circle), nearshore marine environment (orange circle) and the offshore (pink). The map also shows the mean percent impervious surface for the region, as illustrated by the gray shading, with dark gray/black being the most developed and light gray being the least developed. ">
            <a:extLst>
              <a:ext uri="{FF2B5EF4-FFF2-40B4-BE49-F238E27FC236}">
                <a16:creationId xmlns:a16="http://schemas.microsoft.com/office/drawing/2014/main" id="{9BAAAF50-2BE3-4DA7-A6BE-AE7AE7E880BC}"/>
              </a:ext>
            </a:extLst>
          </p:cNvPr>
          <p:cNvGrpSpPr>
            <a:grpSpLocks noChangeAspect="1"/>
          </p:cNvGrpSpPr>
          <p:nvPr/>
        </p:nvGrpSpPr>
        <p:grpSpPr>
          <a:xfrm>
            <a:off x="6904744" y="182880"/>
            <a:ext cx="5016732" cy="6492240"/>
            <a:chOff x="6904744" y="0"/>
            <a:chExt cx="5299364" cy="6858000"/>
          </a:xfrm>
        </p:grpSpPr>
        <p:pic>
          <p:nvPicPr>
            <p:cNvPr id="32" name="Picture 31" descr="Map&#10;&#10;Description automatically generated">
              <a:extLst>
                <a:ext uri="{FF2B5EF4-FFF2-40B4-BE49-F238E27FC236}">
                  <a16:creationId xmlns:a16="http://schemas.microsoft.com/office/drawing/2014/main" id="{B2E10DE8-4D1F-47F1-B995-1321A3A86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744" y="0"/>
              <a:ext cx="5299364" cy="6858000"/>
            </a:xfrm>
            <a:prstGeom prst="rect">
              <a:avLst/>
            </a:prstGeom>
          </p:spPr>
        </p:pic>
        <p:sp>
          <p:nvSpPr>
            <p:cNvPr id="4" name="TextBox 3">
              <a:extLst>
                <a:ext uri="{FF2B5EF4-FFF2-40B4-BE49-F238E27FC236}">
                  <a16:creationId xmlns:a16="http://schemas.microsoft.com/office/drawing/2014/main" id="{AF9D1315-DD59-4847-B04F-CF39AE21A3EF}"/>
                </a:ext>
              </a:extLst>
            </p:cNvPr>
            <p:cNvSpPr txBox="1"/>
            <p:nvPr/>
          </p:nvSpPr>
          <p:spPr>
            <a:xfrm>
              <a:off x="8155051" y="3016666"/>
              <a:ext cx="101341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Dungeness</a:t>
              </a:r>
            </a:p>
          </p:txBody>
        </p:sp>
        <p:sp>
          <p:nvSpPr>
            <p:cNvPr id="8" name="TextBox 7">
              <a:extLst>
                <a:ext uri="{FF2B5EF4-FFF2-40B4-BE49-F238E27FC236}">
                  <a16:creationId xmlns:a16="http://schemas.microsoft.com/office/drawing/2014/main" id="{13FE93B9-67D0-405A-8371-C11BFF631320}"/>
                </a:ext>
              </a:extLst>
            </p:cNvPr>
            <p:cNvSpPr txBox="1"/>
            <p:nvPr/>
          </p:nvSpPr>
          <p:spPr>
            <a:xfrm>
              <a:off x="7324591" y="2878166"/>
              <a:ext cx="619080"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Elwha</a:t>
              </a:r>
            </a:p>
          </p:txBody>
        </p:sp>
        <p:sp>
          <p:nvSpPr>
            <p:cNvPr id="9" name="TextBox 8">
              <a:extLst>
                <a:ext uri="{FF2B5EF4-FFF2-40B4-BE49-F238E27FC236}">
                  <a16:creationId xmlns:a16="http://schemas.microsoft.com/office/drawing/2014/main" id="{5F2C7F7F-2454-4826-BEA8-F56E008399D0}"/>
                </a:ext>
              </a:extLst>
            </p:cNvPr>
            <p:cNvSpPr txBox="1"/>
            <p:nvPr/>
          </p:nvSpPr>
          <p:spPr>
            <a:xfrm>
              <a:off x="8044571" y="4192795"/>
              <a:ext cx="1011815"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Duckabush</a:t>
              </a:r>
            </a:p>
          </p:txBody>
        </p:sp>
        <p:sp>
          <p:nvSpPr>
            <p:cNvPr id="10" name="TextBox 9">
              <a:extLst>
                <a:ext uri="{FF2B5EF4-FFF2-40B4-BE49-F238E27FC236}">
                  <a16:creationId xmlns:a16="http://schemas.microsoft.com/office/drawing/2014/main" id="{FB6C8E72-C37E-47AC-8545-0024B0428F9E}"/>
                </a:ext>
              </a:extLst>
            </p:cNvPr>
            <p:cNvSpPr txBox="1"/>
            <p:nvPr/>
          </p:nvSpPr>
          <p:spPr>
            <a:xfrm>
              <a:off x="7557899" y="5267655"/>
              <a:ext cx="99257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Skokomish</a:t>
              </a:r>
            </a:p>
          </p:txBody>
        </p:sp>
        <p:sp>
          <p:nvSpPr>
            <p:cNvPr id="12" name="TextBox 11">
              <a:extLst>
                <a:ext uri="{FF2B5EF4-FFF2-40B4-BE49-F238E27FC236}">
                  <a16:creationId xmlns:a16="http://schemas.microsoft.com/office/drawing/2014/main" id="{80618EC9-F403-4D67-8A87-1EDACD85D0CF}"/>
                </a:ext>
              </a:extLst>
            </p:cNvPr>
            <p:cNvSpPr txBox="1"/>
            <p:nvPr/>
          </p:nvSpPr>
          <p:spPr>
            <a:xfrm>
              <a:off x="10701327" y="1488990"/>
              <a:ext cx="644728"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Skagit</a:t>
              </a:r>
            </a:p>
          </p:txBody>
        </p:sp>
        <p:sp>
          <p:nvSpPr>
            <p:cNvPr id="13" name="TextBox 12">
              <a:extLst>
                <a:ext uri="{FF2B5EF4-FFF2-40B4-BE49-F238E27FC236}">
                  <a16:creationId xmlns:a16="http://schemas.microsoft.com/office/drawing/2014/main" id="{07773A6C-D739-4E53-8132-AEFEE2CD1556}"/>
                </a:ext>
              </a:extLst>
            </p:cNvPr>
            <p:cNvSpPr txBox="1"/>
            <p:nvPr/>
          </p:nvSpPr>
          <p:spPr>
            <a:xfrm>
              <a:off x="9948927" y="154421"/>
              <a:ext cx="906017"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Nooksack</a:t>
              </a:r>
            </a:p>
          </p:txBody>
        </p:sp>
        <p:sp>
          <p:nvSpPr>
            <p:cNvPr id="14" name="TextBox 13">
              <a:extLst>
                <a:ext uri="{FF2B5EF4-FFF2-40B4-BE49-F238E27FC236}">
                  <a16:creationId xmlns:a16="http://schemas.microsoft.com/office/drawing/2014/main" id="{5C4724AC-E812-4CCE-BD5A-98B33CA6F07D}"/>
                </a:ext>
              </a:extLst>
            </p:cNvPr>
            <p:cNvSpPr txBox="1"/>
            <p:nvPr/>
          </p:nvSpPr>
          <p:spPr>
            <a:xfrm>
              <a:off x="10553591" y="2263808"/>
              <a:ext cx="117371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Stillaguamish</a:t>
              </a:r>
            </a:p>
          </p:txBody>
        </p:sp>
        <p:sp>
          <p:nvSpPr>
            <p:cNvPr id="15" name="TextBox 14">
              <a:extLst>
                <a:ext uri="{FF2B5EF4-FFF2-40B4-BE49-F238E27FC236}">
                  <a16:creationId xmlns:a16="http://schemas.microsoft.com/office/drawing/2014/main" id="{95659D5E-01FF-4C84-981B-61426B1F7619}"/>
                </a:ext>
              </a:extLst>
            </p:cNvPr>
            <p:cNvSpPr txBox="1"/>
            <p:nvPr/>
          </p:nvSpPr>
          <p:spPr>
            <a:xfrm>
              <a:off x="10553590" y="3290500"/>
              <a:ext cx="1005403"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Snohomish</a:t>
              </a:r>
            </a:p>
          </p:txBody>
        </p:sp>
        <p:sp>
          <p:nvSpPr>
            <p:cNvPr id="16" name="TextBox 15">
              <a:extLst>
                <a:ext uri="{FF2B5EF4-FFF2-40B4-BE49-F238E27FC236}">
                  <a16:creationId xmlns:a16="http://schemas.microsoft.com/office/drawing/2014/main" id="{8045CF39-B005-4652-9910-F1DC75CDD178}"/>
                </a:ext>
              </a:extLst>
            </p:cNvPr>
            <p:cNvSpPr txBox="1"/>
            <p:nvPr/>
          </p:nvSpPr>
          <p:spPr>
            <a:xfrm>
              <a:off x="10625793" y="4317192"/>
              <a:ext cx="1112805" cy="461665"/>
            </a:xfrm>
            <a:prstGeom prst="rect">
              <a:avLst/>
            </a:prstGeom>
            <a:noFill/>
          </p:spPr>
          <p:txBody>
            <a:bodyPr wrap="none" rtlCol="0">
              <a:spAutoFit/>
            </a:bodyPr>
            <a:lstStyle/>
            <a:p>
              <a:pPr algn="ctr"/>
              <a:r>
                <a:rPr lang="en-US" sz="1200" b="1" dirty="0">
                  <a:effectLst>
                    <a:glow rad="88900">
                      <a:srgbClr val="E1E1E1"/>
                    </a:glow>
                  </a:effectLst>
                  <a:latin typeface="Arial Nova" panose="020B0604020202020204" pitchFamily="34" charset="0"/>
                </a:rPr>
                <a:t>Sammamish/</a:t>
              </a:r>
            </a:p>
            <a:p>
              <a:pPr algn="ctr"/>
              <a:r>
                <a:rPr lang="en-US" sz="1200" b="1" dirty="0">
                  <a:effectLst>
                    <a:glow rad="88900">
                      <a:srgbClr val="E1E1E1"/>
                    </a:glow>
                  </a:effectLst>
                  <a:latin typeface="Arial Nova" panose="020B0604020202020204" pitchFamily="34" charset="0"/>
                </a:rPr>
                <a:t>Cedar*</a:t>
              </a:r>
            </a:p>
          </p:txBody>
        </p:sp>
        <p:sp>
          <p:nvSpPr>
            <p:cNvPr id="17" name="TextBox 16">
              <a:extLst>
                <a:ext uri="{FF2B5EF4-FFF2-40B4-BE49-F238E27FC236}">
                  <a16:creationId xmlns:a16="http://schemas.microsoft.com/office/drawing/2014/main" id="{1B0A7237-F106-446D-8F10-8822F2E2A66C}"/>
                </a:ext>
              </a:extLst>
            </p:cNvPr>
            <p:cNvSpPr txBox="1"/>
            <p:nvPr/>
          </p:nvSpPr>
          <p:spPr>
            <a:xfrm>
              <a:off x="10303429" y="4828584"/>
              <a:ext cx="94929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Duwamish</a:t>
              </a:r>
            </a:p>
          </p:txBody>
        </p:sp>
        <p:sp>
          <p:nvSpPr>
            <p:cNvPr id="18" name="TextBox 17">
              <a:extLst>
                <a:ext uri="{FF2B5EF4-FFF2-40B4-BE49-F238E27FC236}">
                  <a16:creationId xmlns:a16="http://schemas.microsoft.com/office/drawing/2014/main" id="{9D53117F-2739-401F-BD85-4342F4C89F0F}"/>
                </a:ext>
              </a:extLst>
            </p:cNvPr>
            <p:cNvSpPr txBox="1"/>
            <p:nvPr/>
          </p:nvSpPr>
          <p:spPr>
            <a:xfrm>
              <a:off x="10553261" y="5944681"/>
              <a:ext cx="817853"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Puyallup</a:t>
              </a:r>
            </a:p>
          </p:txBody>
        </p:sp>
        <p:sp>
          <p:nvSpPr>
            <p:cNvPr id="19" name="TextBox 18">
              <a:extLst>
                <a:ext uri="{FF2B5EF4-FFF2-40B4-BE49-F238E27FC236}">
                  <a16:creationId xmlns:a16="http://schemas.microsoft.com/office/drawing/2014/main" id="{28E1917B-3EE3-4C12-B9A7-9883852296F4}"/>
                </a:ext>
              </a:extLst>
            </p:cNvPr>
            <p:cNvSpPr txBox="1"/>
            <p:nvPr/>
          </p:nvSpPr>
          <p:spPr>
            <a:xfrm>
              <a:off x="9287059" y="6426580"/>
              <a:ext cx="86433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Nisqually</a:t>
              </a:r>
            </a:p>
          </p:txBody>
        </p:sp>
      </p:grpSp>
      <p:pic>
        <p:nvPicPr>
          <p:cNvPr id="3" name="Picture 2" descr="A picture showing a lampara seine being used to collect juvenile Chinook salmon in the nearshore habitat of Puget Sound.&#10;">
            <a:extLst>
              <a:ext uri="{FF2B5EF4-FFF2-40B4-BE49-F238E27FC236}">
                <a16:creationId xmlns:a16="http://schemas.microsoft.com/office/drawing/2014/main" id="{0A78FC92-33F4-453A-B9A3-A932895413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974" y="4057385"/>
            <a:ext cx="2682240" cy="2011680"/>
          </a:xfrm>
          <a:prstGeom prst="rect">
            <a:avLst/>
          </a:prstGeom>
        </p:spPr>
      </p:pic>
      <p:sp>
        <p:nvSpPr>
          <p:cNvPr id="7" name="Rectangle 6">
            <a:extLst>
              <a:ext uri="{FF2B5EF4-FFF2-40B4-BE49-F238E27FC236}">
                <a16:creationId xmlns:a16="http://schemas.microsoft.com/office/drawing/2014/main" id="{5AE41F15-C61E-48FA-823F-F4FF910E2021}"/>
              </a:ext>
              <a:ext uri="{C183D7F6-B498-43B3-948B-1728B52AA6E4}">
                <adec:decorative xmlns:adec="http://schemas.microsoft.com/office/drawing/2017/decorative" val="1"/>
              </a:ext>
            </a:extLst>
          </p:cNvPr>
          <p:cNvSpPr/>
          <p:nvPr/>
        </p:nvSpPr>
        <p:spPr>
          <a:xfrm>
            <a:off x="580484" y="2810225"/>
            <a:ext cx="1501813" cy="85417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hoto showing the TBiOS crew sorting a catch on the shore after beach seining with the WDFW R/V Malolo in the Duwamish Waterway.">
            <a:extLst>
              <a:ext uri="{FF2B5EF4-FFF2-40B4-BE49-F238E27FC236}">
                <a16:creationId xmlns:a16="http://schemas.microsoft.com/office/drawing/2014/main" id="{F126DDC7-CB3D-5537-CFC3-10070065B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366" y="4057385"/>
            <a:ext cx="2682240" cy="2011680"/>
          </a:xfrm>
          <a:prstGeom prst="rect">
            <a:avLst/>
          </a:prstGeom>
        </p:spPr>
      </p:pic>
    </p:spTree>
    <p:extLst>
      <p:ext uri="{BB962C8B-B14F-4D97-AF65-F5344CB8AC3E}">
        <p14:creationId xmlns:p14="http://schemas.microsoft.com/office/powerpoint/2010/main" val="7546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9A0C7F0C-B2CB-4653-AFD8-5050FB24B54E}"/>
              </a:ext>
            </a:extLst>
          </p:cNvPr>
          <p:cNvSpPr txBox="1">
            <a:spLocks noGrp="1"/>
          </p:cNvSpPr>
          <p:nvPr>
            <p:ph type="ctrTitle"/>
          </p:nvPr>
        </p:nvSpPr>
        <p:spPr>
          <a:xfrm>
            <a:off x="580484" y="169810"/>
            <a:ext cx="5622245" cy="95410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mj-lt"/>
                <a:ea typeface="+mn-ea"/>
                <a:cs typeface="+mn-cs"/>
              </a:rPr>
              <a:t>Methods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mj-lt"/>
                <a:ea typeface="+mn-ea"/>
                <a:cs typeface="+mn-cs"/>
              </a:rPr>
              <a:t>Toxics monitoring in juvenile Chinook salmon</a:t>
            </a:r>
          </a:p>
        </p:txBody>
      </p:sp>
      <p:sp>
        <p:nvSpPr>
          <p:cNvPr id="25" name="TextBox 24">
            <a:extLst>
              <a:ext uri="{FF2B5EF4-FFF2-40B4-BE49-F238E27FC236}">
                <a16:creationId xmlns:a16="http://schemas.microsoft.com/office/drawing/2014/main" id="{165B1FA9-4BB1-4B69-8DC3-7BDD7FBE60D2}"/>
              </a:ext>
            </a:extLst>
          </p:cNvPr>
          <p:cNvSpPr txBox="1"/>
          <p:nvPr/>
        </p:nvSpPr>
        <p:spPr>
          <a:xfrm>
            <a:off x="361950" y="1488990"/>
            <a:ext cx="6310583"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1,596 Individual Chinook salmon collected</a:t>
            </a:r>
          </a:p>
          <a:p>
            <a:endParaRPr lang="en-US" sz="2400" dirty="0"/>
          </a:p>
          <a:p>
            <a:pPr marL="285750" indent="-285750">
              <a:buFont typeface="Arial" panose="020B0604020202020204" pitchFamily="34" charset="0"/>
              <a:buChar char="•"/>
            </a:pPr>
            <a:r>
              <a:rPr lang="en-US" sz="2400" dirty="0"/>
              <a:t>357 Whole-body samples created</a:t>
            </a:r>
          </a:p>
          <a:p>
            <a:pPr marL="742950" lvl="1" indent="-285750">
              <a:buFont typeface="Arial" panose="020B0604020202020204" pitchFamily="34" charset="0"/>
              <a:buChar char="•"/>
            </a:pPr>
            <a:r>
              <a:rPr lang="en-US" sz="2400" dirty="0"/>
              <a:t>286 composite samples</a:t>
            </a:r>
          </a:p>
          <a:p>
            <a:pPr marL="1200150" lvl="2" indent="-285750">
              <a:buFont typeface="Arial" panose="020B0604020202020204" pitchFamily="34" charset="0"/>
              <a:buChar char="•"/>
            </a:pPr>
            <a:r>
              <a:rPr lang="en-US" sz="2400" dirty="0"/>
              <a:t>2-15 fish/composite</a:t>
            </a:r>
          </a:p>
          <a:p>
            <a:pPr marL="742950" lvl="1" indent="-285750">
              <a:buFont typeface="Arial" panose="020B0604020202020204" pitchFamily="34" charset="0"/>
              <a:buChar char="•"/>
            </a:pPr>
            <a:r>
              <a:rPr lang="en-US" sz="2400" dirty="0"/>
              <a:t>71 individual samples</a:t>
            </a:r>
          </a:p>
          <a:p>
            <a:pPr marL="1200150" lvl="2"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Analyzed at NOAA NWFSC (Sloan et al. 2014)</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Pooled the three years of data</a:t>
            </a:r>
          </a:p>
        </p:txBody>
      </p:sp>
      <p:grpSp>
        <p:nvGrpSpPr>
          <p:cNvPr id="6" name="Group 5" descr="A map of Puget Sound, the Strait of Juan de Fuca and the Strait of Georgia showing the estuary (yellow), lake (purple) and nearshore (orange) habitats where juvenile Chinook salmon were collected in 2013, 2016 and 2018. The map also shows the mean percent impervious surface for the region, as illustrated by the gray shading, with dark gray/black being the most developed and light gray being the least developed. ">
            <a:extLst>
              <a:ext uri="{FF2B5EF4-FFF2-40B4-BE49-F238E27FC236}">
                <a16:creationId xmlns:a16="http://schemas.microsoft.com/office/drawing/2014/main" id="{927FEE85-A3DF-7773-DA34-BAFD486BE4AF}"/>
              </a:ext>
            </a:extLst>
          </p:cNvPr>
          <p:cNvGrpSpPr/>
          <p:nvPr/>
        </p:nvGrpSpPr>
        <p:grpSpPr>
          <a:xfrm>
            <a:off x="6904739" y="182880"/>
            <a:ext cx="5016732" cy="6492240"/>
            <a:chOff x="6904739" y="182880"/>
            <a:chExt cx="5016732" cy="6492240"/>
          </a:xfrm>
        </p:grpSpPr>
        <p:grpSp>
          <p:nvGrpSpPr>
            <p:cNvPr id="5" name="Group 4" descr="A map of Puget Sound, the Strait of Juan de Fuca and the Strait of Georgia showing the habitats where juvenile Chinook salmon were collected in 2013, 2016 and 2018. For this talk, I'll only be talking about data from juvenile Chinook salmon collected in the estuaries, lake and nearshore marine environment.The map also shows the mean percent impervious surface for the region, as illustrated by the gray shading, with dark gray/black being the most developed and light gray being the least developed. ">
              <a:extLst>
                <a:ext uri="{FF2B5EF4-FFF2-40B4-BE49-F238E27FC236}">
                  <a16:creationId xmlns:a16="http://schemas.microsoft.com/office/drawing/2014/main" id="{5361218F-2CCB-493C-AA77-4B96BDA58633}"/>
                </a:ext>
              </a:extLst>
            </p:cNvPr>
            <p:cNvGrpSpPr>
              <a:grpSpLocks noChangeAspect="1"/>
            </p:cNvGrpSpPr>
            <p:nvPr/>
          </p:nvGrpSpPr>
          <p:grpSpPr>
            <a:xfrm>
              <a:off x="6904739" y="182880"/>
              <a:ext cx="5016732" cy="6492240"/>
              <a:chOff x="6904739" y="0"/>
              <a:chExt cx="5299364" cy="6858000"/>
            </a:xfrm>
          </p:grpSpPr>
          <p:pic>
            <p:nvPicPr>
              <p:cNvPr id="3" name="Picture 2" descr="A map of Puget Sound, the Strait of Juan de Fuca and the Strait of Georgia showing the estuary (yellow), lake (purple) and nearshore (orange) habitats where juvenile Chinook salmon were collected in 2013, 2016 and 2018. The map also shows the mean percent impervious surface for the region, as illustrated by the gray shading, with dark gray/black being the most developed and light gray being the least developed. ">
                <a:extLst>
                  <a:ext uri="{FF2B5EF4-FFF2-40B4-BE49-F238E27FC236}">
                    <a16:creationId xmlns:a16="http://schemas.microsoft.com/office/drawing/2014/main" id="{A95091DD-6EC2-46BD-8233-13AC91E3C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739" y="0"/>
                <a:ext cx="5299364" cy="6858000"/>
              </a:xfrm>
              <a:prstGeom prst="rect">
                <a:avLst/>
              </a:prstGeom>
            </p:spPr>
          </p:pic>
          <p:sp>
            <p:nvSpPr>
              <p:cNvPr id="4" name="TextBox 3">
                <a:extLst>
                  <a:ext uri="{FF2B5EF4-FFF2-40B4-BE49-F238E27FC236}">
                    <a16:creationId xmlns:a16="http://schemas.microsoft.com/office/drawing/2014/main" id="{AF9D1315-DD59-4847-B04F-CF39AE21A3EF}"/>
                  </a:ext>
                </a:extLst>
              </p:cNvPr>
              <p:cNvSpPr txBox="1"/>
              <p:nvPr/>
            </p:nvSpPr>
            <p:spPr>
              <a:xfrm>
                <a:off x="8155051" y="3016666"/>
                <a:ext cx="101341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Dungeness</a:t>
                </a:r>
              </a:p>
            </p:txBody>
          </p:sp>
          <p:sp>
            <p:nvSpPr>
              <p:cNvPr id="8" name="TextBox 7">
                <a:extLst>
                  <a:ext uri="{FF2B5EF4-FFF2-40B4-BE49-F238E27FC236}">
                    <a16:creationId xmlns:a16="http://schemas.microsoft.com/office/drawing/2014/main" id="{13FE93B9-67D0-405A-8371-C11BFF631320}"/>
                  </a:ext>
                </a:extLst>
              </p:cNvPr>
              <p:cNvSpPr txBox="1"/>
              <p:nvPr/>
            </p:nvSpPr>
            <p:spPr>
              <a:xfrm>
                <a:off x="7324591" y="2878166"/>
                <a:ext cx="619080"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Elwha</a:t>
                </a:r>
              </a:p>
            </p:txBody>
          </p:sp>
          <p:sp>
            <p:nvSpPr>
              <p:cNvPr id="9" name="TextBox 8">
                <a:extLst>
                  <a:ext uri="{FF2B5EF4-FFF2-40B4-BE49-F238E27FC236}">
                    <a16:creationId xmlns:a16="http://schemas.microsoft.com/office/drawing/2014/main" id="{5F2C7F7F-2454-4826-BEA8-F56E008399D0}"/>
                  </a:ext>
                </a:extLst>
              </p:cNvPr>
              <p:cNvSpPr txBox="1"/>
              <p:nvPr/>
            </p:nvSpPr>
            <p:spPr>
              <a:xfrm>
                <a:off x="8044571" y="4192795"/>
                <a:ext cx="1011815"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Duckabush</a:t>
                </a:r>
              </a:p>
            </p:txBody>
          </p:sp>
          <p:sp>
            <p:nvSpPr>
              <p:cNvPr id="10" name="TextBox 9">
                <a:extLst>
                  <a:ext uri="{FF2B5EF4-FFF2-40B4-BE49-F238E27FC236}">
                    <a16:creationId xmlns:a16="http://schemas.microsoft.com/office/drawing/2014/main" id="{FB6C8E72-C37E-47AC-8545-0024B0428F9E}"/>
                  </a:ext>
                </a:extLst>
              </p:cNvPr>
              <p:cNvSpPr txBox="1"/>
              <p:nvPr/>
            </p:nvSpPr>
            <p:spPr>
              <a:xfrm>
                <a:off x="7557899" y="5267655"/>
                <a:ext cx="99257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Skokomish</a:t>
                </a:r>
              </a:p>
            </p:txBody>
          </p:sp>
          <p:sp>
            <p:nvSpPr>
              <p:cNvPr id="12" name="TextBox 11">
                <a:extLst>
                  <a:ext uri="{FF2B5EF4-FFF2-40B4-BE49-F238E27FC236}">
                    <a16:creationId xmlns:a16="http://schemas.microsoft.com/office/drawing/2014/main" id="{80618EC9-F403-4D67-8A87-1EDACD85D0CF}"/>
                  </a:ext>
                </a:extLst>
              </p:cNvPr>
              <p:cNvSpPr txBox="1"/>
              <p:nvPr/>
            </p:nvSpPr>
            <p:spPr>
              <a:xfrm>
                <a:off x="10701327" y="1488990"/>
                <a:ext cx="644728"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Skagit</a:t>
                </a:r>
              </a:p>
            </p:txBody>
          </p:sp>
          <p:sp>
            <p:nvSpPr>
              <p:cNvPr id="13" name="TextBox 12">
                <a:extLst>
                  <a:ext uri="{FF2B5EF4-FFF2-40B4-BE49-F238E27FC236}">
                    <a16:creationId xmlns:a16="http://schemas.microsoft.com/office/drawing/2014/main" id="{07773A6C-D739-4E53-8132-AEFEE2CD1556}"/>
                  </a:ext>
                </a:extLst>
              </p:cNvPr>
              <p:cNvSpPr txBox="1"/>
              <p:nvPr/>
            </p:nvSpPr>
            <p:spPr>
              <a:xfrm>
                <a:off x="9948927" y="154421"/>
                <a:ext cx="906017"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Nooksack</a:t>
                </a:r>
              </a:p>
            </p:txBody>
          </p:sp>
          <p:sp>
            <p:nvSpPr>
              <p:cNvPr id="14" name="TextBox 13">
                <a:extLst>
                  <a:ext uri="{FF2B5EF4-FFF2-40B4-BE49-F238E27FC236}">
                    <a16:creationId xmlns:a16="http://schemas.microsoft.com/office/drawing/2014/main" id="{5C4724AC-E812-4CCE-BD5A-98B33CA6F07D}"/>
                  </a:ext>
                </a:extLst>
              </p:cNvPr>
              <p:cNvSpPr txBox="1"/>
              <p:nvPr/>
            </p:nvSpPr>
            <p:spPr>
              <a:xfrm>
                <a:off x="10553591" y="2263808"/>
                <a:ext cx="117371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Stillaguamish</a:t>
                </a:r>
              </a:p>
            </p:txBody>
          </p:sp>
          <p:sp>
            <p:nvSpPr>
              <p:cNvPr id="15" name="TextBox 14">
                <a:extLst>
                  <a:ext uri="{FF2B5EF4-FFF2-40B4-BE49-F238E27FC236}">
                    <a16:creationId xmlns:a16="http://schemas.microsoft.com/office/drawing/2014/main" id="{95659D5E-01FF-4C84-981B-61426B1F7619}"/>
                  </a:ext>
                </a:extLst>
              </p:cNvPr>
              <p:cNvSpPr txBox="1"/>
              <p:nvPr/>
            </p:nvSpPr>
            <p:spPr>
              <a:xfrm>
                <a:off x="10553590" y="3290500"/>
                <a:ext cx="1005403"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Snohomish</a:t>
                </a:r>
              </a:p>
            </p:txBody>
          </p:sp>
          <p:sp>
            <p:nvSpPr>
              <p:cNvPr id="16" name="TextBox 15">
                <a:extLst>
                  <a:ext uri="{FF2B5EF4-FFF2-40B4-BE49-F238E27FC236}">
                    <a16:creationId xmlns:a16="http://schemas.microsoft.com/office/drawing/2014/main" id="{8045CF39-B005-4652-9910-F1DC75CDD178}"/>
                  </a:ext>
                </a:extLst>
              </p:cNvPr>
              <p:cNvSpPr txBox="1"/>
              <p:nvPr/>
            </p:nvSpPr>
            <p:spPr>
              <a:xfrm>
                <a:off x="10625793" y="4317192"/>
                <a:ext cx="1112805" cy="461665"/>
              </a:xfrm>
              <a:prstGeom prst="rect">
                <a:avLst/>
              </a:prstGeom>
              <a:noFill/>
            </p:spPr>
            <p:txBody>
              <a:bodyPr wrap="none" rtlCol="0">
                <a:spAutoFit/>
              </a:bodyPr>
              <a:lstStyle/>
              <a:p>
                <a:pPr algn="ctr"/>
                <a:r>
                  <a:rPr lang="en-US" sz="1200" b="1" dirty="0">
                    <a:effectLst>
                      <a:glow rad="88900">
                        <a:srgbClr val="E1E1E1"/>
                      </a:glow>
                    </a:effectLst>
                    <a:latin typeface="Arial Nova" panose="020B0604020202020204" pitchFamily="34" charset="0"/>
                  </a:rPr>
                  <a:t>Sammamish/</a:t>
                </a:r>
              </a:p>
              <a:p>
                <a:pPr algn="ctr"/>
                <a:r>
                  <a:rPr lang="en-US" sz="1200" b="1" dirty="0">
                    <a:effectLst>
                      <a:glow rad="88900">
                        <a:srgbClr val="E1E1E1"/>
                      </a:glow>
                    </a:effectLst>
                    <a:latin typeface="Arial Nova" panose="020B0604020202020204" pitchFamily="34" charset="0"/>
                  </a:rPr>
                  <a:t>Cedar*</a:t>
                </a:r>
              </a:p>
            </p:txBody>
          </p:sp>
          <p:sp>
            <p:nvSpPr>
              <p:cNvPr id="17" name="TextBox 16">
                <a:extLst>
                  <a:ext uri="{FF2B5EF4-FFF2-40B4-BE49-F238E27FC236}">
                    <a16:creationId xmlns:a16="http://schemas.microsoft.com/office/drawing/2014/main" id="{1B0A7237-F106-446D-8F10-8822F2E2A66C}"/>
                  </a:ext>
                </a:extLst>
              </p:cNvPr>
              <p:cNvSpPr txBox="1"/>
              <p:nvPr/>
            </p:nvSpPr>
            <p:spPr>
              <a:xfrm>
                <a:off x="10303429" y="4828584"/>
                <a:ext cx="94929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Duwamish</a:t>
                </a:r>
              </a:p>
            </p:txBody>
          </p:sp>
          <p:sp>
            <p:nvSpPr>
              <p:cNvPr id="18" name="TextBox 17">
                <a:extLst>
                  <a:ext uri="{FF2B5EF4-FFF2-40B4-BE49-F238E27FC236}">
                    <a16:creationId xmlns:a16="http://schemas.microsoft.com/office/drawing/2014/main" id="{9D53117F-2739-401F-BD85-4342F4C89F0F}"/>
                  </a:ext>
                </a:extLst>
              </p:cNvPr>
              <p:cNvSpPr txBox="1"/>
              <p:nvPr/>
            </p:nvSpPr>
            <p:spPr>
              <a:xfrm>
                <a:off x="10553261" y="5944681"/>
                <a:ext cx="817853"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Puyallup</a:t>
                </a:r>
              </a:p>
            </p:txBody>
          </p:sp>
          <p:sp>
            <p:nvSpPr>
              <p:cNvPr id="19" name="TextBox 18">
                <a:extLst>
                  <a:ext uri="{FF2B5EF4-FFF2-40B4-BE49-F238E27FC236}">
                    <a16:creationId xmlns:a16="http://schemas.microsoft.com/office/drawing/2014/main" id="{28E1917B-3EE3-4C12-B9A7-9883852296F4}"/>
                  </a:ext>
                </a:extLst>
              </p:cNvPr>
              <p:cNvSpPr txBox="1"/>
              <p:nvPr/>
            </p:nvSpPr>
            <p:spPr>
              <a:xfrm>
                <a:off x="9287059" y="6426580"/>
                <a:ext cx="86433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Nisqually</a:t>
                </a:r>
              </a:p>
            </p:txBody>
          </p:sp>
        </p:grpSp>
        <p:grpSp>
          <p:nvGrpSpPr>
            <p:cNvPr id="22" name="Group 21">
              <a:extLst>
                <a:ext uri="{FF2B5EF4-FFF2-40B4-BE49-F238E27FC236}">
                  <a16:creationId xmlns:a16="http://schemas.microsoft.com/office/drawing/2014/main" id="{EE840D09-5FB8-4CF0-B327-9659D70ADF84}"/>
                </a:ext>
              </a:extLst>
            </p:cNvPr>
            <p:cNvGrpSpPr/>
            <p:nvPr/>
          </p:nvGrpSpPr>
          <p:grpSpPr>
            <a:xfrm>
              <a:off x="7001053" y="763123"/>
              <a:ext cx="1061048" cy="816466"/>
              <a:chOff x="6055835" y="1379570"/>
              <a:chExt cx="1061048" cy="816466"/>
            </a:xfrm>
          </p:grpSpPr>
          <p:grpSp>
            <p:nvGrpSpPr>
              <p:cNvPr id="21" name="Group 20">
                <a:extLst>
                  <a:ext uri="{FF2B5EF4-FFF2-40B4-BE49-F238E27FC236}">
                    <a16:creationId xmlns:a16="http://schemas.microsoft.com/office/drawing/2014/main" id="{EDE92048-AAC1-4734-A3F7-0DD72F84BCA2}"/>
                  </a:ext>
                </a:extLst>
              </p:cNvPr>
              <p:cNvGrpSpPr/>
              <p:nvPr/>
            </p:nvGrpSpPr>
            <p:grpSpPr>
              <a:xfrm>
                <a:off x="6057333" y="1379570"/>
                <a:ext cx="865587" cy="276999"/>
                <a:chOff x="6057333" y="1379570"/>
                <a:chExt cx="865587" cy="276999"/>
              </a:xfrm>
            </p:grpSpPr>
            <p:sp>
              <p:nvSpPr>
                <p:cNvPr id="26" name="Oval 25">
                  <a:extLst>
                    <a:ext uri="{FF2B5EF4-FFF2-40B4-BE49-F238E27FC236}">
                      <a16:creationId xmlns:a16="http://schemas.microsoft.com/office/drawing/2014/main" id="{5083FA67-9759-4C32-A36E-D38A169C2BF4}"/>
                    </a:ext>
                  </a:extLst>
                </p:cNvPr>
                <p:cNvSpPr/>
                <p:nvPr/>
              </p:nvSpPr>
              <p:spPr>
                <a:xfrm>
                  <a:off x="6057333" y="1432993"/>
                  <a:ext cx="153908" cy="159746"/>
                </a:xfrm>
                <a:prstGeom prst="ellipse">
                  <a:avLst/>
                </a:prstGeom>
                <a:solidFill>
                  <a:srgbClr val="FFFF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35954EE-9535-4310-9178-CC5B42A2F5FA}"/>
                    </a:ext>
                  </a:extLst>
                </p:cNvPr>
                <p:cNvSpPr txBox="1"/>
                <p:nvPr/>
              </p:nvSpPr>
              <p:spPr>
                <a:xfrm>
                  <a:off x="6217278" y="1379570"/>
                  <a:ext cx="705642" cy="276999"/>
                </a:xfrm>
                <a:prstGeom prst="rect">
                  <a:avLst/>
                </a:prstGeom>
                <a:noFill/>
              </p:spPr>
              <p:txBody>
                <a:bodyPr wrap="none" rtlCol="0">
                  <a:spAutoFit/>
                </a:bodyPr>
                <a:lstStyle/>
                <a:p>
                  <a:r>
                    <a:rPr lang="en-US" sz="1200" dirty="0">
                      <a:effectLst>
                        <a:glow rad="76200">
                          <a:schemeClr val="bg1"/>
                        </a:glow>
                      </a:effectLst>
                      <a:latin typeface="Arial Nova" panose="020B0504020202020204" pitchFamily="34" charset="0"/>
                      <a:cs typeface="Arial" panose="020B0604020202020204" pitchFamily="34" charset="0"/>
                    </a:rPr>
                    <a:t>Estuary</a:t>
                  </a:r>
                </a:p>
              </p:txBody>
            </p:sp>
          </p:grpSp>
          <p:grpSp>
            <p:nvGrpSpPr>
              <p:cNvPr id="20" name="Group 19">
                <a:extLst>
                  <a:ext uri="{FF2B5EF4-FFF2-40B4-BE49-F238E27FC236}">
                    <a16:creationId xmlns:a16="http://schemas.microsoft.com/office/drawing/2014/main" id="{5C3043FB-CD58-4258-A874-E085BF527240}"/>
                  </a:ext>
                </a:extLst>
              </p:cNvPr>
              <p:cNvGrpSpPr/>
              <p:nvPr/>
            </p:nvGrpSpPr>
            <p:grpSpPr>
              <a:xfrm>
                <a:off x="6063370" y="1649304"/>
                <a:ext cx="724000" cy="276999"/>
                <a:chOff x="6063370" y="1636791"/>
                <a:chExt cx="724000" cy="276999"/>
              </a:xfrm>
            </p:grpSpPr>
            <p:sp>
              <p:nvSpPr>
                <p:cNvPr id="34" name="Oval 33">
                  <a:extLst>
                    <a:ext uri="{FF2B5EF4-FFF2-40B4-BE49-F238E27FC236}">
                      <a16:creationId xmlns:a16="http://schemas.microsoft.com/office/drawing/2014/main" id="{E2DFD608-9A32-44AA-8B69-D1E7AF326913}"/>
                    </a:ext>
                  </a:extLst>
                </p:cNvPr>
                <p:cNvSpPr/>
                <p:nvPr/>
              </p:nvSpPr>
              <p:spPr>
                <a:xfrm>
                  <a:off x="6063370" y="1690214"/>
                  <a:ext cx="153908" cy="159746"/>
                </a:xfrm>
                <a:prstGeom prst="ellipse">
                  <a:avLst/>
                </a:prstGeom>
                <a:solidFill>
                  <a:srgbClr val="633B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695F381-5C10-4E0C-B190-324915234B4E}"/>
                    </a:ext>
                  </a:extLst>
                </p:cNvPr>
                <p:cNvSpPr txBox="1"/>
                <p:nvPr/>
              </p:nvSpPr>
              <p:spPr>
                <a:xfrm>
                  <a:off x="6217278" y="1636791"/>
                  <a:ext cx="570092" cy="276999"/>
                </a:xfrm>
                <a:prstGeom prst="rect">
                  <a:avLst/>
                </a:prstGeom>
                <a:noFill/>
              </p:spPr>
              <p:txBody>
                <a:bodyPr wrap="none" rtlCol="0">
                  <a:spAutoFit/>
                </a:bodyPr>
                <a:lstStyle/>
                <a:p>
                  <a:r>
                    <a:rPr lang="en-US" sz="1200" dirty="0">
                      <a:effectLst>
                        <a:glow rad="76200">
                          <a:schemeClr val="bg1"/>
                        </a:glow>
                      </a:effectLst>
                      <a:latin typeface="Arial Nova" panose="020B0504020202020204" pitchFamily="34" charset="0"/>
                      <a:cs typeface="Arial" panose="020B0604020202020204" pitchFamily="34" charset="0"/>
                    </a:rPr>
                    <a:t>Lake*</a:t>
                  </a:r>
                </a:p>
              </p:txBody>
            </p:sp>
          </p:grpSp>
          <p:grpSp>
            <p:nvGrpSpPr>
              <p:cNvPr id="11" name="Group 10">
                <a:extLst>
                  <a:ext uri="{FF2B5EF4-FFF2-40B4-BE49-F238E27FC236}">
                    <a16:creationId xmlns:a16="http://schemas.microsoft.com/office/drawing/2014/main" id="{68A17E65-8CA8-4910-9884-34B29D45ABEC}"/>
                  </a:ext>
                </a:extLst>
              </p:cNvPr>
              <p:cNvGrpSpPr/>
              <p:nvPr/>
            </p:nvGrpSpPr>
            <p:grpSpPr>
              <a:xfrm>
                <a:off x="6055835" y="1919037"/>
                <a:ext cx="1061048" cy="276999"/>
                <a:chOff x="6055835" y="1919037"/>
                <a:chExt cx="1061048" cy="276999"/>
              </a:xfrm>
            </p:grpSpPr>
            <p:sp>
              <p:nvSpPr>
                <p:cNvPr id="27" name="Oval 26">
                  <a:extLst>
                    <a:ext uri="{FF2B5EF4-FFF2-40B4-BE49-F238E27FC236}">
                      <a16:creationId xmlns:a16="http://schemas.microsoft.com/office/drawing/2014/main" id="{FC3E79B8-4F58-4515-91F4-A87F55883F7B}"/>
                    </a:ext>
                  </a:extLst>
                </p:cNvPr>
                <p:cNvSpPr/>
                <p:nvPr/>
              </p:nvSpPr>
              <p:spPr>
                <a:xfrm>
                  <a:off x="6055835" y="1972460"/>
                  <a:ext cx="153908" cy="159746"/>
                </a:xfrm>
                <a:prstGeom prst="ellipse">
                  <a:avLst/>
                </a:prstGeom>
                <a:solidFill>
                  <a:srgbClr val="FFAA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80CE9A8-2FA0-4473-BC89-5B72A3E8A6A3}"/>
                    </a:ext>
                  </a:extLst>
                </p:cNvPr>
                <p:cNvSpPr txBox="1"/>
                <p:nvPr/>
              </p:nvSpPr>
              <p:spPr>
                <a:xfrm>
                  <a:off x="6217278" y="1919037"/>
                  <a:ext cx="899605" cy="276999"/>
                </a:xfrm>
                <a:prstGeom prst="rect">
                  <a:avLst/>
                </a:prstGeom>
                <a:noFill/>
              </p:spPr>
              <p:txBody>
                <a:bodyPr wrap="none" rtlCol="0">
                  <a:spAutoFit/>
                </a:bodyPr>
                <a:lstStyle/>
                <a:p>
                  <a:r>
                    <a:rPr lang="en-US" sz="1200" dirty="0">
                      <a:effectLst>
                        <a:glow rad="76200">
                          <a:schemeClr val="bg1"/>
                        </a:glow>
                      </a:effectLst>
                      <a:latin typeface="Arial Nova" panose="020B0504020202020204" pitchFamily="34" charset="0"/>
                      <a:cs typeface="Arial" panose="020B0604020202020204" pitchFamily="34" charset="0"/>
                    </a:rPr>
                    <a:t>Nearshore</a:t>
                  </a:r>
                </a:p>
              </p:txBody>
            </p:sp>
          </p:grpSp>
        </p:grpSp>
      </p:grpSp>
      <p:grpSp>
        <p:nvGrpSpPr>
          <p:cNvPr id="2" name="Group 1" descr="An image of a jar containing five juvenile Chinook salmon to represent a composite sample.">
            <a:extLst>
              <a:ext uri="{FF2B5EF4-FFF2-40B4-BE49-F238E27FC236}">
                <a16:creationId xmlns:a16="http://schemas.microsoft.com/office/drawing/2014/main" id="{19F22DEE-45DC-656D-6593-4AA66BE45296}"/>
              </a:ext>
            </a:extLst>
          </p:cNvPr>
          <p:cNvGrpSpPr/>
          <p:nvPr/>
        </p:nvGrpSpPr>
        <p:grpSpPr>
          <a:xfrm>
            <a:off x="5270550" y="2143413"/>
            <a:ext cx="1314244" cy="1790487"/>
            <a:chOff x="5270550" y="2143413"/>
            <a:chExt cx="1314244" cy="1790487"/>
          </a:xfrm>
        </p:grpSpPr>
        <p:pic>
          <p:nvPicPr>
            <p:cNvPr id="36" name="Picture 35">
              <a:extLst>
                <a:ext uri="{FF2B5EF4-FFF2-40B4-BE49-F238E27FC236}">
                  <a16:creationId xmlns:a16="http://schemas.microsoft.com/office/drawing/2014/main" id="{787176D8-2854-4979-8E97-D433265E1E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550" y="2143413"/>
              <a:ext cx="1283184" cy="1790487"/>
            </a:xfrm>
            <a:prstGeom prst="rect">
              <a:avLst/>
            </a:prstGeom>
          </p:spPr>
        </p:pic>
        <p:pic>
          <p:nvPicPr>
            <p:cNvPr id="43" name="Picture 42">
              <a:extLst>
                <a:ext uri="{FF2B5EF4-FFF2-40B4-BE49-F238E27FC236}">
                  <a16:creationId xmlns:a16="http://schemas.microsoft.com/office/drawing/2014/main" id="{8AB5E1FD-1C70-1002-28F4-F8D8C5B3603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05" b="32239" l="10000" r="90000"/>
                      </a14:imgEffect>
                    </a14:imgLayer>
                  </a14:imgProps>
                </a:ext>
                <a:ext uri="{28A0092B-C50C-407E-A947-70E740481C1C}">
                  <a14:useLocalDpi xmlns:a14="http://schemas.microsoft.com/office/drawing/2010/main" val="0"/>
                </a:ext>
              </a:extLst>
            </a:blip>
            <a:srcRect t="9588" b="65244"/>
            <a:stretch/>
          </p:blipFill>
          <p:spPr>
            <a:xfrm>
              <a:off x="5329716" y="2672010"/>
              <a:ext cx="772745" cy="274320"/>
            </a:xfrm>
            <a:prstGeom prst="rect">
              <a:avLst/>
            </a:prstGeom>
          </p:spPr>
        </p:pic>
        <p:pic>
          <p:nvPicPr>
            <p:cNvPr id="44" name="Picture 43">
              <a:extLst>
                <a:ext uri="{FF2B5EF4-FFF2-40B4-BE49-F238E27FC236}">
                  <a16:creationId xmlns:a16="http://schemas.microsoft.com/office/drawing/2014/main" id="{ABB758B5-2056-2DA0-9CE7-AF6EBD5C3E6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05" b="32239" l="10000" r="90000"/>
                      </a14:imgEffect>
                    </a14:imgLayer>
                  </a14:imgProps>
                </a:ext>
                <a:ext uri="{28A0092B-C50C-407E-A947-70E740481C1C}">
                  <a14:useLocalDpi xmlns:a14="http://schemas.microsoft.com/office/drawing/2010/main" val="0"/>
                </a:ext>
              </a:extLst>
            </a:blip>
            <a:srcRect t="9588" b="65244"/>
            <a:stretch/>
          </p:blipFill>
          <p:spPr>
            <a:xfrm>
              <a:off x="5776544" y="2867815"/>
              <a:ext cx="772745" cy="274320"/>
            </a:xfrm>
            <a:prstGeom prst="rect">
              <a:avLst/>
            </a:prstGeom>
          </p:spPr>
        </p:pic>
        <p:pic>
          <p:nvPicPr>
            <p:cNvPr id="45" name="Picture 44">
              <a:extLst>
                <a:ext uri="{FF2B5EF4-FFF2-40B4-BE49-F238E27FC236}">
                  <a16:creationId xmlns:a16="http://schemas.microsoft.com/office/drawing/2014/main" id="{25894C8F-6D47-950D-40B6-0425710910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05" b="32239" l="10000" r="90000"/>
                      </a14:imgEffect>
                    </a14:imgLayer>
                  </a14:imgProps>
                </a:ext>
                <a:ext uri="{28A0092B-C50C-407E-A947-70E740481C1C}">
                  <a14:useLocalDpi xmlns:a14="http://schemas.microsoft.com/office/drawing/2010/main" val="0"/>
                </a:ext>
              </a:extLst>
            </a:blip>
            <a:srcRect t="9588" b="65244"/>
            <a:stretch/>
          </p:blipFill>
          <p:spPr>
            <a:xfrm>
              <a:off x="5317882" y="3067710"/>
              <a:ext cx="772745" cy="274320"/>
            </a:xfrm>
            <a:prstGeom prst="rect">
              <a:avLst/>
            </a:prstGeom>
          </p:spPr>
        </p:pic>
        <p:pic>
          <p:nvPicPr>
            <p:cNvPr id="46" name="Picture 45">
              <a:extLst>
                <a:ext uri="{FF2B5EF4-FFF2-40B4-BE49-F238E27FC236}">
                  <a16:creationId xmlns:a16="http://schemas.microsoft.com/office/drawing/2014/main" id="{E7350F42-9E49-5786-2196-B5906C018DF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05" b="32239" l="10000" r="90000"/>
                      </a14:imgEffect>
                    </a14:imgLayer>
                  </a14:imgProps>
                </a:ext>
                <a:ext uri="{28A0092B-C50C-407E-A947-70E740481C1C}">
                  <a14:useLocalDpi xmlns:a14="http://schemas.microsoft.com/office/drawing/2010/main" val="0"/>
                </a:ext>
              </a:extLst>
            </a:blip>
            <a:srcRect t="9588" b="65244"/>
            <a:stretch/>
          </p:blipFill>
          <p:spPr>
            <a:xfrm>
              <a:off x="5812049" y="3250210"/>
              <a:ext cx="772745" cy="274320"/>
            </a:xfrm>
            <a:prstGeom prst="rect">
              <a:avLst/>
            </a:prstGeom>
          </p:spPr>
        </p:pic>
        <p:pic>
          <p:nvPicPr>
            <p:cNvPr id="47" name="Picture 46">
              <a:extLst>
                <a:ext uri="{FF2B5EF4-FFF2-40B4-BE49-F238E27FC236}">
                  <a16:creationId xmlns:a16="http://schemas.microsoft.com/office/drawing/2014/main" id="{467D7FF3-675C-54AC-9C5F-19F322E5036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05" b="32239" l="10000" r="90000"/>
                      </a14:imgEffect>
                    </a14:imgLayer>
                  </a14:imgProps>
                </a:ext>
                <a:ext uri="{28A0092B-C50C-407E-A947-70E740481C1C}">
                  <a14:useLocalDpi xmlns:a14="http://schemas.microsoft.com/office/drawing/2010/main" val="0"/>
                </a:ext>
              </a:extLst>
            </a:blip>
            <a:srcRect t="9588" b="65244"/>
            <a:stretch/>
          </p:blipFill>
          <p:spPr>
            <a:xfrm>
              <a:off x="5317883" y="3436801"/>
              <a:ext cx="772745" cy="274320"/>
            </a:xfrm>
            <a:prstGeom prst="rect">
              <a:avLst/>
            </a:prstGeom>
          </p:spPr>
        </p:pic>
      </p:grpSp>
    </p:spTree>
    <p:extLst>
      <p:ext uri="{BB962C8B-B14F-4D97-AF65-F5344CB8AC3E}">
        <p14:creationId xmlns:p14="http://schemas.microsoft.com/office/powerpoint/2010/main" val="801557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9A0C7F0C-B2CB-4653-AFD8-5050FB24B54E}"/>
              </a:ext>
            </a:extLst>
          </p:cNvPr>
          <p:cNvSpPr txBox="1">
            <a:spLocks noGrp="1"/>
          </p:cNvSpPr>
          <p:nvPr>
            <p:ph type="ctrTitle"/>
          </p:nvPr>
        </p:nvSpPr>
        <p:spPr>
          <a:xfrm>
            <a:off x="-72539" y="10468"/>
            <a:ext cx="66591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mj-lt"/>
                <a:ea typeface="+mn-ea"/>
                <a:cs typeface="+mn-cs"/>
              </a:rPr>
              <a:t>PCBs - Estuaries &amp; Lake Washington</a:t>
            </a:r>
          </a:p>
        </p:txBody>
      </p:sp>
      <p:grpSp>
        <p:nvGrpSpPr>
          <p:cNvPr id="2" name="Group 1" descr="A map of Puget Sound, the Strait of Juan de Fuca and the Strait of Georgia showing the estuary (yellow) and lake (purple) habitats where juvenile Chinook salmon were collected in 2013, 2016 and 2018. The map also shows the mean percent impervious surface for the region, as illustrated by the gray shading, with dark gray/black being the most developed and light gray being the least developed. ">
            <a:extLst>
              <a:ext uri="{FF2B5EF4-FFF2-40B4-BE49-F238E27FC236}">
                <a16:creationId xmlns:a16="http://schemas.microsoft.com/office/drawing/2014/main" id="{DE92D1BA-093C-D275-DB3E-5F6B2A8B496A}"/>
              </a:ext>
            </a:extLst>
          </p:cNvPr>
          <p:cNvGrpSpPr/>
          <p:nvPr/>
        </p:nvGrpSpPr>
        <p:grpSpPr>
          <a:xfrm>
            <a:off x="6907827" y="182880"/>
            <a:ext cx="5016732" cy="6492240"/>
            <a:chOff x="6907827" y="182880"/>
            <a:chExt cx="5016732" cy="6492240"/>
          </a:xfrm>
        </p:grpSpPr>
        <p:grpSp>
          <p:nvGrpSpPr>
            <p:cNvPr id="7" name="Group 6" descr="A map of Puget Sound, the Strait of Juan de Fuca and the Strait of Georgia showing the estuary and lake collection sites where juvenile Chinook salmon were collected. The map also shows the mean percent impervious surface for the region, as illustrated by the gray shading, with dark gray/black being the most developed and light gray being the least developed. ">
              <a:extLst>
                <a:ext uri="{FF2B5EF4-FFF2-40B4-BE49-F238E27FC236}">
                  <a16:creationId xmlns:a16="http://schemas.microsoft.com/office/drawing/2014/main" id="{25F7393B-1657-4021-B98D-A53BF4043666}"/>
                </a:ext>
              </a:extLst>
            </p:cNvPr>
            <p:cNvGrpSpPr>
              <a:grpSpLocks noChangeAspect="1"/>
            </p:cNvGrpSpPr>
            <p:nvPr/>
          </p:nvGrpSpPr>
          <p:grpSpPr>
            <a:xfrm>
              <a:off x="6907827" y="182880"/>
              <a:ext cx="5016732" cy="6492240"/>
              <a:chOff x="6907280" y="0"/>
              <a:chExt cx="5299364" cy="6858000"/>
            </a:xfrm>
          </p:grpSpPr>
          <p:pic>
            <p:nvPicPr>
              <p:cNvPr id="6" name="Picture 5" descr="Map&#10;&#10;Description automatically generated">
                <a:extLst>
                  <a:ext uri="{FF2B5EF4-FFF2-40B4-BE49-F238E27FC236}">
                    <a16:creationId xmlns:a16="http://schemas.microsoft.com/office/drawing/2014/main" id="{2BE73111-C95D-4390-8A4E-DC522260D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280" y="0"/>
                <a:ext cx="5299364" cy="6858000"/>
              </a:xfrm>
              <a:prstGeom prst="rect">
                <a:avLst/>
              </a:prstGeom>
            </p:spPr>
          </p:pic>
          <p:sp>
            <p:nvSpPr>
              <p:cNvPr id="4" name="TextBox 3">
                <a:extLst>
                  <a:ext uri="{FF2B5EF4-FFF2-40B4-BE49-F238E27FC236}">
                    <a16:creationId xmlns:a16="http://schemas.microsoft.com/office/drawing/2014/main" id="{AF9D1315-DD59-4847-B04F-CF39AE21A3EF}"/>
                  </a:ext>
                </a:extLst>
              </p:cNvPr>
              <p:cNvSpPr txBox="1"/>
              <p:nvPr/>
            </p:nvSpPr>
            <p:spPr>
              <a:xfrm>
                <a:off x="8155051" y="3016666"/>
                <a:ext cx="101341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Dungeness</a:t>
                </a:r>
              </a:p>
            </p:txBody>
          </p:sp>
          <p:sp>
            <p:nvSpPr>
              <p:cNvPr id="8" name="TextBox 7">
                <a:extLst>
                  <a:ext uri="{FF2B5EF4-FFF2-40B4-BE49-F238E27FC236}">
                    <a16:creationId xmlns:a16="http://schemas.microsoft.com/office/drawing/2014/main" id="{13FE93B9-67D0-405A-8371-C11BFF631320}"/>
                  </a:ext>
                </a:extLst>
              </p:cNvPr>
              <p:cNvSpPr txBox="1"/>
              <p:nvPr/>
            </p:nvSpPr>
            <p:spPr>
              <a:xfrm>
                <a:off x="7324591" y="2878166"/>
                <a:ext cx="619080"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Elwha</a:t>
                </a:r>
              </a:p>
            </p:txBody>
          </p:sp>
          <p:sp>
            <p:nvSpPr>
              <p:cNvPr id="9" name="TextBox 8">
                <a:extLst>
                  <a:ext uri="{FF2B5EF4-FFF2-40B4-BE49-F238E27FC236}">
                    <a16:creationId xmlns:a16="http://schemas.microsoft.com/office/drawing/2014/main" id="{5F2C7F7F-2454-4826-BEA8-F56E008399D0}"/>
                  </a:ext>
                </a:extLst>
              </p:cNvPr>
              <p:cNvSpPr txBox="1"/>
              <p:nvPr/>
            </p:nvSpPr>
            <p:spPr>
              <a:xfrm>
                <a:off x="8044571" y="4192795"/>
                <a:ext cx="1011815"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Duckabush</a:t>
                </a:r>
              </a:p>
            </p:txBody>
          </p:sp>
          <p:sp>
            <p:nvSpPr>
              <p:cNvPr id="10" name="TextBox 9">
                <a:extLst>
                  <a:ext uri="{FF2B5EF4-FFF2-40B4-BE49-F238E27FC236}">
                    <a16:creationId xmlns:a16="http://schemas.microsoft.com/office/drawing/2014/main" id="{FB6C8E72-C37E-47AC-8545-0024B0428F9E}"/>
                  </a:ext>
                </a:extLst>
              </p:cNvPr>
              <p:cNvSpPr txBox="1"/>
              <p:nvPr/>
            </p:nvSpPr>
            <p:spPr>
              <a:xfrm>
                <a:off x="7557899" y="5267655"/>
                <a:ext cx="99257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Skokomish</a:t>
                </a:r>
              </a:p>
            </p:txBody>
          </p:sp>
          <p:sp>
            <p:nvSpPr>
              <p:cNvPr id="12" name="TextBox 11">
                <a:extLst>
                  <a:ext uri="{FF2B5EF4-FFF2-40B4-BE49-F238E27FC236}">
                    <a16:creationId xmlns:a16="http://schemas.microsoft.com/office/drawing/2014/main" id="{80618EC9-F403-4D67-8A87-1EDACD85D0CF}"/>
                  </a:ext>
                </a:extLst>
              </p:cNvPr>
              <p:cNvSpPr txBox="1"/>
              <p:nvPr/>
            </p:nvSpPr>
            <p:spPr>
              <a:xfrm>
                <a:off x="10701327" y="1488990"/>
                <a:ext cx="644728"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Skagit</a:t>
                </a:r>
              </a:p>
            </p:txBody>
          </p:sp>
          <p:sp>
            <p:nvSpPr>
              <p:cNvPr id="13" name="TextBox 12">
                <a:extLst>
                  <a:ext uri="{FF2B5EF4-FFF2-40B4-BE49-F238E27FC236}">
                    <a16:creationId xmlns:a16="http://schemas.microsoft.com/office/drawing/2014/main" id="{07773A6C-D739-4E53-8132-AEFEE2CD1556}"/>
                  </a:ext>
                </a:extLst>
              </p:cNvPr>
              <p:cNvSpPr txBox="1"/>
              <p:nvPr/>
            </p:nvSpPr>
            <p:spPr>
              <a:xfrm>
                <a:off x="9948927" y="154421"/>
                <a:ext cx="906017"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Nooksack</a:t>
                </a:r>
              </a:p>
            </p:txBody>
          </p:sp>
          <p:sp>
            <p:nvSpPr>
              <p:cNvPr id="14" name="TextBox 13">
                <a:extLst>
                  <a:ext uri="{FF2B5EF4-FFF2-40B4-BE49-F238E27FC236}">
                    <a16:creationId xmlns:a16="http://schemas.microsoft.com/office/drawing/2014/main" id="{5C4724AC-E812-4CCE-BD5A-98B33CA6F07D}"/>
                  </a:ext>
                </a:extLst>
              </p:cNvPr>
              <p:cNvSpPr txBox="1"/>
              <p:nvPr/>
            </p:nvSpPr>
            <p:spPr>
              <a:xfrm>
                <a:off x="10553591" y="2263808"/>
                <a:ext cx="117371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Stillaguamish</a:t>
                </a:r>
              </a:p>
            </p:txBody>
          </p:sp>
          <p:sp>
            <p:nvSpPr>
              <p:cNvPr id="15" name="TextBox 14">
                <a:extLst>
                  <a:ext uri="{FF2B5EF4-FFF2-40B4-BE49-F238E27FC236}">
                    <a16:creationId xmlns:a16="http://schemas.microsoft.com/office/drawing/2014/main" id="{95659D5E-01FF-4C84-981B-61426B1F7619}"/>
                  </a:ext>
                </a:extLst>
              </p:cNvPr>
              <p:cNvSpPr txBox="1"/>
              <p:nvPr/>
            </p:nvSpPr>
            <p:spPr>
              <a:xfrm>
                <a:off x="10553590" y="3290500"/>
                <a:ext cx="1005403"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Snohomish</a:t>
                </a:r>
              </a:p>
            </p:txBody>
          </p:sp>
          <p:sp>
            <p:nvSpPr>
              <p:cNvPr id="16" name="TextBox 15">
                <a:extLst>
                  <a:ext uri="{FF2B5EF4-FFF2-40B4-BE49-F238E27FC236}">
                    <a16:creationId xmlns:a16="http://schemas.microsoft.com/office/drawing/2014/main" id="{8045CF39-B005-4652-9910-F1DC75CDD178}"/>
                  </a:ext>
                </a:extLst>
              </p:cNvPr>
              <p:cNvSpPr txBox="1"/>
              <p:nvPr/>
            </p:nvSpPr>
            <p:spPr>
              <a:xfrm>
                <a:off x="10596816" y="4317192"/>
                <a:ext cx="1175498" cy="487674"/>
              </a:xfrm>
              <a:prstGeom prst="rect">
                <a:avLst/>
              </a:prstGeom>
              <a:noFill/>
            </p:spPr>
            <p:txBody>
              <a:bodyPr wrap="none" rtlCol="0">
                <a:spAutoFit/>
              </a:bodyPr>
              <a:lstStyle/>
              <a:p>
                <a:pPr algn="ctr"/>
                <a:r>
                  <a:rPr lang="en-US" sz="1200" b="1" dirty="0">
                    <a:effectLst>
                      <a:glow rad="88900">
                        <a:srgbClr val="E1E1E1"/>
                      </a:glow>
                    </a:effectLst>
                    <a:latin typeface="Arial Nova" panose="020B0604020202020204" pitchFamily="34" charset="0"/>
                  </a:rPr>
                  <a:t>Sammamish/</a:t>
                </a:r>
              </a:p>
              <a:p>
                <a:pPr algn="ctr"/>
                <a:r>
                  <a:rPr lang="en-US" sz="1200" b="1" dirty="0">
                    <a:effectLst>
                      <a:glow rad="88900">
                        <a:srgbClr val="E1E1E1"/>
                      </a:glow>
                    </a:effectLst>
                    <a:latin typeface="Arial Nova" panose="020B0604020202020204" pitchFamily="34" charset="0"/>
                  </a:rPr>
                  <a:t>Cedar*</a:t>
                </a:r>
              </a:p>
            </p:txBody>
          </p:sp>
          <p:sp>
            <p:nvSpPr>
              <p:cNvPr id="17" name="TextBox 16">
                <a:extLst>
                  <a:ext uri="{FF2B5EF4-FFF2-40B4-BE49-F238E27FC236}">
                    <a16:creationId xmlns:a16="http://schemas.microsoft.com/office/drawing/2014/main" id="{1B0A7237-F106-446D-8F10-8822F2E2A66C}"/>
                  </a:ext>
                </a:extLst>
              </p:cNvPr>
              <p:cNvSpPr txBox="1"/>
              <p:nvPr/>
            </p:nvSpPr>
            <p:spPr>
              <a:xfrm>
                <a:off x="10303429" y="4828584"/>
                <a:ext cx="94929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Duwamish</a:t>
                </a:r>
              </a:p>
            </p:txBody>
          </p:sp>
          <p:sp>
            <p:nvSpPr>
              <p:cNvPr id="18" name="TextBox 17">
                <a:extLst>
                  <a:ext uri="{FF2B5EF4-FFF2-40B4-BE49-F238E27FC236}">
                    <a16:creationId xmlns:a16="http://schemas.microsoft.com/office/drawing/2014/main" id="{9D53117F-2739-401F-BD85-4342F4C89F0F}"/>
                  </a:ext>
                </a:extLst>
              </p:cNvPr>
              <p:cNvSpPr txBox="1"/>
              <p:nvPr/>
            </p:nvSpPr>
            <p:spPr>
              <a:xfrm>
                <a:off x="10553261" y="5944681"/>
                <a:ext cx="817853"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Puyallup</a:t>
                </a:r>
              </a:p>
            </p:txBody>
          </p:sp>
          <p:sp>
            <p:nvSpPr>
              <p:cNvPr id="19" name="TextBox 18">
                <a:extLst>
                  <a:ext uri="{FF2B5EF4-FFF2-40B4-BE49-F238E27FC236}">
                    <a16:creationId xmlns:a16="http://schemas.microsoft.com/office/drawing/2014/main" id="{28E1917B-3EE3-4C12-B9A7-9883852296F4}"/>
                  </a:ext>
                </a:extLst>
              </p:cNvPr>
              <p:cNvSpPr txBox="1"/>
              <p:nvPr/>
            </p:nvSpPr>
            <p:spPr>
              <a:xfrm>
                <a:off x="9287059" y="6426580"/>
                <a:ext cx="86433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Nisqually</a:t>
                </a:r>
              </a:p>
            </p:txBody>
          </p:sp>
        </p:grpSp>
        <p:grpSp>
          <p:nvGrpSpPr>
            <p:cNvPr id="40" name="Group 39">
              <a:extLst>
                <a:ext uri="{FF2B5EF4-FFF2-40B4-BE49-F238E27FC236}">
                  <a16:creationId xmlns:a16="http://schemas.microsoft.com/office/drawing/2014/main" id="{87B46D8E-5EDC-4C9C-8B8D-4F9D4AC95252}"/>
                </a:ext>
              </a:extLst>
            </p:cNvPr>
            <p:cNvGrpSpPr/>
            <p:nvPr/>
          </p:nvGrpSpPr>
          <p:grpSpPr>
            <a:xfrm>
              <a:off x="7003425" y="764867"/>
              <a:ext cx="869824" cy="546733"/>
              <a:chOff x="6034808" y="1370426"/>
              <a:chExt cx="869824" cy="546733"/>
            </a:xfrm>
          </p:grpSpPr>
          <p:grpSp>
            <p:nvGrpSpPr>
              <p:cNvPr id="41" name="Group 40">
                <a:extLst>
                  <a:ext uri="{FF2B5EF4-FFF2-40B4-BE49-F238E27FC236}">
                    <a16:creationId xmlns:a16="http://schemas.microsoft.com/office/drawing/2014/main" id="{49D9E956-2E34-42A9-BA68-B31FF989FBC9}"/>
                  </a:ext>
                </a:extLst>
              </p:cNvPr>
              <p:cNvGrpSpPr/>
              <p:nvPr/>
            </p:nvGrpSpPr>
            <p:grpSpPr>
              <a:xfrm>
                <a:off x="6039045" y="1370426"/>
                <a:ext cx="865587" cy="276999"/>
                <a:chOff x="6039045" y="1370426"/>
                <a:chExt cx="865587" cy="276999"/>
              </a:xfrm>
            </p:grpSpPr>
            <p:sp>
              <p:nvSpPr>
                <p:cNvPr id="48" name="Oval 47">
                  <a:extLst>
                    <a:ext uri="{FF2B5EF4-FFF2-40B4-BE49-F238E27FC236}">
                      <a16:creationId xmlns:a16="http://schemas.microsoft.com/office/drawing/2014/main" id="{1518CA2D-86F8-4F6D-97A3-E52AD61D083A}"/>
                    </a:ext>
                  </a:extLst>
                </p:cNvPr>
                <p:cNvSpPr/>
                <p:nvPr/>
              </p:nvSpPr>
              <p:spPr>
                <a:xfrm>
                  <a:off x="6039045" y="1423849"/>
                  <a:ext cx="153908" cy="159746"/>
                </a:xfrm>
                <a:prstGeom prst="ellipse">
                  <a:avLst/>
                </a:prstGeom>
                <a:solidFill>
                  <a:srgbClr val="FFFF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5347AD25-037F-4912-82E3-11509A5177D4}"/>
                    </a:ext>
                  </a:extLst>
                </p:cNvPr>
                <p:cNvSpPr txBox="1"/>
                <p:nvPr/>
              </p:nvSpPr>
              <p:spPr>
                <a:xfrm>
                  <a:off x="6198990" y="1370426"/>
                  <a:ext cx="705642" cy="276999"/>
                </a:xfrm>
                <a:prstGeom prst="rect">
                  <a:avLst/>
                </a:prstGeom>
                <a:noFill/>
              </p:spPr>
              <p:txBody>
                <a:bodyPr wrap="none" rtlCol="0">
                  <a:spAutoFit/>
                </a:bodyPr>
                <a:lstStyle/>
                <a:p>
                  <a:r>
                    <a:rPr lang="en-US" sz="1200" dirty="0">
                      <a:effectLst>
                        <a:glow rad="76200">
                          <a:schemeClr val="bg1"/>
                        </a:glow>
                      </a:effectLst>
                      <a:latin typeface="Arial Nova" panose="020B0504020202020204" pitchFamily="34" charset="0"/>
                      <a:cs typeface="Arial" panose="020B0604020202020204" pitchFamily="34" charset="0"/>
                    </a:rPr>
                    <a:t>Estuary</a:t>
                  </a:r>
                </a:p>
              </p:txBody>
            </p:sp>
          </p:grpSp>
          <p:grpSp>
            <p:nvGrpSpPr>
              <p:cNvPr id="42" name="Group 41">
                <a:extLst>
                  <a:ext uri="{FF2B5EF4-FFF2-40B4-BE49-F238E27FC236}">
                    <a16:creationId xmlns:a16="http://schemas.microsoft.com/office/drawing/2014/main" id="{8512A446-320D-4B87-B41C-9A9885CFA3AB}"/>
                  </a:ext>
                </a:extLst>
              </p:cNvPr>
              <p:cNvGrpSpPr/>
              <p:nvPr/>
            </p:nvGrpSpPr>
            <p:grpSpPr>
              <a:xfrm>
                <a:off x="6034808" y="1640160"/>
                <a:ext cx="734274" cy="276999"/>
                <a:chOff x="6034808" y="1627647"/>
                <a:chExt cx="734274" cy="276999"/>
              </a:xfrm>
            </p:grpSpPr>
            <p:sp>
              <p:nvSpPr>
                <p:cNvPr id="46" name="Oval 45">
                  <a:extLst>
                    <a:ext uri="{FF2B5EF4-FFF2-40B4-BE49-F238E27FC236}">
                      <a16:creationId xmlns:a16="http://schemas.microsoft.com/office/drawing/2014/main" id="{AD2E6941-68FA-4BF0-8E00-B04CEAA627A1}"/>
                    </a:ext>
                  </a:extLst>
                </p:cNvPr>
                <p:cNvSpPr/>
                <p:nvPr/>
              </p:nvSpPr>
              <p:spPr>
                <a:xfrm>
                  <a:off x="6034808" y="1681070"/>
                  <a:ext cx="153908" cy="159746"/>
                </a:xfrm>
                <a:prstGeom prst="ellipse">
                  <a:avLst/>
                </a:prstGeom>
                <a:solidFill>
                  <a:srgbClr val="633B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7F63536-84EC-4842-BDFB-69079ECDAADF}"/>
                    </a:ext>
                  </a:extLst>
                </p:cNvPr>
                <p:cNvSpPr txBox="1"/>
                <p:nvPr/>
              </p:nvSpPr>
              <p:spPr>
                <a:xfrm>
                  <a:off x="6198990" y="1627647"/>
                  <a:ext cx="570092" cy="276999"/>
                </a:xfrm>
                <a:prstGeom prst="rect">
                  <a:avLst/>
                </a:prstGeom>
                <a:noFill/>
              </p:spPr>
              <p:txBody>
                <a:bodyPr wrap="none" rtlCol="0">
                  <a:spAutoFit/>
                </a:bodyPr>
                <a:lstStyle/>
                <a:p>
                  <a:r>
                    <a:rPr lang="en-US" sz="1200" dirty="0">
                      <a:effectLst>
                        <a:glow rad="76200">
                          <a:schemeClr val="bg1"/>
                        </a:glow>
                      </a:effectLst>
                      <a:latin typeface="Arial Nova" panose="020B0504020202020204" pitchFamily="34" charset="0"/>
                      <a:cs typeface="Arial" panose="020B0604020202020204" pitchFamily="34" charset="0"/>
                    </a:rPr>
                    <a:t>Lake*</a:t>
                  </a:r>
                </a:p>
              </p:txBody>
            </p:sp>
          </p:grpSp>
        </p:grpSp>
      </p:grpSp>
      <p:pic>
        <p:nvPicPr>
          <p:cNvPr id="39" name="Picture 38" descr="A horizontal box plot showing the concentration of PCBs measured in juvenile Chinook salmon collected from 11 river estuaries and Lake Washington.">
            <a:extLst>
              <a:ext uri="{FF2B5EF4-FFF2-40B4-BE49-F238E27FC236}">
                <a16:creationId xmlns:a16="http://schemas.microsoft.com/office/drawing/2014/main" id="{7F3DDC7F-D3E7-4E1A-86E6-DC419D6344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4" y="511903"/>
            <a:ext cx="5126355" cy="6309360"/>
          </a:xfrm>
          <a:prstGeom prst="rect">
            <a:avLst/>
          </a:prstGeom>
        </p:spPr>
      </p:pic>
      <p:sp>
        <p:nvSpPr>
          <p:cNvPr id="33" name="Oval 32">
            <a:extLst>
              <a:ext uri="{FF2B5EF4-FFF2-40B4-BE49-F238E27FC236}">
                <a16:creationId xmlns:a16="http://schemas.microsoft.com/office/drawing/2014/main" id="{683129F1-96FD-44CB-ADB8-122DAE655EE0}"/>
              </a:ext>
              <a:ext uri="{C183D7F6-B498-43B3-948B-1728B52AA6E4}">
                <adec:decorative xmlns:adec="http://schemas.microsoft.com/office/drawing/2017/decorative" val="1"/>
              </a:ext>
            </a:extLst>
          </p:cNvPr>
          <p:cNvSpPr/>
          <p:nvPr/>
        </p:nvSpPr>
        <p:spPr>
          <a:xfrm rot="1407208">
            <a:off x="9657840" y="2873603"/>
            <a:ext cx="1021488" cy="3905764"/>
          </a:xfrm>
          <a:prstGeom prst="ellipse">
            <a:avLst/>
          </a:prstGeom>
          <a:noFill/>
          <a:ln w="57150">
            <a:solidFill>
              <a:srgbClr val="D730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An arrow pointing to the dotted line on the box plot. The dotted line represents the concentration of PCBs where sublethal effects are seen in juvenile salmonids due to PCB exposure. ">
            <a:extLst>
              <a:ext uri="{FF2B5EF4-FFF2-40B4-BE49-F238E27FC236}">
                <a16:creationId xmlns:a16="http://schemas.microsoft.com/office/drawing/2014/main" id="{47715790-1446-4330-B09C-570B4CC9A563}"/>
              </a:ext>
            </a:extLst>
          </p:cNvPr>
          <p:cNvGrpSpPr/>
          <p:nvPr/>
        </p:nvGrpSpPr>
        <p:grpSpPr>
          <a:xfrm>
            <a:off x="2440270" y="916716"/>
            <a:ext cx="4106552" cy="2071810"/>
            <a:chOff x="2440270" y="364266"/>
            <a:chExt cx="4106552" cy="2071810"/>
          </a:xfrm>
        </p:grpSpPr>
        <p:sp>
          <p:nvSpPr>
            <p:cNvPr id="23" name="TextBox 22">
              <a:extLst>
                <a:ext uri="{FF2B5EF4-FFF2-40B4-BE49-F238E27FC236}">
                  <a16:creationId xmlns:a16="http://schemas.microsoft.com/office/drawing/2014/main" id="{EEC5307A-A297-4EF3-A6A6-8AD57E4378D3}"/>
                </a:ext>
              </a:extLst>
            </p:cNvPr>
            <p:cNvSpPr txBox="1"/>
            <p:nvPr/>
          </p:nvSpPr>
          <p:spPr>
            <a:xfrm>
              <a:off x="3708325" y="1252548"/>
              <a:ext cx="2111860" cy="923330"/>
            </a:xfrm>
            <a:prstGeom prst="rect">
              <a:avLst/>
            </a:prstGeom>
            <a:noFill/>
          </p:spPr>
          <p:txBody>
            <a:bodyPr wrap="none" rtlCol="0">
              <a:spAutoFit/>
            </a:bodyPr>
            <a:lstStyle/>
            <a:p>
              <a:pPr algn="ctr"/>
              <a:r>
                <a:rPr lang="en-US" dirty="0"/>
                <a:t>PS Recovery Target</a:t>
              </a:r>
            </a:p>
            <a:p>
              <a:pPr algn="ctr"/>
              <a:r>
                <a:rPr lang="en-US" dirty="0"/>
                <a:t>2,400 ng/g lipid</a:t>
              </a:r>
            </a:p>
            <a:p>
              <a:pPr algn="ctr"/>
              <a:r>
                <a:rPr lang="en-US" dirty="0"/>
                <a:t>(Meador et al. 2002)</a:t>
              </a:r>
            </a:p>
          </p:txBody>
        </p:sp>
        <p:cxnSp>
          <p:nvCxnSpPr>
            <p:cNvPr id="29" name="Straight Arrow Connector 28">
              <a:extLst>
                <a:ext uri="{FF2B5EF4-FFF2-40B4-BE49-F238E27FC236}">
                  <a16:creationId xmlns:a16="http://schemas.microsoft.com/office/drawing/2014/main" id="{D80FE1D1-F76E-4897-9F08-8A8718108BFF}"/>
                </a:ext>
              </a:extLst>
            </p:cNvPr>
            <p:cNvCxnSpPr>
              <a:cxnSpLocks/>
              <a:stCxn id="23" idx="1"/>
            </p:cNvCxnSpPr>
            <p:nvPr/>
          </p:nvCxnSpPr>
          <p:spPr>
            <a:xfrm flipH="1">
              <a:off x="2440270" y="1714213"/>
              <a:ext cx="1268055"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42B57D6-8C23-41C1-9802-EB2E2CD46580}"/>
                </a:ext>
              </a:extLst>
            </p:cNvPr>
            <p:cNvSpPr txBox="1"/>
            <p:nvPr/>
          </p:nvSpPr>
          <p:spPr>
            <a:xfrm>
              <a:off x="2981689" y="2066744"/>
              <a:ext cx="3565133" cy="369332"/>
            </a:xfrm>
            <a:prstGeom prst="rect">
              <a:avLst/>
            </a:prstGeom>
            <a:noFill/>
          </p:spPr>
          <p:txBody>
            <a:bodyPr wrap="square" rtlCol="0">
              <a:spAutoFit/>
            </a:bodyPr>
            <a:lstStyle/>
            <a:p>
              <a:r>
                <a:rPr lang="en-US" b="1" dirty="0"/>
                <a:t>38% samples above recovery target</a:t>
              </a:r>
            </a:p>
          </p:txBody>
        </p:sp>
        <p:pic>
          <p:nvPicPr>
            <p:cNvPr id="31" name="Picture 4" descr="Puget Sound Partnership Vital Sign Wheel">
              <a:extLst>
                <a:ext uri="{FF2B5EF4-FFF2-40B4-BE49-F238E27FC236}">
                  <a16:creationId xmlns:a16="http://schemas.microsoft.com/office/drawing/2014/main" id="{C472237D-E6DD-4EE1-824F-5061935622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6491" y="364266"/>
              <a:ext cx="895529" cy="894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3168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9A0C7F0C-B2CB-4653-AFD8-5050FB24B54E}"/>
              </a:ext>
            </a:extLst>
          </p:cNvPr>
          <p:cNvSpPr txBox="1">
            <a:spLocks noGrp="1"/>
          </p:cNvSpPr>
          <p:nvPr>
            <p:ph type="ctrTitle"/>
          </p:nvPr>
        </p:nvSpPr>
        <p:spPr>
          <a:xfrm>
            <a:off x="-72539" y="10468"/>
            <a:ext cx="66591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mj-lt"/>
                <a:ea typeface="+mn-ea"/>
                <a:cs typeface="+mn-cs"/>
              </a:rPr>
              <a:t>PCBs - Estuaries &amp; Lake Washington</a:t>
            </a:r>
          </a:p>
        </p:txBody>
      </p:sp>
      <p:grpSp>
        <p:nvGrpSpPr>
          <p:cNvPr id="2" name="Group 1" descr="A map of Puget Sound, the Strait of Juan de Fuca and the Strait of Georgia showing the estuary (yellow) and lake (purple) collection sites where juvenile Chinook salmon were collected. The map also shows the mean percent impervious surface for the region, as illustrated by the gray shading, with dark gray/black being the most developed and light gray being the least developed. ">
            <a:extLst>
              <a:ext uri="{FF2B5EF4-FFF2-40B4-BE49-F238E27FC236}">
                <a16:creationId xmlns:a16="http://schemas.microsoft.com/office/drawing/2014/main" id="{23AA7176-7900-B1BD-5CB6-D33F0951EB7C}"/>
              </a:ext>
            </a:extLst>
          </p:cNvPr>
          <p:cNvGrpSpPr/>
          <p:nvPr/>
        </p:nvGrpSpPr>
        <p:grpSpPr>
          <a:xfrm>
            <a:off x="6907827" y="182880"/>
            <a:ext cx="5016732" cy="6492240"/>
            <a:chOff x="6907827" y="182880"/>
            <a:chExt cx="5016732" cy="6492240"/>
          </a:xfrm>
        </p:grpSpPr>
        <p:grpSp>
          <p:nvGrpSpPr>
            <p:cNvPr id="7" name="Group 6" descr="A map of Puget Sound, the Strait of Juan de Fuca and the Strait of Georgia showing the estuary and lake collection sites where juvenile Chinook salmon were collected. The map also shows the mean percent impervious surface for the region, as illustrated by the gray shading, with dark gray/black being the most developed and light gray being the least developed. ">
              <a:extLst>
                <a:ext uri="{FF2B5EF4-FFF2-40B4-BE49-F238E27FC236}">
                  <a16:creationId xmlns:a16="http://schemas.microsoft.com/office/drawing/2014/main" id="{25F7393B-1657-4021-B98D-A53BF4043666}"/>
                </a:ext>
              </a:extLst>
            </p:cNvPr>
            <p:cNvGrpSpPr>
              <a:grpSpLocks noChangeAspect="1"/>
            </p:cNvGrpSpPr>
            <p:nvPr/>
          </p:nvGrpSpPr>
          <p:grpSpPr>
            <a:xfrm>
              <a:off x="6907827" y="182880"/>
              <a:ext cx="5016732" cy="6492240"/>
              <a:chOff x="6895916" y="0"/>
              <a:chExt cx="5299364" cy="6858000"/>
            </a:xfrm>
          </p:grpSpPr>
          <p:pic>
            <p:nvPicPr>
              <p:cNvPr id="6" name="Picture 5" descr="Map&#10;&#10;Description automatically generated">
                <a:extLst>
                  <a:ext uri="{FF2B5EF4-FFF2-40B4-BE49-F238E27FC236}">
                    <a16:creationId xmlns:a16="http://schemas.microsoft.com/office/drawing/2014/main" id="{2BE73111-C95D-4390-8A4E-DC522260D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916" y="0"/>
                <a:ext cx="5299364" cy="6858000"/>
              </a:xfrm>
              <a:prstGeom prst="rect">
                <a:avLst/>
              </a:prstGeom>
            </p:spPr>
          </p:pic>
          <p:sp>
            <p:nvSpPr>
              <p:cNvPr id="4" name="TextBox 3">
                <a:extLst>
                  <a:ext uri="{FF2B5EF4-FFF2-40B4-BE49-F238E27FC236}">
                    <a16:creationId xmlns:a16="http://schemas.microsoft.com/office/drawing/2014/main" id="{AF9D1315-DD59-4847-B04F-CF39AE21A3EF}"/>
                  </a:ext>
                </a:extLst>
              </p:cNvPr>
              <p:cNvSpPr txBox="1"/>
              <p:nvPr/>
            </p:nvSpPr>
            <p:spPr>
              <a:xfrm>
                <a:off x="8143687" y="3016666"/>
                <a:ext cx="101341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Dungeness</a:t>
                </a:r>
              </a:p>
            </p:txBody>
          </p:sp>
          <p:sp>
            <p:nvSpPr>
              <p:cNvPr id="8" name="TextBox 7">
                <a:extLst>
                  <a:ext uri="{FF2B5EF4-FFF2-40B4-BE49-F238E27FC236}">
                    <a16:creationId xmlns:a16="http://schemas.microsoft.com/office/drawing/2014/main" id="{13FE93B9-67D0-405A-8371-C11BFF631320}"/>
                  </a:ext>
                </a:extLst>
              </p:cNvPr>
              <p:cNvSpPr txBox="1"/>
              <p:nvPr/>
            </p:nvSpPr>
            <p:spPr>
              <a:xfrm>
                <a:off x="7313227" y="2878166"/>
                <a:ext cx="61907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Elwha</a:t>
                </a:r>
              </a:p>
            </p:txBody>
          </p:sp>
          <p:sp>
            <p:nvSpPr>
              <p:cNvPr id="9" name="TextBox 8">
                <a:extLst>
                  <a:ext uri="{FF2B5EF4-FFF2-40B4-BE49-F238E27FC236}">
                    <a16:creationId xmlns:a16="http://schemas.microsoft.com/office/drawing/2014/main" id="{5F2C7F7F-2454-4826-BEA8-F56E008399D0}"/>
                  </a:ext>
                </a:extLst>
              </p:cNvPr>
              <p:cNvSpPr txBox="1"/>
              <p:nvPr/>
            </p:nvSpPr>
            <p:spPr>
              <a:xfrm>
                <a:off x="8033207" y="4192795"/>
                <a:ext cx="1011815"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Duckabush</a:t>
                </a:r>
              </a:p>
            </p:txBody>
          </p:sp>
          <p:sp>
            <p:nvSpPr>
              <p:cNvPr id="10" name="TextBox 9">
                <a:extLst>
                  <a:ext uri="{FF2B5EF4-FFF2-40B4-BE49-F238E27FC236}">
                    <a16:creationId xmlns:a16="http://schemas.microsoft.com/office/drawing/2014/main" id="{FB6C8E72-C37E-47AC-8545-0024B0428F9E}"/>
                  </a:ext>
                </a:extLst>
              </p:cNvPr>
              <p:cNvSpPr txBox="1"/>
              <p:nvPr/>
            </p:nvSpPr>
            <p:spPr>
              <a:xfrm>
                <a:off x="7546535" y="5267655"/>
                <a:ext cx="99257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Skokomish</a:t>
                </a:r>
              </a:p>
            </p:txBody>
          </p:sp>
          <p:sp>
            <p:nvSpPr>
              <p:cNvPr id="12" name="TextBox 11">
                <a:extLst>
                  <a:ext uri="{FF2B5EF4-FFF2-40B4-BE49-F238E27FC236}">
                    <a16:creationId xmlns:a16="http://schemas.microsoft.com/office/drawing/2014/main" id="{80618EC9-F403-4D67-8A87-1EDACD85D0CF}"/>
                  </a:ext>
                </a:extLst>
              </p:cNvPr>
              <p:cNvSpPr txBox="1"/>
              <p:nvPr/>
            </p:nvSpPr>
            <p:spPr>
              <a:xfrm>
                <a:off x="10689963" y="1488990"/>
                <a:ext cx="644728"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Skagit</a:t>
                </a:r>
              </a:p>
            </p:txBody>
          </p:sp>
          <p:sp>
            <p:nvSpPr>
              <p:cNvPr id="13" name="TextBox 12">
                <a:extLst>
                  <a:ext uri="{FF2B5EF4-FFF2-40B4-BE49-F238E27FC236}">
                    <a16:creationId xmlns:a16="http://schemas.microsoft.com/office/drawing/2014/main" id="{07773A6C-D739-4E53-8132-AEFEE2CD1556}"/>
                  </a:ext>
                </a:extLst>
              </p:cNvPr>
              <p:cNvSpPr txBox="1"/>
              <p:nvPr/>
            </p:nvSpPr>
            <p:spPr>
              <a:xfrm>
                <a:off x="9937563" y="154421"/>
                <a:ext cx="906017"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Nooksack</a:t>
                </a:r>
              </a:p>
            </p:txBody>
          </p:sp>
          <p:sp>
            <p:nvSpPr>
              <p:cNvPr id="14" name="TextBox 13">
                <a:extLst>
                  <a:ext uri="{FF2B5EF4-FFF2-40B4-BE49-F238E27FC236}">
                    <a16:creationId xmlns:a16="http://schemas.microsoft.com/office/drawing/2014/main" id="{5C4724AC-E812-4CCE-BD5A-98B33CA6F07D}"/>
                  </a:ext>
                </a:extLst>
              </p:cNvPr>
              <p:cNvSpPr txBox="1"/>
              <p:nvPr/>
            </p:nvSpPr>
            <p:spPr>
              <a:xfrm>
                <a:off x="10542227" y="2263808"/>
                <a:ext cx="117371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Stillaguamish</a:t>
                </a:r>
              </a:p>
            </p:txBody>
          </p:sp>
          <p:sp>
            <p:nvSpPr>
              <p:cNvPr id="15" name="TextBox 14">
                <a:extLst>
                  <a:ext uri="{FF2B5EF4-FFF2-40B4-BE49-F238E27FC236}">
                    <a16:creationId xmlns:a16="http://schemas.microsoft.com/office/drawing/2014/main" id="{95659D5E-01FF-4C84-981B-61426B1F7619}"/>
                  </a:ext>
                </a:extLst>
              </p:cNvPr>
              <p:cNvSpPr txBox="1"/>
              <p:nvPr/>
            </p:nvSpPr>
            <p:spPr>
              <a:xfrm>
                <a:off x="10542226" y="3290500"/>
                <a:ext cx="1005403"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Snohomish</a:t>
                </a:r>
              </a:p>
            </p:txBody>
          </p:sp>
          <p:sp>
            <p:nvSpPr>
              <p:cNvPr id="16" name="TextBox 15">
                <a:extLst>
                  <a:ext uri="{FF2B5EF4-FFF2-40B4-BE49-F238E27FC236}">
                    <a16:creationId xmlns:a16="http://schemas.microsoft.com/office/drawing/2014/main" id="{8045CF39-B005-4652-9910-F1DC75CDD178}"/>
                  </a:ext>
                </a:extLst>
              </p:cNvPr>
              <p:cNvSpPr txBox="1"/>
              <p:nvPr/>
            </p:nvSpPr>
            <p:spPr>
              <a:xfrm>
                <a:off x="10585452" y="4317192"/>
                <a:ext cx="1175498" cy="487674"/>
              </a:xfrm>
              <a:prstGeom prst="rect">
                <a:avLst/>
              </a:prstGeom>
              <a:noFill/>
            </p:spPr>
            <p:txBody>
              <a:bodyPr wrap="none" rtlCol="0">
                <a:spAutoFit/>
              </a:bodyPr>
              <a:lstStyle/>
              <a:p>
                <a:pPr algn="ctr"/>
                <a:r>
                  <a:rPr lang="en-US" sz="1200" b="1" dirty="0">
                    <a:effectLst>
                      <a:glow rad="88900">
                        <a:srgbClr val="E1E1E1"/>
                      </a:glow>
                    </a:effectLst>
                    <a:latin typeface="Arial Nova" panose="020B0604020202020204" pitchFamily="34" charset="0"/>
                  </a:rPr>
                  <a:t>Sammamish/</a:t>
                </a:r>
              </a:p>
              <a:p>
                <a:pPr algn="ctr"/>
                <a:r>
                  <a:rPr lang="en-US" sz="1200" b="1" dirty="0">
                    <a:effectLst>
                      <a:glow rad="88900">
                        <a:srgbClr val="E1E1E1"/>
                      </a:glow>
                    </a:effectLst>
                    <a:latin typeface="Arial Nova" panose="020B0604020202020204" pitchFamily="34" charset="0"/>
                  </a:rPr>
                  <a:t>Cedar*</a:t>
                </a:r>
              </a:p>
            </p:txBody>
          </p:sp>
          <p:sp>
            <p:nvSpPr>
              <p:cNvPr id="17" name="TextBox 16">
                <a:extLst>
                  <a:ext uri="{FF2B5EF4-FFF2-40B4-BE49-F238E27FC236}">
                    <a16:creationId xmlns:a16="http://schemas.microsoft.com/office/drawing/2014/main" id="{1B0A7237-F106-446D-8F10-8822F2E2A66C}"/>
                  </a:ext>
                </a:extLst>
              </p:cNvPr>
              <p:cNvSpPr txBox="1"/>
              <p:nvPr/>
            </p:nvSpPr>
            <p:spPr>
              <a:xfrm>
                <a:off x="10292064" y="4828585"/>
                <a:ext cx="94929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Duwamish</a:t>
                </a:r>
              </a:p>
            </p:txBody>
          </p:sp>
          <p:sp>
            <p:nvSpPr>
              <p:cNvPr id="18" name="TextBox 17">
                <a:extLst>
                  <a:ext uri="{FF2B5EF4-FFF2-40B4-BE49-F238E27FC236}">
                    <a16:creationId xmlns:a16="http://schemas.microsoft.com/office/drawing/2014/main" id="{9D53117F-2739-401F-BD85-4342F4C89F0F}"/>
                  </a:ext>
                </a:extLst>
              </p:cNvPr>
              <p:cNvSpPr txBox="1"/>
              <p:nvPr/>
            </p:nvSpPr>
            <p:spPr>
              <a:xfrm>
                <a:off x="10541897" y="5944681"/>
                <a:ext cx="817853"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Puyallup</a:t>
                </a:r>
              </a:p>
            </p:txBody>
          </p:sp>
          <p:sp>
            <p:nvSpPr>
              <p:cNvPr id="19" name="TextBox 18">
                <a:extLst>
                  <a:ext uri="{FF2B5EF4-FFF2-40B4-BE49-F238E27FC236}">
                    <a16:creationId xmlns:a16="http://schemas.microsoft.com/office/drawing/2014/main" id="{28E1917B-3EE3-4C12-B9A7-9883852296F4}"/>
                  </a:ext>
                </a:extLst>
              </p:cNvPr>
              <p:cNvSpPr txBox="1"/>
              <p:nvPr/>
            </p:nvSpPr>
            <p:spPr>
              <a:xfrm>
                <a:off x="9275695" y="6426580"/>
                <a:ext cx="864339" cy="276999"/>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Nisqually</a:t>
                </a:r>
              </a:p>
            </p:txBody>
          </p:sp>
        </p:grpSp>
        <p:grpSp>
          <p:nvGrpSpPr>
            <p:cNvPr id="40" name="Group 39">
              <a:extLst>
                <a:ext uri="{FF2B5EF4-FFF2-40B4-BE49-F238E27FC236}">
                  <a16:creationId xmlns:a16="http://schemas.microsoft.com/office/drawing/2014/main" id="{87B46D8E-5EDC-4C9C-8B8D-4F9D4AC95252}"/>
                </a:ext>
              </a:extLst>
            </p:cNvPr>
            <p:cNvGrpSpPr/>
            <p:nvPr/>
          </p:nvGrpSpPr>
          <p:grpSpPr>
            <a:xfrm>
              <a:off x="7003425" y="764867"/>
              <a:ext cx="869824" cy="546733"/>
              <a:chOff x="6034808" y="1370426"/>
              <a:chExt cx="869824" cy="546733"/>
            </a:xfrm>
          </p:grpSpPr>
          <p:grpSp>
            <p:nvGrpSpPr>
              <p:cNvPr id="41" name="Group 40">
                <a:extLst>
                  <a:ext uri="{FF2B5EF4-FFF2-40B4-BE49-F238E27FC236}">
                    <a16:creationId xmlns:a16="http://schemas.microsoft.com/office/drawing/2014/main" id="{49D9E956-2E34-42A9-BA68-B31FF989FBC9}"/>
                  </a:ext>
                </a:extLst>
              </p:cNvPr>
              <p:cNvGrpSpPr/>
              <p:nvPr/>
            </p:nvGrpSpPr>
            <p:grpSpPr>
              <a:xfrm>
                <a:off x="6039045" y="1370426"/>
                <a:ext cx="865587" cy="276999"/>
                <a:chOff x="6039045" y="1370426"/>
                <a:chExt cx="865587" cy="276999"/>
              </a:xfrm>
            </p:grpSpPr>
            <p:sp>
              <p:nvSpPr>
                <p:cNvPr id="48" name="Oval 47">
                  <a:extLst>
                    <a:ext uri="{FF2B5EF4-FFF2-40B4-BE49-F238E27FC236}">
                      <a16:creationId xmlns:a16="http://schemas.microsoft.com/office/drawing/2014/main" id="{1518CA2D-86F8-4F6D-97A3-E52AD61D083A}"/>
                    </a:ext>
                  </a:extLst>
                </p:cNvPr>
                <p:cNvSpPr/>
                <p:nvPr/>
              </p:nvSpPr>
              <p:spPr>
                <a:xfrm>
                  <a:off x="6039045" y="1423849"/>
                  <a:ext cx="153908" cy="159746"/>
                </a:xfrm>
                <a:prstGeom prst="ellipse">
                  <a:avLst/>
                </a:prstGeom>
                <a:solidFill>
                  <a:srgbClr val="FFFF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5347AD25-037F-4912-82E3-11509A5177D4}"/>
                    </a:ext>
                  </a:extLst>
                </p:cNvPr>
                <p:cNvSpPr txBox="1"/>
                <p:nvPr/>
              </p:nvSpPr>
              <p:spPr>
                <a:xfrm>
                  <a:off x="6198990" y="1370426"/>
                  <a:ext cx="705642" cy="276999"/>
                </a:xfrm>
                <a:prstGeom prst="rect">
                  <a:avLst/>
                </a:prstGeom>
                <a:noFill/>
              </p:spPr>
              <p:txBody>
                <a:bodyPr wrap="none" rtlCol="0">
                  <a:spAutoFit/>
                </a:bodyPr>
                <a:lstStyle/>
                <a:p>
                  <a:r>
                    <a:rPr lang="en-US" sz="1200" dirty="0">
                      <a:effectLst>
                        <a:glow rad="76200">
                          <a:schemeClr val="bg1"/>
                        </a:glow>
                      </a:effectLst>
                      <a:latin typeface="Arial Nova" panose="020B0504020202020204" pitchFamily="34" charset="0"/>
                      <a:cs typeface="Arial" panose="020B0604020202020204" pitchFamily="34" charset="0"/>
                    </a:rPr>
                    <a:t>Estuary</a:t>
                  </a:r>
                </a:p>
              </p:txBody>
            </p:sp>
          </p:grpSp>
          <p:grpSp>
            <p:nvGrpSpPr>
              <p:cNvPr id="42" name="Group 41">
                <a:extLst>
                  <a:ext uri="{FF2B5EF4-FFF2-40B4-BE49-F238E27FC236}">
                    <a16:creationId xmlns:a16="http://schemas.microsoft.com/office/drawing/2014/main" id="{8512A446-320D-4B87-B41C-9A9885CFA3AB}"/>
                  </a:ext>
                </a:extLst>
              </p:cNvPr>
              <p:cNvGrpSpPr/>
              <p:nvPr/>
            </p:nvGrpSpPr>
            <p:grpSpPr>
              <a:xfrm>
                <a:off x="6034808" y="1640160"/>
                <a:ext cx="734274" cy="276999"/>
                <a:chOff x="6034808" y="1627647"/>
                <a:chExt cx="734274" cy="276999"/>
              </a:xfrm>
            </p:grpSpPr>
            <p:sp>
              <p:nvSpPr>
                <p:cNvPr id="46" name="Oval 45">
                  <a:extLst>
                    <a:ext uri="{FF2B5EF4-FFF2-40B4-BE49-F238E27FC236}">
                      <a16:creationId xmlns:a16="http://schemas.microsoft.com/office/drawing/2014/main" id="{AD2E6941-68FA-4BF0-8E00-B04CEAA627A1}"/>
                    </a:ext>
                  </a:extLst>
                </p:cNvPr>
                <p:cNvSpPr/>
                <p:nvPr/>
              </p:nvSpPr>
              <p:spPr>
                <a:xfrm>
                  <a:off x="6034808" y="1681070"/>
                  <a:ext cx="153908" cy="159746"/>
                </a:xfrm>
                <a:prstGeom prst="ellipse">
                  <a:avLst/>
                </a:prstGeom>
                <a:solidFill>
                  <a:srgbClr val="633B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7F63536-84EC-4842-BDFB-69079ECDAADF}"/>
                    </a:ext>
                  </a:extLst>
                </p:cNvPr>
                <p:cNvSpPr txBox="1"/>
                <p:nvPr/>
              </p:nvSpPr>
              <p:spPr>
                <a:xfrm>
                  <a:off x="6198990" y="1627647"/>
                  <a:ext cx="570092" cy="276999"/>
                </a:xfrm>
                <a:prstGeom prst="rect">
                  <a:avLst/>
                </a:prstGeom>
                <a:noFill/>
              </p:spPr>
              <p:txBody>
                <a:bodyPr wrap="none" rtlCol="0">
                  <a:spAutoFit/>
                </a:bodyPr>
                <a:lstStyle/>
                <a:p>
                  <a:r>
                    <a:rPr lang="en-US" sz="1200" dirty="0">
                      <a:effectLst>
                        <a:glow rad="76200">
                          <a:schemeClr val="bg1"/>
                        </a:glow>
                      </a:effectLst>
                      <a:latin typeface="Arial Nova" panose="020B0504020202020204" pitchFamily="34" charset="0"/>
                      <a:cs typeface="Arial" panose="020B0604020202020204" pitchFamily="34" charset="0"/>
                    </a:rPr>
                    <a:t>Lake*</a:t>
                  </a:r>
                </a:p>
              </p:txBody>
            </p:sp>
          </p:grpSp>
        </p:grpSp>
      </p:grpSp>
      <p:grpSp>
        <p:nvGrpSpPr>
          <p:cNvPr id="20" name="Group 19" descr="A horizontal box plot showing the concentration of PCBs measured in juvenile Chinook salmon collected from 11 river estuaries and Lake Washington. Two lines, one at 2200 and one at 4800 ng/g lipids PCBs, represent the growth and mortality critical tissue levels from PCB exposure as described by Berninger and Tillitt (2019).  ">
            <a:extLst>
              <a:ext uri="{FF2B5EF4-FFF2-40B4-BE49-F238E27FC236}">
                <a16:creationId xmlns:a16="http://schemas.microsoft.com/office/drawing/2014/main" id="{94AC7344-A78B-5853-CF9F-2E9BE590E2E7}"/>
              </a:ext>
            </a:extLst>
          </p:cNvPr>
          <p:cNvGrpSpPr/>
          <p:nvPr/>
        </p:nvGrpSpPr>
        <p:grpSpPr>
          <a:xfrm>
            <a:off x="5147" y="434301"/>
            <a:ext cx="5126355" cy="6388763"/>
            <a:chOff x="5147" y="434301"/>
            <a:chExt cx="5126355" cy="6388763"/>
          </a:xfrm>
        </p:grpSpPr>
        <p:pic>
          <p:nvPicPr>
            <p:cNvPr id="28" name="Picture 27" descr="A horizontal box plot showing the concentration of PCBs measured in juvenile Chinook salmon collected from 11 river estuaries and Lake Washington.">
              <a:extLst>
                <a:ext uri="{FF2B5EF4-FFF2-40B4-BE49-F238E27FC236}">
                  <a16:creationId xmlns:a16="http://schemas.microsoft.com/office/drawing/2014/main" id="{D8B5601F-0847-4ECA-B996-674B14730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 y="513704"/>
              <a:ext cx="5126355" cy="6309360"/>
            </a:xfrm>
            <a:prstGeom prst="rect">
              <a:avLst/>
            </a:prstGeom>
          </p:spPr>
        </p:pic>
        <p:grpSp>
          <p:nvGrpSpPr>
            <p:cNvPr id="3" name="Group 2">
              <a:extLst>
                <a:ext uri="{FF2B5EF4-FFF2-40B4-BE49-F238E27FC236}">
                  <a16:creationId xmlns:a16="http://schemas.microsoft.com/office/drawing/2014/main" id="{8814B36D-DC57-8003-1BD8-F37E23124233}"/>
                </a:ext>
              </a:extLst>
            </p:cNvPr>
            <p:cNvGrpSpPr/>
            <p:nvPr/>
          </p:nvGrpSpPr>
          <p:grpSpPr>
            <a:xfrm>
              <a:off x="2188220" y="434301"/>
              <a:ext cx="1006310" cy="5575668"/>
              <a:chOff x="2188220" y="434301"/>
              <a:chExt cx="1006310" cy="5575668"/>
            </a:xfrm>
          </p:grpSpPr>
          <p:cxnSp>
            <p:nvCxnSpPr>
              <p:cNvPr id="5" name="Straight Connector 4">
                <a:extLst>
                  <a:ext uri="{FF2B5EF4-FFF2-40B4-BE49-F238E27FC236}">
                    <a16:creationId xmlns:a16="http://schemas.microsoft.com/office/drawing/2014/main" id="{E935FCE9-E386-4767-B62F-35222C72E969}"/>
                  </a:ext>
                </a:extLst>
              </p:cNvPr>
              <p:cNvCxnSpPr>
                <a:cxnSpLocks/>
              </p:cNvCxnSpPr>
              <p:nvPr/>
            </p:nvCxnSpPr>
            <p:spPr>
              <a:xfrm flipV="1">
                <a:off x="2361536" y="551001"/>
                <a:ext cx="0" cy="545896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8077A7-3444-458D-9A35-A7CC54C0B9BC}"/>
                  </a:ext>
                </a:extLst>
              </p:cNvPr>
              <p:cNvCxnSpPr>
                <a:cxnSpLocks/>
              </p:cNvCxnSpPr>
              <p:nvPr/>
            </p:nvCxnSpPr>
            <p:spPr>
              <a:xfrm flipV="1">
                <a:off x="3006917" y="551001"/>
                <a:ext cx="0" cy="545896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5851618-8B57-4226-BC96-B58C6A360F5A}"/>
                  </a:ext>
                </a:extLst>
              </p:cNvPr>
              <p:cNvSpPr txBox="1"/>
              <p:nvPr/>
            </p:nvSpPr>
            <p:spPr>
              <a:xfrm>
                <a:off x="2188220" y="434301"/>
                <a:ext cx="364202" cy="369332"/>
              </a:xfrm>
              <a:prstGeom prst="rect">
                <a:avLst/>
              </a:prstGeom>
              <a:noFill/>
            </p:spPr>
            <p:txBody>
              <a:bodyPr wrap="none" rtlCol="0">
                <a:spAutoFit/>
              </a:bodyPr>
              <a:lstStyle/>
              <a:p>
                <a:r>
                  <a:rPr lang="en-US" b="1" dirty="0">
                    <a:solidFill>
                      <a:srgbClr val="002060"/>
                    </a:solidFill>
                    <a:effectLst>
                      <a:glow rad="127000">
                        <a:schemeClr val="bg1"/>
                      </a:glow>
                    </a:effectLst>
                    <a:latin typeface="Arial" panose="020B0604020202020204" pitchFamily="34" charset="0"/>
                    <a:cs typeface="Arial" panose="020B0604020202020204" pitchFamily="34" charset="0"/>
                  </a:rPr>
                  <a:t>G</a:t>
                </a:r>
              </a:p>
            </p:txBody>
          </p:sp>
          <p:sp>
            <p:nvSpPr>
              <p:cNvPr id="38" name="TextBox 37">
                <a:extLst>
                  <a:ext uri="{FF2B5EF4-FFF2-40B4-BE49-F238E27FC236}">
                    <a16:creationId xmlns:a16="http://schemas.microsoft.com/office/drawing/2014/main" id="{A12F623A-F69F-479A-8E27-769592A7E493}"/>
                  </a:ext>
                </a:extLst>
              </p:cNvPr>
              <p:cNvSpPr txBox="1"/>
              <p:nvPr/>
            </p:nvSpPr>
            <p:spPr>
              <a:xfrm>
                <a:off x="2817504" y="434301"/>
                <a:ext cx="377026" cy="369332"/>
              </a:xfrm>
              <a:prstGeom prst="rect">
                <a:avLst/>
              </a:prstGeom>
              <a:noFill/>
            </p:spPr>
            <p:txBody>
              <a:bodyPr wrap="none" rtlCol="0">
                <a:spAutoFit/>
              </a:bodyPr>
              <a:lstStyle/>
              <a:p>
                <a:r>
                  <a:rPr lang="en-US" b="1" dirty="0">
                    <a:solidFill>
                      <a:srgbClr val="002060"/>
                    </a:solidFill>
                    <a:effectLst>
                      <a:glow rad="127000">
                        <a:schemeClr val="bg1"/>
                      </a:glow>
                    </a:effectLst>
                    <a:latin typeface="Arial" panose="020B0604020202020204" pitchFamily="34" charset="0"/>
                    <a:cs typeface="Arial" panose="020B0604020202020204" pitchFamily="34" charset="0"/>
                  </a:rPr>
                  <a:t>M</a:t>
                </a:r>
              </a:p>
            </p:txBody>
          </p:sp>
        </p:grpSp>
      </p:grpSp>
      <p:sp>
        <p:nvSpPr>
          <p:cNvPr id="33" name="Oval 32">
            <a:extLst>
              <a:ext uri="{FF2B5EF4-FFF2-40B4-BE49-F238E27FC236}">
                <a16:creationId xmlns:a16="http://schemas.microsoft.com/office/drawing/2014/main" id="{683129F1-96FD-44CB-ADB8-122DAE655EE0}"/>
              </a:ext>
              <a:ext uri="{C183D7F6-B498-43B3-948B-1728B52AA6E4}">
                <adec:decorative xmlns:adec="http://schemas.microsoft.com/office/drawing/2017/decorative" val="1"/>
              </a:ext>
            </a:extLst>
          </p:cNvPr>
          <p:cNvSpPr/>
          <p:nvPr/>
        </p:nvSpPr>
        <p:spPr>
          <a:xfrm rot="1407208">
            <a:off x="9657840" y="2873603"/>
            <a:ext cx="1021488" cy="3905764"/>
          </a:xfrm>
          <a:prstGeom prst="ellipse">
            <a:avLst/>
          </a:prstGeom>
          <a:noFill/>
          <a:ln w="57150">
            <a:solidFill>
              <a:srgbClr val="D730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257BBE8-58F6-4A42-8B49-816FEE9CE7B0}"/>
              </a:ext>
            </a:extLst>
          </p:cNvPr>
          <p:cNvSpPr txBox="1"/>
          <p:nvPr/>
        </p:nvSpPr>
        <p:spPr>
          <a:xfrm>
            <a:off x="3120859" y="761598"/>
            <a:ext cx="3716723" cy="646331"/>
          </a:xfrm>
          <a:prstGeom prst="rect">
            <a:avLst/>
          </a:prstGeom>
          <a:noFill/>
        </p:spPr>
        <p:txBody>
          <a:bodyPr wrap="none" rtlCol="0">
            <a:spAutoFit/>
          </a:bodyPr>
          <a:lstStyle/>
          <a:p>
            <a:pPr algn="ctr"/>
            <a:r>
              <a:rPr lang="en-US" dirty="0">
                <a:solidFill>
                  <a:srgbClr val="002060"/>
                </a:solidFill>
              </a:rPr>
              <a:t>Fish Health Critical Tissue Levels (CTL)</a:t>
            </a:r>
          </a:p>
          <a:p>
            <a:pPr algn="ctr"/>
            <a:r>
              <a:rPr lang="en-US" dirty="0">
                <a:solidFill>
                  <a:srgbClr val="002060"/>
                </a:solidFill>
              </a:rPr>
              <a:t>(Berninger &amp; </a:t>
            </a:r>
            <a:r>
              <a:rPr lang="en-US" dirty="0" err="1">
                <a:solidFill>
                  <a:srgbClr val="002060"/>
                </a:solidFill>
              </a:rPr>
              <a:t>Tillitt</a:t>
            </a:r>
            <a:r>
              <a:rPr lang="en-US" dirty="0">
                <a:solidFill>
                  <a:srgbClr val="002060"/>
                </a:solidFill>
              </a:rPr>
              <a:t> 2019)</a:t>
            </a:r>
          </a:p>
        </p:txBody>
      </p:sp>
      <p:sp>
        <p:nvSpPr>
          <p:cNvPr id="36" name="TextBox 35">
            <a:extLst>
              <a:ext uri="{FF2B5EF4-FFF2-40B4-BE49-F238E27FC236}">
                <a16:creationId xmlns:a16="http://schemas.microsoft.com/office/drawing/2014/main" id="{44B244B1-0094-4030-BC1E-0C63DBA83622}"/>
              </a:ext>
            </a:extLst>
          </p:cNvPr>
          <p:cNvSpPr txBox="1"/>
          <p:nvPr/>
        </p:nvSpPr>
        <p:spPr>
          <a:xfrm>
            <a:off x="3333289" y="1603837"/>
            <a:ext cx="3291862" cy="1200329"/>
          </a:xfrm>
          <a:prstGeom prst="rect">
            <a:avLst/>
          </a:prstGeom>
          <a:noFill/>
        </p:spPr>
        <p:txBody>
          <a:bodyPr wrap="none" rtlCol="0">
            <a:spAutoFit/>
          </a:bodyPr>
          <a:lstStyle/>
          <a:p>
            <a:pPr algn="ctr"/>
            <a:r>
              <a:rPr lang="en-US" b="1" dirty="0">
                <a:solidFill>
                  <a:srgbClr val="002060"/>
                </a:solidFill>
              </a:rPr>
              <a:t>43% samples above </a:t>
            </a:r>
            <a:r>
              <a:rPr lang="en-US" b="1" u="sng" dirty="0">
                <a:solidFill>
                  <a:srgbClr val="002060"/>
                </a:solidFill>
              </a:rPr>
              <a:t>G</a:t>
            </a:r>
            <a:r>
              <a:rPr lang="en-US" b="1" dirty="0">
                <a:solidFill>
                  <a:srgbClr val="002060"/>
                </a:solidFill>
              </a:rPr>
              <a:t>rowth CTL</a:t>
            </a:r>
          </a:p>
          <a:p>
            <a:pPr marL="285750" indent="-285750" algn="ctr">
              <a:buFont typeface="Arial" panose="020B0604020202020204" pitchFamily="34" charset="0"/>
              <a:buChar char="•"/>
            </a:pPr>
            <a:r>
              <a:rPr lang="en-US" b="1" dirty="0">
                <a:solidFill>
                  <a:srgbClr val="002060"/>
                </a:solidFill>
              </a:rPr>
              <a:t>&gt; 9.2% samples predicted to</a:t>
            </a:r>
          </a:p>
          <a:p>
            <a:pPr algn="ctr"/>
            <a:r>
              <a:rPr lang="en-US" b="1" dirty="0">
                <a:solidFill>
                  <a:srgbClr val="002060"/>
                </a:solidFill>
              </a:rPr>
              <a:t>have growth effects</a:t>
            </a:r>
          </a:p>
          <a:p>
            <a:pPr algn="ctr"/>
            <a:endParaRPr lang="en-US" b="1" dirty="0">
              <a:solidFill>
                <a:srgbClr val="002060"/>
              </a:solidFill>
            </a:endParaRPr>
          </a:p>
        </p:txBody>
      </p:sp>
      <p:sp>
        <p:nvSpPr>
          <p:cNvPr id="44" name="TextBox 43">
            <a:extLst>
              <a:ext uri="{FF2B5EF4-FFF2-40B4-BE49-F238E27FC236}">
                <a16:creationId xmlns:a16="http://schemas.microsoft.com/office/drawing/2014/main" id="{7B80FE17-F47F-4904-971A-6326FD36B407}"/>
              </a:ext>
            </a:extLst>
          </p:cNvPr>
          <p:cNvSpPr txBox="1"/>
          <p:nvPr/>
        </p:nvSpPr>
        <p:spPr>
          <a:xfrm>
            <a:off x="3245764" y="2745855"/>
            <a:ext cx="3466911" cy="1200329"/>
          </a:xfrm>
          <a:prstGeom prst="rect">
            <a:avLst/>
          </a:prstGeom>
          <a:noFill/>
        </p:spPr>
        <p:txBody>
          <a:bodyPr wrap="none" rtlCol="0">
            <a:spAutoFit/>
          </a:bodyPr>
          <a:lstStyle/>
          <a:p>
            <a:pPr algn="ctr"/>
            <a:r>
              <a:rPr lang="en-US" b="1" dirty="0">
                <a:solidFill>
                  <a:srgbClr val="002060"/>
                </a:solidFill>
              </a:rPr>
              <a:t>13% samples above </a:t>
            </a:r>
            <a:r>
              <a:rPr lang="en-US" b="1" u="sng" dirty="0">
                <a:solidFill>
                  <a:srgbClr val="002060"/>
                </a:solidFill>
              </a:rPr>
              <a:t>M</a:t>
            </a:r>
            <a:r>
              <a:rPr lang="en-US" b="1" dirty="0">
                <a:solidFill>
                  <a:srgbClr val="002060"/>
                </a:solidFill>
              </a:rPr>
              <a:t>ortality CTL</a:t>
            </a:r>
          </a:p>
          <a:p>
            <a:pPr marL="285750" indent="-285750" algn="ctr">
              <a:buFont typeface="Arial" panose="020B0604020202020204" pitchFamily="34" charset="0"/>
              <a:buChar char="•"/>
            </a:pPr>
            <a:r>
              <a:rPr lang="en-US" b="1" dirty="0">
                <a:solidFill>
                  <a:srgbClr val="002060"/>
                </a:solidFill>
              </a:rPr>
              <a:t>5% samples predicted to</a:t>
            </a:r>
          </a:p>
          <a:p>
            <a:pPr algn="ctr"/>
            <a:r>
              <a:rPr lang="en-US" b="1" dirty="0">
                <a:solidFill>
                  <a:srgbClr val="002060"/>
                </a:solidFill>
              </a:rPr>
              <a:t>die</a:t>
            </a:r>
          </a:p>
          <a:p>
            <a:pPr algn="ctr"/>
            <a:endParaRPr lang="en-US" b="1" dirty="0">
              <a:solidFill>
                <a:srgbClr val="002060"/>
              </a:solidFill>
            </a:endParaRPr>
          </a:p>
        </p:txBody>
      </p:sp>
    </p:spTree>
    <p:extLst>
      <p:ext uri="{BB962C8B-B14F-4D97-AF65-F5344CB8AC3E}">
        <p14:creationId xmlns:p14="http://schemas.microsoft.com/office/powerpoint/2010/main" val="194215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9A0C7F0C-B2CB-4653-AFD8-5050FB24B54E}"/>
              </a:ext>
            </a:extLst>
          </p:cNvPr>
          <p:cNvSpPr txBox="1">
            <a:spLocks noGrp="1"/>
          </p:cNvSpPr>
          <p:nvPr>
            <p:ph type="ctrTitle"/>
          </p:nvPr>
        </p:nvSpPr>
        <p:spPr>
          <a:xfrm>
            <a:off x="-72539" y="10468"/>
            <a:ext cx="66591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mj-lt"/>
                <a:ea typeface="+mn-ea"/>
                <a:cs typeface="+mn-cs"/>
              </a:rPr>
              <a:t>PCBs - Nearshore</a:t>
            </a:r>
          </a:p>
        </p:txBody>
      </p:sp>
      <p:grpSp>
        <p:nvGrpSpPr>
          <p:cNvPr id="4" name="Group 3" descr="A map of Puget Sound, the Strait of Juan de Fuca and the Strait of Georgia showing the nearshore (orange) collection sites where juvenile Chinook salmon were collected. The map also shows the mean percent impervious surface for the region, as illustrated by the gray shading, with dark gray/black being the most developed and light gray being the least developed. ">
            <a:extLst>
              <a:ext uri="{FF2B5EF4-FFF2-40B4-BE49-F238E27FC236}">
                <a16:creationId xmlns:a16="http://schemas.microsoft.com/office/drawing/2014/main" id="{07C5E05F-A677-FB0C-CC37-A550A6F6A17C}"/>
              </a:ext>
            </a:extLst>
          </p:cNvPr>
          <p:cNvGrpSpPr/>
          <p:nvPr/>
        </p:nvGrpSpPr>
        <p:grpSpPr>
          <a:xfrm>
            <a:off x="6910277" y="182882"/>
            <a:ext cx="5016732" cy="6492240"/>
            <a:chOff x="6931793" y="182882"/>
            <a:chExt cx="5016732" cy="6492240"/>
          </a:xfrm>
        </p:grpSpPr>
        <p:pic>
          <p:nvPicPr>
            <p:cNvPr id="3" name="Picture 2" descr="Map&#10;&#10;Description automatically generated">
              <a:extLst>
                <a:ext uri="{FF2B5EF4-FFF2-40B4-BE49-F238E27FC236}">
                  <a16:creationId xmlns:a16="http://schemas.microsoft.com/office/drawing/2014/main" id="{79D61A32-E348-914E-D015-9835CE5B1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793" y="182882"/>
              <a:ext cx="5016732" cy="6492240"/>
            </a:xfrm>
            <a:prstGeom prst="rect">
              <a:avLst/>
            </a:prstGeom>
          </p:spPr>
        </p:pic>
        <p:sp>
          <p:nvSpPr>
            <p:cNvPr id="12" name="TextBox 11">
              <a:extLst>
                <a:ext uri="{FF2B5EF4-FFF2-40B4-BE49-F238E27FC236}">
                  <a16:creationId xmlns:a16="http://schemas.microsoft.com/office/drawing/2014/main" id="{80618EC9-F403-4D67-8A87-1EDACD85D0CF}"/>
                </a:ext>
              </a:extLst>
            </p:cNvPr>
            <p:cNvSpPr txBox="1"/>
            <p:nvPr/>
          </p:nvSpPr>
          <p:spPr>
            <a:xfrm>
              <a:off x="10521042" y="1592457"/>
              <a:ext cx="610343"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Skagit</a:t>
              </a:r>
            </a:p>
          </p:txBody>
        </p:sp>
        <p:sp>
          <p:nvSpPr>
            <p:cNvPr id="14" name="TextBox 13">
              <a:extLst>
                <a:ext uri="{FF2B5EF4-FFF2-40B4-BE49-F238E27FC236}">
                  <a16:creationId xmlns:a16="http://schemas.microsoft.com/office/drawing/2014/main" id="{5C4724AC-E812-4CCE-BD5A-98B33CA6F07D}"/>
                </a:ext>
              </a:extLst>
            </p:cNvPr>
            <p:cNvSpPr txBox="1"/>
            <p:nvPr/>
          </p:nvSpPr>
          <p:spPr>
            <a:xfrm>
              <a:off x="10381186" y="2325952"/>
              <a:ext cx="1111121"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Stillaguamish</a:t>
              </a:r>
            </a:p>
          </p:txBody>
        </p:sp>
        <p:sp>
          <p:nvSpPr>
            <p:cNvPr id="15" name="TextBox 14">
              <a:extLst>
                <a:ext uri="{FF2B5EF4-FFF2-40B4-BE49-F238E27FC236}">
                  <a16:creationId xmlns:a16="http://schemas.microsoft.com/office/drawing/2014/main" id="{95659D5E-01FF-4C84-981B-61426B1F7619}"/>
                </a:ext>
              </a:extLst>
            </p:cNvPr>
            <p:cNvSpPr txBox="1"/>
            <p:nvPr/>
          </p:nvSpPr>
          <p:spPr>
            <a:xfrm>
              <a:off x="10381185" y="3297887"/>
              <a:ext cx="951782"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Snohomish</a:t>
              </a:r>
            </a:p>
          </p:txBody>
        </p:sp>
        <p:sp>
          <p:nvSpPr>
            <p:cNvPr id="16" name="TextBox 15">
              <a:extLst>
                <a:ext uri="{FF2B5EF4-FFF2-40B4-BE49-F238E27FC236}">
                  <a16:creationId xmlns:a16="http://schemas.microsoft.com/office/drawing/2014/main" id="{8045CF39-B005-4652-9910-F1DC75CDD178}"/>
                </a:ext>
              </a:extLst>
            </p:cNvPr>
            <p:cNvSpPr txBox="1"/>
            <p:nvPr/>
          </p:nvSpPr>
          <p:spPr>
            <a:xfrm>
              <a:off x="10422105" y="4269822"/>
              <a:ext cx="1112805" cy="461665"/>
            </a:xfrm>
            <a:prstGeom prst="rect">
              <a:avLst/>
            </a:prstGeom>
            <a:noFill/>
          </p:spPr>
          <p:txBody>
            <a:bodyPr wrap="none" rtlCol="0">
              <a:spAutoFit/>
            </a:bodyPr>
            <a:lstStyle/>
            <a:p>
              <a:pPr algn="ctr"/>
              <a:r>
                <a:rPr lang="en-US" sz="1200" b="1" dirty="0">
                  <a:effectLst>
                    <a:glow rad="88900">
                      <a:srgbClr val="E1E1E1"/>
                    </a:glow>
                  </a:effectLst>
                  <a:latin typeface="Arial Nova" panose="020B0604020202020204" pitchFamily="34" charset="0"/>
                </a:rPr>
                <a:t>Sammamish/</a:t>
              </a:r>
            </a:p>
            <a:p>
              <a:pPr algn="ctr"/>
              <a:r>
                <a:rPr lang="en-US" sz="1200" b="1" dirty="0">
                  <a:effectLst>
                    <a:glow rad="88900">
                      <a:srgbClr val="E1E1E1"/>
                    </a:glow>
                  </a:effectLst>
                  <a:latin typeface="Arial Nova" panose="020B0604020202020204" pitchFamily="34" charset="0"/>
                </a:rPr>
                <a:t>Cedar*</a:t>
              </a:r>
            </a:p>
          </p:txBody>
        </p:sp>
        <p:sp>
          <p:nvSpPr>
            <p:cNvPr id="17" name="TextBox 16">
              <a:extLst>
                <a:ext uri="{FF2B5EF4-FFF2-40B4-BE49-F238E27FC236}">
                  <a16:creationId xmlns:a16="http://schemas.microsoft.com/office/drawing/2014/main" id="{1B0A7237-F106-446D-8F10-8822F2E2A66C}"/>
                </a:ext>
              </a:extLst>
            </p:cNvPr>
            <p:cNvSpPr txBox="1"/>
            <p:nvPr/>
          </p:nvSpPr>
          <p:spPr>
            <a:xfrm>
              <a:off x="10144366" y="4753940"/>
              <a:ext cx="898670"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Duwamish</a:t>
              </a:r>
            </a:p>
          </p:txBody>
        </p:sp>
        <p:sp>
          <p:nvSpPr>
            <p:cNvPr id="18" name="TextBox 17">
              <a:extLst>
                <a:ext uri="{FF2B5EF4-FFF2-40B4-BE49-F238E27FC236}">
                  <a16:creationId xmlns:a16="http://schemas.microsoft.com/office/drawing/2014/main" id="{9D53117F-2739-401F-BD85-4342F4C89F0F}"/>
                </a:ext>
              </a:extLst>
            </p:cNvPr>
            <p:cNvSpPr txBox="1"/>
            <p:nvPr/>
          </p:nvSpPr>
          <p:spPr>
            <a:xfrm>
              <a:off x="10380873" y="5810511"/>
              <a:ext cx="774234"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Puyallup</a:t>
              </a:r>
            </a:p>
          </p:txBody>
        </p:sp>
        <p:sp>
          <p:nvSpPr>
            <p:cNvPr id="19" name="TextBox 18">
              <a:extLst>
                <a:ext uri="{FF2B5EF4-FFF2-40B4-BE49-F238E27FC236}">
                  <a16:creationId xmlns:a16="http://schemas.microsoft.com/office/drawing/2014/main" id="{28E1917B-3EE3-4C12-B9A7-9883852296F4}"/>
                </a:ext>
              </a:extLst>
            </p:cNvPr>
            <p:cNvSpPr txBox="1"/>
            <p:nvPr/>
          </p:nvSpPr>
          <p:spPr>
            <a:xfrm>
              <a:off x="9182202" y="6266709"/>
              <a:ext cx="818241"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Nisqually</a:t>
              </a:r>
            </a:p>
          </p:txBody>
        </p:sp>
        <p:grpSp>
          <p:nvGrpSpPr>
            <p:cNvPr id="38" name="Group 37">
              <a:extLst>
                <a:ext uri="{FF2B5EF4-FFF2-40B4-BE49-F238E27FC236}">
                  <a16:creationId xmlns:a16="http://schemas.microsoft.com/office/drawing/2014/main" id="{8FF17B4D-1296-4DD3-9A5D-C8BE3EB9D78B}"/>
                </a:ext>
              </a:extLst>
            </p:cNvPr>
            <p:cNvGrpSpPr/>
            <p:nvPr/>
          </p:nvGrpSpPr>
          <p:grpSpPr>
            <a:xfrm>
              <a:off x="7028849" y="1298824"/>
              <a:ext cx="1061048" cy="276999"/>
              <a:chOff x="6055835" y="1900749"/>
              <a:chExt cx="1061048" cy="276999"/>
            </a:xfrm>
          </p:grpSpPr>
          <p:sp>
            <p:nvSpPr>
              <p:cNvPr id="39" name="Oval 38">
                <a:extLst>
                  <a:ext uri="{FF2B5EF4-FFF2-40B4-BE49-F238E27FC236}">
                    <a16:creationId xmlns:a16="http://schemas.microsoft.com/office/drawing/2014/main" id="{10FFCB2A-7ED9-42CC-B4E1-5AB5E68F0A24}"/>
                  </a:ext>
                </a:extLst>
              </p:cNvPr>
              <p:cNvSpPr/>
              <p:nvPr/>
            </p:nvSpPr>
            <p:spPr>
              <a:xfrm>
                <a:off x="6055835" y="1954172"/>
                <a:ext cx="153908" cy="159746"/>
              </a:xfrm>
              <a:prstGeom prst="ellipse">
                <a:avLst/>
              </a:prstGeom>
              <a:solidFill>
                <a:srgbClr val="FFAA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AFAE350-84CB-419C-827F-3BD70A9A3FCE}"/>
                  </a:ext>
                </a:extLst>
              </p:cNvPr>
              <p:cNvSpPr txBox="1"/>
              <p:nvPr/>
            </p:nvSpPr>
            <p:spPr>
              <a:xfrm>
                <a:off x="6217278" y="1900749"/>
                <a:ext cx="899605" cy="276999"/>
              </a:xfrm>
              <a:prstGeom prst="rect">
                <a:avLst/>
              </a:prstGeom>
              <a:noFill/>
            </p:spPr>
            <p:txBody>
              <a:bodyPr wrap="none" rtlCol="0">
                <a:spAutoFit/>
              </a:bodyPr>
              <a:lstStyle/>
              <a:p>
                <a:r>
                  <a:rPr lang="en-US" sz="1200" dirty="0">
                    <a:effectLst>
                      <a:glow rad="76200">
                        <a:schemeClr val="bg1"/>
                      </a:glow>
                    </a:effectLst>
                    <a:latin typeface="Arial Nova" panose="020B0504020202020204" pitchFamily="34" charset="0"/>
                    <a:cs typeface="Arial" panose="020B0604020202020204" pitchFamily="34" charset="0"/>
                  </a:rPr>
                  <a:t>Nearshore</a:t>
                </a:r>
              </a:p>
            </p:txBody>
          </p:sp>
        </p:grpSp>
      </p:grpSp>
      <p:pic>
        <p:nvPicPr>
          <p:cNvPr id="34" name="Picture 33" descr="A horizontal box plot showing the concentration of PCBs measured in juvenile Chinook salmon collected from seven marine nearshore habitats.">
            <a:extLst>
              <a:ext uri="{FF2B5EF4-FFF2-40B4-BE49-F238E27FC236}">
                <a16:creationId xmlns:a16="http://schemas.microsoft.com/office/drawing/2014/main" id="{1A8E046E-80D5-44B3-B589-C2EEAAEB0B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7" y="665395"/>
            <a:ext cx="4977765" cy="6126480"/>
          </a:xfrm>
          <a:prstGeom prst="rect">
            <a:avLst/>
          </a:prstGeom>
        </p:spPr>
      </p:pic>
      <p:sp>
        <p:nvSpPr>
          <p:cNvPr id="47" name="Oval 46">
            <a:extLst>
              <a:ext uri="{FF2B5EF4-FFF2-40B4-BE49-F238E27FC236}">
                <a16:creationId xmlns:a16="http://schemas.microsoft.com/office/drawing/2014/main" id="{859A15A5-B9C1-46FE-ACA6-E58D001A03CD}"/>
              </a:ext>
              <a:ext uri="{C183D7F6-B498-43B3-948B-1728B52AA6E4}">
                <adec:decorative xmlns:adec="http://schemas.microsoft.com/office/drawing/2017/decorative" val="1"/>
              </a:ext>
            </a:extLst>
          </p:cNvPr>
          <p:cNvSpPr/>
          <p:nvPr/>
        </p:nvSpPr>
        <p:spPr>
          <a:xfrm rot="505344">
            <a:off x="9723721" y="4022261"/>
            <a:ext cx="833097" cy="1730171"/>
          </a:xfrm>
          <a:prstGeom prst="ellipse">
            <a:avLst/>
          </a:prstGeom>
          <a:noFill/>
          <a:ln w="57150">
            <a:solidFill>
              <a:srgbClr val="D730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An arrow pointing to the dotted line on the box plot. The dotted line represents the concentration of PCBs where sublethal effects are seen in juvenile salmonids due to PCB exposure. ">
            <a:extLst>
              <a:ext uri="{FF2B5EF4-FFF2-40B4-BE49-F238E27FC236}">
                <a16:creationId xmlns:a16="http://schemas.microsoft.com/office/drawing/2014/main" id="{117BCD8A-66C8-4BC3-B1C2-753031B947A9}"/>
              </a:ext>
            </a:extLst>
          </p:cNvPr>
          <p:cNvGrpSpPr/>
          <p:nvPr/>
        </p:nvGrpSpPr>
        <p:grpSpPr>
          <a:xfrm>
            <a:off x="2496711" y="742021"/>
            <a:ext cx="4023986" cy="2092760"/>
            <a:chOff x="2496711" y="742021"/>
            <a:chExt cx="4023986" cy="2092760"/>
          </a:xfrm>
        </p:grpSpPr>
        <p:sp>
          <p:nvSpPr>
            <p:cNvPr id="23" name="TextBox 22">
              <a:extLst>
                <a:ext uri="{FF2B5EF4-FFF2-40B4-BE49-F238E27FC236}">
                  <a16:creationId xmlns:a16="http://schemas.microsoft.com/office/drawing/2014/main" id="{EEC5307A-A297-4EF3-A6A6-8AD57E4378D3}"/>
                </a:ext>
              </a:extLst>
            </p:cNvPr>
            <p:cNvSpPr txBox="1"/>
            <p:nvPr/>
          </p:nvSpPr>
          <p:spPr>
            <a:xfrm>
              <a:off x="3555975" y="1634452"/>
              <a:ext cx="2964722" cy="1200329"/>
            </a:xfrm>
            <a:prstGeom prst="rect">
              <a:avLst/>
            </a:prstGeom>
            <a:noFill/>
          </p:spPr>
          <p:txBody>
            <a:bodyPr wrap="square" rtlCol="0">
              <a:spAutoFit/>
            </a:bodyPr>
            <a:lstStyle/>
            <a:p>
              <a:pPr algn="ctr"/>
              <a:r>
                <a:rPr lang="en-US" dirty="0"/>
                <a:t>PS Recovery Target</a:t>
              </a:r>
            </a:p>
            <a:p>
              <a:pPr algn="ctr"/>
              <a:r>
                <a:rPr lang="en-US" dirty="0"/>
                <a:t>2,400 ng/g lipid</a:t>
              </a:r>
            </a:p>
            <a:p>
              <a:pPr algn="ctr"/>
              <a:r>
                <a:rPr lang="en-US" dirty="0"/>
                <a:t>(Meador et al. 2002)</a:t>
              </a:r>
            </a:p>
            <a:p>
              <a:pPr algn="ctr"/>
              <a:r>
                <a:rPr lang="en-US" b="1" dirty="0"/>
                <a:t>44% above recovery target</a:t>
              </a:r>
            </a:p>
          </p:txBody>
        </p:sp>
        <p:cxnSp>
          <p:nvCxnSpPr>
            <p:cNvPr id="29" name="Straight Arrow Connector 28">
              <a:extLst>
                <a:ext uri="{FF2B5EF4-FFF2-40B4-BE49-F238E27FC236}">
                  <a16:creationId xmlns:a16="http://schemas.microsoft.com/office/drawing/2014/main" id="{D80FE1D1-F76E-4897-9F08-8A8718108BFF}"/>
                </a:ext>
              </a:extLst>
            </p:cNvPr>
            <p:cNvCxnSpPr>
              <a:cxnSpLocks/>
            </p:cNvCxnSpPr>
            <p:nvPr/>
          </p:nvCxnSpPr>
          <p:spPr>
            <a:xfrm flipH="1">
              <a:off x="2496711" y="2091655"/>
              <a:ext cx="1351720"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0" name="Picture 4" descr="Puget Sound Partnership Vital Sign Wheel">
              <a:extLst>
                <a:ext uri="{FF2B5EF4-FFF2-40B4-BE49-F238E27FC236}">
                  <a16:creationId xmlns:a16="http://schemas.microsoft.com/office/drawing/2014/main" id="{44E2A6EF-99C0-4269-B53E-9C01AA3FCA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0572" y="742021"/>
              <a:ext cx="895529" cy="894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40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descr="A map of Puget Sound, the Strait of Juan de Fuca and the Strait of Georgia showing the nearshore (orange) collection sites where juvenile Chinook salmon were collected. The map also shows the mean percent impervious surface for the region, as illustrated by the gray shading, with dark gray/black being the most developed and light gray being the least developed. ">
            <a:extLst>
              <a:ext uri="{FF2B5EF4-FFF2-40B4-BE49-F238E27FC236}">
                <a16:creationId xmlns:a16="http://schemas.microsoft.com/office/drawing/2014/main" id="{28780341-D31F-C9BA-8113-016B8AE55231}"/>
              </a:ext>
            </a:extLst>
          </p:cNvPr>
          <p:cNvGrpSpPr/>
          <p:nvPr/>
        </p:nvGrpSpPr>
        <p:grpSpPr>
          <a:xfrm>
            <a:off x="6910277" y="182882"/>
            <a:ext cx="5016732" cy="6492240"/>
            <a:chOff x="6931793" y="182882"/>
            <a:chExt cx="5016732" cy="6492240"/>
          </a:xfrm>
        </p:grpSpPr>
        <p:pic>
          <p:nvPicPr>
            <p:cNvPr id="49" name="Picture 48" descr="Map&#10;&#10;Description automatically generated">
              <a:extLst>
                <a:ext uri="{FF2B5EF4-FFF2-40B4-BE49-F238E27FC236}">
                  <a16:creationId xmlns:a16="http://schemas.microsoft.com/office/drawing/2014/main" id="{781696A0-78DA-F16D-6599-681FC67C9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793" y="182882"/>
              <a:ext cx="5016732" cy="6492240"/>
            </a:xfrm>
            <a:prstGeom prst="rect">
              <a:avLst/>
            </a:prstGeom>
          </p:spPr>
        </p:pic>
        <p:sp>
          <p:nvSpPr>
            <p:cNvPr id="50" name="TextBox 49">
              <a:extLst>
                <a:ext uri="{FF2B5EF4-FFF2-40B4-BE49-F238E27FC236}">
                  <a16:creationId xmlns:a16="http://schemas.microsoft.com/office/drawing/2014/main" id="{71EF6223-589D-0855-2B35-E2ED9274A29E}"/>
                </a:ext>
              </a:extLst>
            </p:cNvPr>
            <p:cNvSpPr txBox="1"/>
            <p:nvPr/>
          </p:nvSpPr>
          <p:spPr>
            <a:xfrm>
              <a:off x="10521042" y="1592457"/>
              <a:ext cx="610343"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Skagit</a:t>
              </a:r>
            </a:p>
          </p:txBody>
        </p:sp>
        <p:sp>
          <p:nvSpPr>
            <p:cNvPr id="51" name="TextBox 50">
              <a:extLst>
                <a:ext uri="{FF2B5EF4-FFF2-40B4-BE49-F238E27FC236}">
                  <a16:creationId xmlns:a16="http://schemas.microsoft.com/office/drawing/2014/main" id="{ED652863-AE43-5C75-4BE9-F46808D86EAE}"/>
                </a:ext>
              </a:extLst>
            </p:cNvPr>
            <p:cNvSpPr txBox="1"/>
            <p:nvPr/>
          </p:nvSpPr>
          <p:spPr>
            <a:xfrm>
              <a:off x="10381186" y="2325952"/>
              <a:ext cx="1111121"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Stillaguamish</a:t>
              </a:r>
            </a:p>
          </p:txBody>
        </p:sp>
        <p:sp>
          <p:nvSpPr>
            <p:cNvPr id="52" name="TextBox 51">
              <a:extLst>
                <a:ext uri="{FF2B5EF4-FFF2-40B4-BE49-F238E27FC236}">
                  <a16:creationId xmlns:a16="http://schemas.microsoft.com/office/drawing/2014/main" id="{CD75FD15-74A6-83BA-60CE-699F18350D04}"/>
                </a:ext>
              </a:extLst>
            </p:cNvPr>
            <p:cNvSpPr txBox="1"/>
            <p:nvPr/>
          </p:nvSpPr>
          <p:spPr>
            <a:xfrm>
              <a:off x="10381185" y="3297887"/>
              <a:ext cx="951782"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Snohomish</a:t>
              </a:r>
            </a:p>
          </p:txBody>
        </p:sp>
        <p:sp>
          <p:nvSpPr>
            <p:cNvPr id="53" name="TextBox 52">
              <a:extLst>
                <a:ext uri="{FF2B5EF4-FFF2-40B4-BE49-F238E27FC236}">
                  <a16:creationId xmlns:a16="http://schemas.microsoft.com/office/drawing/2014/main" id="{02806821-BBF4-5553-D378-6B4A95AAEB12}"/>
                </a:ext>
              </a:extLst>
            </p:cNvPr>
            <p:cNvSpPr txBox="1"/>
            <p:nvPr/>
          </p:nvSpPr>
          <p:spPr>
            <a:xfrm>
              <a:off x="10422105" y="4269822"/>
              <a:ext cx="1112805" cy="461665"/>
            </a:xfrm>
            <a:prstGeom prst="rect">
              <a:avLst/>
            </a:prstGeom>
            <a:noFill/>
          </p:spPr>
          <p:txBody>
            <a:bodyPr wrap="none" rtlCol="0">
              <a:spAutoFit/>
            </a:bodyPr>
            <a:lstStyle/>
            <a:p>
              <a:pPr algn="ctr"/>
              <a:r>
                <a:rPr lang="en-US" sz="1200" b="1" dirty="0">
                  <a:effectLst>
                    <a:glow rad="88900">
                      <a:srgbClr val="E1E1E1"/>
                    </a:glow>
                  </a:effectLst>
                  <a:latin typeface="Arial Nova" panose="020B0604020202020204" pitchFamily="34" charset="0"/>
                </a:rPr>
                <a:t>Sammamish/</a:t>
              </a:r>
            </a:p>
            <a:p>
              <a:pPr algn="ctr"/>
              <a:r>
                <a:rPr lang="en-US" sz="1200" b="1" dirty="0">
                  <a:effectLst>
                    <a:glow rad="88900">
                      <a:srgbClr val="E1E1E1"/>
                    </a:glow>
                  </a:effectLst>
                  <a:latin typeface="Arial Nova" panose="020B0604020202020204" pitchFamily="34" charset="0"/>
                </a:rPr>
                <a:t>Cedar*</a:t>
              </a:r>
            </a:p>
          </p:txBody>
        </p:sp>
        <p:sp>
          <p:nvSpPr>
            <p:cNvPr id="54" name="TextBox 53">
              <a:extLst>
                <a:ext uri="{FF2B5EF4-FFF2-40B4-BE49-F238E27FC236}">
                  <a16:creationId xmlns:a16="http://schemas.microsoft.com/office/drawing/2014/main" id="{16AFF27C-B7AA-358E-3031-3A4CAF17C73F}"/>
                </a:ext>
              </a:extLst>
            </p:cNvPr>
            <p:cNvSpPr txBox="1"/>
            <p:nvPr/>
          </p:nvSpPr>
          <p:spPr>
            <a:xfrm>
              <a:off x="10144366" y="4753940"/>
              <a:ext cx="898670"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Duwamish</a:t>
              </a:r>
            </a:p>
          </p:txBody>
        </p:sp>
        <p:sp>
          <p:nvSpPr>
            <p:cNvPr id="55" name="TextBox 54">
              <a:extLst>
                <a:ext uri="{FF2B5EF4-FFF2-40B4-BE49-F238E27FC236}">
                  <a16:creationId xmlns:a16="http://schemas.microsoft.com/office/drawing/2014/main" id="{7C95B9CE-AA4F-C9C1-1560-791FE61A74BC}"/>
                </a:ext>
              </a:extLst>
            </p:cNvPr>
            <p:cNvSpPr txBox="1"/>
            <p:nvPr/>
          </p:nvSpPr>
          <p:spPr>
            <a:xfrm>
              <a:off x="10380873" y="5810511"/>
              <a:ext cx="774234"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Puyallup</a:t>
              </a:r>
            </a:p>
          </p:txBody>
        </p:sp>
        <p:sp>
          <p:nvSpPr>
            <p:cNvPr id="56" name="TextBox 55">
              <a:extLst>
                <a:ext uri="{FF2B5EF4-FFF2-40B4-BE49-F238E27FC236}">
                  <a16:creationId xmlns:a16="http://schemas.microsoft.com/office/drawing/2014/main" id="{A92C6F46-6B31-19FD-32E6-23D312DFC99A}"/>
                </a:ext>
              </a:extLst>
            </p:cNvPr>
            <p:cNvSpPr txBox="1"/>
            <p:nvPr/>
          </p:nvSpPr>
          <p:spPr>
            <a:xfrm>
              <a:off x="9182202" y="6266709"/>
              <a:ext cx="818241" cy="262226"/>
            </a:xfrm>
            <a:prstGeom prst="rect">
              <a:avLst/>
            </a:prstGeom>
            <a:noFill/>
          </p:spPr>
          <p:txBody>
            <a:bodyPr wrap="none" rtlCol="0">
              <a:spAutoFit/>
            </a:bodyPr>
            <a:lstStyle/>
            <a:p>
              <a:r>
                <a:rPr lang="en-US" sz="1200" b="1" dirty="0">
                  <a:effectLst>
                    <a:glow rad="88900">
                      <a:srgbClr val="E1E1E1"/>
                    </a:glow>
                  </a:effectLst>
                  <a:latin typeface="Arial Nova" panose="020B0604020202020204" pitchFamily="34" charset="0"/>
                </a:rPr>
                <a:t>Nisqually</a:t>
              </a:r>
            </a:p>
          </p:txBody>
        </p:sp>
        <p:grpSp>
          <p:nvGrpSpPr>
            <p:cNvPr id="59" name="Group 58">
              <a:extLst>
                <a:ext uri="{FF2B5EF4-FFF2-40B4-BE49-F238E27FC236}">
                  <a16:creationId xmlns:a16="http://schemas.microsoft.com/office/drawing/2014/main" id="{C91430B1-051A-480D-A9AA-DBA893319FCF}"/>
                </a:ext>
              </a:extLst>
            </p:cNvPr>
            <p:cNvGrpSpPr/>
            <p:nvPr/>
          </p:nvGrpSpPr>
          <p:grpSpPr>
            <a:xfrm>
              <a:off x="7028849" y="1298824"/>
              <a:ext cx="1061048" cy="276999"/>
              <a:chOff x="6055835" y="1900749"/>
              <a:chExt cx="1061048" cy="276999"/>
            </a:xfrm>
          </p:grpSpPr>
          <p:sp>
            <p:nvSpPr>
              <p:cNvPr id="60" name="Oval 59">
                <a:extLst>
                  <a:ext uri="{FF2B5EF4-FFF2-40B4-BE49-F238E27FC236}">
                    <a16:creationId xmlns:a16="http://schemas.microsoft.com/office/drawing/2014/main" id="{E4693DC0-F603-C099-98B7-454D03FDEE36}"/>
                  </a:ext>
                </a:extLst>
              </p:cNvPr>
              <p:cNvSpPr/>
              <p:nvPr/>
            </p:nvSpPr>
            <p:spPr>
              <a:xfrm>
                <a:off x="6055835" y="1954172"/>
                <a:ext cx="153908" cy="159746"/>
              </a:xfrm>
              <a:prstGeom prst="ellipse">
                <a:avLst/>
              </a:prstGeom>
              <a:solidFill>
                <a:srgbClr val="FFAA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76F8FFF8-2864-9327-0933-D767375A7115}"/>
                  </a:ext>
                </a:extLst>
              </p:cNvPr>
              <p:cNvSpPr txBox="1"/>
              <p:nvPr/>
            </p:nvSpPr>
            <p:spPr>
              <a:xfrm>
                <a:off x="6217278" y="1900749"/>
                <a:ext cx="899605" cy="276999"/>
              </a:xfrm>
              <a:prstGeom prst="rect">
                <a:avLst/>
              </a:prstGeom>
              <a:noFill/>
            </p:spPr>
            <p:txBody>
              <a:bodyPr wrap="none" rtlCol="0">
                <a:spAutoFit/>
              </a:bodyPr>
              <a:lstStyle/>
              <a:p>
                <a:r>
                  <a:rPr lang="en-US" sz="1200" dirty="0">
                    <a:effectLst>
                      <a:glow rad="76200">
                        <a:schemeClr val="bg1"/>
                      </a:glow>
                    </a:effectLst>
                    <a:latin typeface="Arial Nova" panose="020B0504020202020204" pitchFamily="34" charset="0"/>
                    <a:cs typeface="Arial" panose="020B0604020202020204" pitchFamily="34" charset="0"/>
                  </a:rPr>
                  <a:t>Nearshore</a:t>
                </a:r>
              </a:p>
            </p:txBody>
          </p:sp>
        </p:grpSp>
      </p:grpSp>
      <p:sp>
        <p:nvSpPr>
          <p:cNvPr id="24" name="Title 23">
            <a:extLst>
              <a:ext uri="{FF2B5EF4-FFF2-40B4-BE49-F238E27FC236}">
                <a16:creationId xmlns:a16="http://schemas.microsoft.com/office/drawing/2014/main" id="{9A0C7F0C-B2CB-4653-AFD8-5050FB24B54E}"/>
              </a:ext>
            </a:extLst>
          </p:cNvPr>
          <p:cNvSpPr txBox="1">
            <a:spLocks noGrp="1"/>
          </p:cNvSpPr>
          <p:nvPr>
            <p:ph type="ctrTitle"/>
          </p:nvPr>
        </p:nvSpPr>
        <p:spPr>
          <a:xfrm>
            <a:off x="-72539" y="10468"/>
            <a:ext cx="66591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mj-lt"/>
                <a:ea typeface="+mn-ea"/>
                <a:cs typeface="+mn-cs"/>
              </a:rPr>
              <a:t>PCBs - Nearshore</a:t>
            </a:r>
          </a:p>
        </p:txBody>
      </p:sp>
      <p:grpSp>
        <p:nvGrpSpPr>
          <p:cNvPr id="2" name="Group 1" descr="A horizontal box plot showing the concentration of PCBs measured in juvenile Chinook salmon collected from 11 river estuaries and Lake Washington. Two lines, one at 2200 and one at 4800 ng/g lipids PCBs, represent the growth and mortality critical tissue levels from PCB exposure as described by Berninger and Tillitt (2019).  ">
            <a:extLst>
              <a:ext uri="{FF2B5EF4-FFF2-40B4-BE49-F238E27FC236}">
                <a16:creationId xmlns:a16="http://schemas.microsoft.com/office/drawing/2014/main" id="{D1526D7D-D514-3B5C-F30E-1E6662C29D8C}"/>
              </a:ext>
            </a:extLst>
          </p:cNvPr>
          <p:cNvGrpSpPr/>
          <p:nvPr/>
        </p:nvGrpSpPr>
        <p:grpSpPr>
          <a:xfrm>
            <a:off x="4770" y="434301"/>
            <a:ext cx="4977765" cy="6355885"/>
            <a:chOff x="4770" y="434301"/>
            <a:chExt cx="4977765" cy="6355885"/>
          </a:xfrm>
        </p:grpSpPr>
        <p:pic>
          <p:nvPicPr>
            <p:cNvPr id="3" name="Picture 2" descr="A horizontal box plot showing the concentration of PCBs measured in juvenile Chinook salmon collected from seven marine nearshore habitats.">
              <a:extLst>
                <a:ext uri="{FF2B5EF4-FFF2-40B4-BE49-F238E27FC236}">
                  <a16:creationId xmlns:a16="http://schemas.microsoft.com/office/drawing/2014/main" id="{96459D4E-71B0-4E62-88F2-31E25562B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 y="663706"/>
              <a:ext cx="4977765" cy="6126480"/>
            </a:xfrm>
            <a:prstGeom prst="rect">
              <a:avLst/>
            </a:prstGeom>
          </p:spPr>
        </p:pic>
        <p:cxnSp>
          <p:nvCxnSpPr>
            <p:cNvPr id="45" name="Straight Connector 44">
              <a:extLst>
                <a:ext uri="{FF2B5EF4-FFF2-40B4-BE49-F238E27FC236}">
                  <a16:creationId xmlns:a16="http://schemas.microsoft.com/office/drawing/2014/main" id="{06263CD3-BD7D-4368-AF6D-5CA59B8DCD92}"/>
                </a:ext>
              </a:extLst>
            </p:cNvPr>
            <p:cNvCxnSpPr>
              <a:cxnSpLocks/>
            </p:cNvCxnSpPr>
            <p:nvPr/>
          </p:nvCxnSpPr>
          <p:spPr>
            <a:xfrm flipV="1">
              <a:off x="2433103" y="589102"/>
              <a:ext cx="0" cy="542184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0244132-06BB-432E-A944-070A8F0B8601}"/>
                </a:ext>
              </a:extLst>
            </p:cNvPr>
            <p:cNvCxnSpPr>
              <a:cxnSpLocks/>
            </p:cNvCxnSpPr>
            <p:nvPr/>
          </p:nvCxnSpPr>
          <p:spPr>
            <a:xfrm flipV="1">
              <a:off x="3213653" y="589102"/>
              <a:ext cx="0" cy="542184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EEAA03C-5D40-4AFB-9E03-4505F73AA7B7}"/>
                </a:ext>
              </a:extLst>
            </p:cNvPr>
            <p:cNvSpPr txBox="1"/>
            <p:nvPr/>
          </p:nvSpPr>
          <p:spPr>
            <a:xfrm>
              <a:off x="2259787" y="434301"/>
              <a:ext cx="364202" cy="369332"/>
            </a:xfrm>
            <a:prstGeom prst="rect">
              <a:avLst/>
            </a:prstGeom>
            <a:noFill/>
          </p:spPr>
          <p:txBody>
            <a:bodyPr wrap="none" rtlCol="0">
              <a:spAutoFit/>
            </a:bodyPr>
            <a:lstStyle/>
            <a:p>
              <a:r>
                <a:rPr lang="en-US" b="1" dirty="0">
                  <a:solidFill>
                    <a:srgbClr val="002060"/>
                  </a:solidFill>
                  <a:effectLst>
                    <a:glow rad="127000">
                      <a:schemeClr val="bg1"/>
                    </a:glow>
                  </a:effectLst>
                  <a:latin typeface="Arial" panose="020B0604020202020204" pitchFamily="34" charset="0"/>
                  <a:cs typeface="Arial" panose="020B0604020202020204" pitchFamily="34" charset="0"/>
                </a:rPr>
                <a:t>G</a:t>
              </a:r>
            </a:p>
          </p:txBody>
        </p:sp>
        <p:sp>
          <p:nvSpPr>
            <p:cNvPr id="48" name="TextBox 47">
              <a:extLst>
                <a:ext uri="{FF2B5EF4-FFF2-40B4-BE49-F238E27FC236}">
                  <a16:creationId xmlns:a16="http://schemas.microsoft.com/office/drawing/2014/main" id="{27A16F34-68D6-4929-9C65-4666AD024891}"/>
                </a:ext>
              </a:extLst>
            </p:cNvPr>
            <p:cNvSpPr txBox="1"/>
            <p:nvPr/>
          </p:nvSpPr>
          <p:spPr>
            <a:xfrm>
              <a:off x="3024240" y="434301"/>
              <a:ext cx="377026" cy="369332"/>
            </a:xfrm>
            <a:prstGeom prst="rect">
              <a:avLst/>
            </a:prstGeom>
            <a:noFill/>
          </p:spPr>
          <p:txBody>
            <a:bodyPr wrap="none" rtlCol="0">
              <a:spAutoFit/>
            </a:bodyPr>
            <a:lstStyle/>
            <a:p>
              <a:r>
                <a:rPr lang="en-US" b="1" dirty="0">
                  <a:solidFill>
                    <a:srgbClr val="002060"/>
                  </a:solidFill>
                  <a:effectLst>
                    <a:glow rad="127000">
                      <a:schemeClr val="bg1"/>
                    </a:glow>
                  </a:effectLst>
                  <a:latin typeface="Arial" panose="020B0604020202020204" pitchFamily="34" charset="0"/>
                  <a:cs typeface="Arial" panose="020B0604020202020204" pitchFamily="34" charset="0"/>
                </a:rPr>
                <a:t>M</a:t>
              </a:r>
            </a:p>
          </p:txBody>
        </p:sp>
      </p:grpSp>
      <p:sp>
        <p:nvSpPr>
          <p:cNvPr id="30" name="TextBox 29">
            <a:extLst>
              <a:ext uri="{FF2B5EF4-FFF2-40B4-BE49-F238E27FC236}">
                <a16:creationId xmlns:a16="http://schemas.microsoft.com/office/drawing/2014/main" id="{BA0A4D0F-A7F2-418B-BDE5-A602924D4980}"/>
              </a:ext>
            </a:extLst>
          </p:cNvPr>
          <p:cNvSpPr txBox="1"/>
          <p:nvPr/>
        </p:nvSpPr>
        <p:spPr>
          <a:xfrm>
            <a:off x="3243605" y="761598"/>
            <a:ext cx="3716723" cy="646331"/>
          </a:xfrm>
          <a:prstGeom prst="rect">
            <a:avLst/>
          </a:prstGeom>
          <a:noFill/>
        </p:spPr>
        <p:txBody>
          <a:bodyPr wrap="none" rtlCol="0">
            <a:spAutoFit/>
          </a:bodyPr>
          <a:lstStyle/>
          <a:p>
            <a:pPr algn="ctr"/>
            <a:r>
              <a:rPr lang="en-US" dirty="0">
                <a:solidFill>
                  <a:srgbClr val="002060"/>
                </a:solidFill>
              </a:rPr>
              <a:t>Fish Health Critical Tissue Levels (CTL)</a:t>
            </a:r>
          </a:p>
          <a:p>
            <a:pPr algn="ctr"/>
            <a:r>
              <a:rPr lang="en-US" dirty="0">
                <a:solidFill>
                  <a:srgbClr val="002060"/>
                </a:solidFill>
              </a:rPr>
              <a:t>(Berninger &amp; </a:t>
            </a:r>
            <a:r>
              <a:rPr lang="en-US" dirty="0" err="1">
                <a:solidFill>
                  <a:srgbClr val="002060"/>
                </a:solidFill>
              </a:rPr>
              <a:t>Tillitt</a:t>
            </a:r>
            <a:r>
              <a:rPr lang="en-US" dirty="0">
                <a:solidFill>
                  <a:srgbClr val="002060"/>
                </a:solidFill>
              </a:rPr>
              <a:t> 2019)</a:t>
            </a:r>
          </a:p>
        </p:txBody>
      </p:sp>
      <p:sp>
        <p:nvSpPr>
          <p:cNvPr id="28" name="TextBox 27">
            <a:extLst>
              <a:ext uri="{FF2B5EF4-FFF2-40B4-BE49-F238E27FC236}">
                <a16:creationId xmlns:a16="http://schemas.microsoft.com/office/drawing/2014/main" id="{63CF80EA-4F8A-4E4F-9885-5B9D3EBA2B19}"/>
              </a:ext>
            </a:extLst>
          </p:cNvPr>
          <p:cNvSpPr txBox="1"/>
          <p:nvPr/>
        </p:nvSpPr>
        <p:spPr>
          <a:xfrm>
            <a:off x="3492102" y="1629127"/>
            <a:ext cx="3219729" cy="1200329"/>
          </a:xfrm>
          <a:prstGeom prst="rect">
            <a:avLst/>
          </a:prstGeom>
          <a:noFill/>
        </p:spPr>
        <p:txBody>
          <a:bodyPr wrap="none" rtlCol="0">
            <a:spAutoFit/>
          </a:bodyPr>
          <a:lstStyle/>
          <a:p>
            <a:pPr algn="ctr"/>
            <a:r>
              <a:rPr lang="en-US" b="1" dirty="0">
                <a:solidFill>
                  <a:srgbClr val="002060"/>
                </a:solidFill>
              </a:rPr>
              <a:t>48% samples above </a:t>
            </a:r>
            <a:r>
              <a:rPr lang="en-US" b="1" u="sng" dirty="0">
                <a:solidFill>
                  <a:srgbClr val="002060"/>
                </a:solidFill>
              </a:rPr>
              <a:t>G</a:t>
            </a:r>
            <a:r>
              <a:rPr lang="en-US" b="1" dirty="0">
                <a:solidFill>
                  <a:srgbClr val="002060"/>
                </a:solidFill>
              </a:rPr>
              <a:t>rowth CTL</a:t>
            </a:r>
          </a:p>
          <a:p>
            <a:pPr marL="285750" indent="-285750" algn="ctr">
              <a:buFont typeface="Arial" panose="020B0604020202020204" pitchFamily="34" charset="0"/>
              <a:buChar char="•"/>
            </a:pPr>
            <a:r>
              <a:rPr lang="en-US" b="1" dirty="0">
                <a:solidFill>
                  <a:srgbClr val="002060"/>
                </a:solidFill>
              </a:rPr>
              <a:t>&gt; 9.2% samples predicted to</a:t>
            </a:r>
          </a:p>
          <a:p>
            <a:pPr algn="ctr"/>
            <a:r>
              <a:rPr lang="en-US" b="1" dirty="0">
                <a:solidFill>
                  <a:srgbClr val="002060"/>
                </a:solidFill>
              </a:rPr>
              <a:t>have growth effects</a:t>
            </a:r>
          </a:p>
          <a:p>
            <a:pPr algn="ctr"/>
            <a:endParaRPr lang="en-US" b="1" dirty="0">
              <a:solidFill>
                <a:srgbClr val="002060"/>
              </a:solidFill>
            </a:endParaRPr>
          </a:p>
        </p:txBody>
      </p:sp>
      <p:sp>
        <p:nvSpPr>
          <p:cNvPr id="32" name="TextBox 31">
            <a:extLst>
              <a:ext uri="{FF2B5EF4-FFF2-40B4-BE49-F238E27FC236}">
                <a16:creationId xmlns:a16="http://schemas.microsoft.com/office/drawing/2014/main" id="{7023C992-CC9F-4AE7-9F17-D23F6151B1D8}"/>
              </a:ext>
            </a:extLst>
          </p:cNvPr>
          <p:cNvSpPr txBox="1"/>
          <p:nvPr/>
        </p:nvSpPr>
        <p:spPr>
          <a:xfrm>
            <a:off x="3404578" y="2745855"/>
            <a:ext cx="3394776" cy="1200329"/>
          </a:xfrm>
          <a:prstGeom prst="rect">
            <a:avLst/>
          </a:prstGeom>
          <a:noFill/>
        </p:spPr>
        <p:txBody>
          <a:bodyPr wrap="none" rtlCol="0">
            <a:spAutoFit/>
          </a:bodyPr>
          <a:lstStyle/>
          <a:p>
            <a:pPr algn="ctr"/>
            <a:r>
              <a:rPr lang="en-US" b="1" dirty="0">
                <a:solidFill>
                  <a:srgbClr val="002060"/>
                </a:solidFill>
              </a:rPr>
              <a:t>22% samples above </a:t>
            </a:r>
            <a:r>
              <a:rPr lang="en-US" b="1" u="sng" dirty="0">
                <a:solidFill>
                  <a:srgbClr val="002060"/>
                </a:solidFill>
              </a:rPr>
              <a:t>M</a:t>
            </a:r>
            <a:r>
              <a:rPr lang="en-US" b="1" dirty="0">
                <a:solidFill>
                  <a:srgbClr val="002060"/>
                </a:solidFill>
              </a:rPr>
              <a:t>ortality CTL</a:t>
            </a:r>
          </a:p>
          <a:p>
            <a:pPr marL="285750" indent="-285750" algn="ctr">
              <a:buFont typeface="Arial" panose="020B0604020202020204" pitchFamily="34" charset="0"/>
              <a:buChar char="•"/>
            </a:pPr>
            <a:r>
              <a:rPr lang="en-US" b="1" dirty="0">
                <a:solidFill>
                  <a:srgbClr val="002060"/>
                </a:solidFill>
              </a:rPr>
              <a:t>5% samples predicted to</a:t>
            </a:r>
          </a:p>
          <a:p>
            <a:pPr algn="ctr"/>
            <a:r>
              <a:rPr lang="en-US" b="1" dirty="0">
                <a:solidFill>
                  <a:srgbClr val="002060"/>
                </a:solidFill>
              </a:rPr>
              <a:t>die</a:t>
            </a:r>
          </a:p>
          <a:p>
            <a:pPr algn="ctr"/>
            <a:endParaRPr lang="en-US" b="1" dirty="0">
              <a:solidFill>
                <a:srgbClr val="002060"/>
              </a:solidFill>
            </a:endParaRPr>
          </a:p>
        </p:txBody>
      </p:sp>
      <p:sp>
        <p:nvSpPr>
          <p:cNvPr id="64" name="Oval 63">
            <a:extLst>
              <a:ext uri="{FF2B5EF4-FFF2-40B4-BE49-F238E27FC236}">
                <a16:creationId xmlns:a16="http://schemas.microsoft.com/office/drawing/2014/main" id="{9EF213DA-62DC-4BB7-B259-33DC89BE2F17}"/>
              </a:ext>
              <a:ext uri="{C183D7F6-B498-43B3-948B-1728B52AA6E4}">
                <adec:decorative xmlns:adec="http://schemas.microsoft.com/office/drawing/2017/decorative" val="1"/>
              </a:ext>
            </a:extLst>
          </p:cNvPr>
          <p:cNvSpPr/>
          <p:nvPr/>
        </p:nvSpPr>
        <p:spPr>
          <a:xfrm rot="505344">
            <a:off x="9723721" y="4022261"/>
            <a:ext cx="833097" cy="1730171"/>
          </a:xfrm>
          <a:prstGeom prst="ellipse">
            <a:avLst/>
          </a:prstGeom>
          <a:noFill/>
          <a:ln w="57150">
            <a:solidFill>
              <a:srgbClr val="D730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6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5751</TotalTime>
  <Words>790</Words>
  <Application>Microsoft Office PowerPoint</Application>
  <PresentationFormat>Widescreen</PresentationFormat>
  <Paragraphs>246</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Nova</vt:lpstr>
      <vt:lpstr>Calibri</vt:lpstr>
      <vt:lpstr>Calibri Light</vt:lpstr>
      <vt:lpstr>Office Theme</vt:lpstr>
      <vt:lpstr>Juvenile Chinook salmon accumulate harmful levels of toxic contaminants during their seaward migration to Puget Sound</vt:lpstr>
      <vt:lpstr>Monitoring Toxics in Juvenile Chinook Salmon (WDFW Toxics Biological Observation System)</vt:lpstr>
      <vt:lpstr>Study Questions</vt:lpstr>
      <vt:lpstr>Methods Toxics monitoring in juvenile Chinook salmon</vt:lpstr>
      <vt:lpstr>Methods Toxics monitoring in juvenile Chinook salmon</vt:lpstr>
      <vt:lpstr>PCBs - Estuaries &amp; Lake Washington</vt:lpstr>
      <vt:lpstr>PCBs - Estuaries &amp; Lake Washington</vt:lpstr>
      <vt:lpstr>PCBs - Nearshore</vt:lpstr>
      <vt:lpstr>PCBs - Nearshore</vt:lpstr>
      <vt:lpstr>Where to prioritize actions for cleanups? </vt:lpstr>
      <vt:lpstr>A comparison of estuary and nearshore</vt:lpstr>
      <vt:lpstr>Conclusions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Juvenile Chinook salmon accumulate harmful levels of toxic contaminants while undergoing their seaward migration</dc:title>
  <dc:creator>Andrea Carey</dc:creator>
  <cp:lastModifiedBy>Carey, Andrea J (DFW)</cp:lastModifiedBy>
  <cp:revision>33</cp:revision>
  <dcterms:created xsi:type="dcterms:W3CDTF">2022-04-12T17:38:09Z</dcterms:created>
  <dcterms:modified xsi:type="dcterms:W3CDTF">2022-04-21T21:49:18Z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011977-b912-4387-97a4-f4c94a801377_Enabled">
    <vt:lpwstr>true</vt:lpwstr>
  </property>
  <property fmtid="{D5CDD505-2E9C-101B-9397-08002B2CF9AE}" pid="3" name="MSIP_Label_45011977-b912-4387-97a4-f4c94a801377_SetDate">
    <vt:lpwstr>2022-04-12T17:38:09Z</vt:lpwstr>
  </property>
  <property fmtid="{D5CDD505-2E9C-101B-9397-08002B2CF9AE}" pid="4" name="MSIP_Label_45011977-b912-4387-97a4-f4c94a801377_Method">
    <vt:lpwstr>Standard</vt:lpwstr>
  </property>
  <property fmtid="{D5CDD505-2E9C-101B-9397-08002B2CF9AE}" pid="5" name="MSIP_Label_45011977-b912-4387-97a4-f4c94a801377_Name">
    <vt:lpwstr>Uncategorized Data</vt:lpwstr>
  </property>
  <property fmtid="{D5CDD505-2E9C-101B-9397-08002B2CF9AE}" pid="6" name="MSIP_Label_45011977-b912-4387-97a4-f4c94a801377_SiteId">
    <vt:lpwstr>11d0e217-264e-400a-8ba0-57dcc127d72d</vt:lpwstr>
  </property>
  <property fmtid="{D5CDD505-2E9C-101B-9397-08002B2CF9AE}" pid="7" name="MSIP_Label_45011977-b912-4387-97a4-f4c94a801377_ActionId">
    <vt:lpwstr>762342bb-8260-4fe5-90de-e78669a1eb8f</vt:lpwstr>
  </property>
  <property fmtid="{D5CDD505-2E9C-101B-9397-08002B2CF9AE}" pid="8" name="MSIP_Label_45011977-b912-4387-97a4-f4c94a801377_ContentBits">
    <vt:lpwstr>0</vt:lpwstr>
  </property>
</Properties>
</file>