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4" r:id="rId9"/>
    <p:sldId id="267" r:id="rId10"/>
    <p:sldId id="265" r:id="rId11"/>
    <p:sldId id="268" r:id="rId12"/>
    <p:sldId id="270" r:id="rId13"/>
    <p:sldId id="269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4CB17-4987-44B2-BE00-27E080FD5A7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7F352C8-2C54-403E-A3EB-8702586250FB}">
      <dgm:prSet/>
      <dgm:spPr/>
      <dgm:t>
        <a:bodyPr/>
        <a:lstStyle/>
        <a:p>
          <a:r>
            <a:rPr lang="en-US"/>
            <a:t>SeaWorld</a:t>
          </a:r>
        </a:p>
      </dgm:t>
    </dgm:pt>
    <dgm:pt modelId="{4D3D7F3C-DCED-4D86-BB5F-C3112454CF99}" type="parTrans" cxnId="{79B6C2A4-5443-4070-93B9-BFFDFE8AC32D}">
      <dgm:prSet/>
      <dgm:spPr/>
      <dgm:t>
        <a:bodyPr/>
        <a:lstStyle/>
        <a:p>
          <a:endParaRPr lang="en-US"/>
        </a:p>
      </dgm:t>
    </dgm:pt>
    <dgm:pt modelId="{0C92A053-4A2C-430D-A44B-3E6DDE2BA792}" type="sibTrans" cxnId="{79B6C2A4-5443-4070-93B9-BFFDFE8AC32D}">
      <dgm:prSet/>
      <dgm:spPr/>
      <dgm:t>
        <a:bodyPr/>
        <a:lstStyle/>
        <a:p>
          <a:endParaRPr lang="en-US"/>
        </a:p>
      </dgm:t>
    </dgm:pt>
    <dgm:pt modelId="{A33EAB23-F3A4-4BDB-9E0C-7CBA749A5F72}">
      <dgm:prSet/>
      <dgm:spPr/>
      <dgm:t>
        <a:bodyPr/>
        <a:lstStyle/>
        <a:p>
          <a:r>
            <a:rPr lang="en-US"/>
            <a:t>Whales Initiative of Government of Canada</a:t>
          </a:r>
        </a:p>
      </dgm:t>
    </dgm:pt>
    <dgm:pt modelId="{4424F34B-8A50-4DB7-BFBD-3DD84ED9D6F6}" type="parTrans" cxnId="{AFD5C7A2-9201-455D-A3F7-B83933251F43}">
      <dgm:prSet/>
      <dgm:spPr/>
      <dgm:t>
        <a:bodyPr/>
        <a:lstStyle/>
        <a:p>
          <a:endParaRPr lang="en-US"/>
        </a:p>
      </dgm:t>
    </dgm:pt>
    <dgm:pt modelId="{AC3F8A39-49C7-4542-90A6-98B7818FC08B}" type="sibTrans" cxnId="{AFD5C7A2-9201-455D-A3F7-B83933251F43}">
      <dgm:prSet/>
      <dgm:spPr/>
      <dgm:t>
        <a:bodyPr/>
        <a:lstStyle/>
        <a:p>
          <a:endParaRPr lang="en-US"/>
        </a:p>
      </dgm:t>
    </dgm:pt>
    <dgm:pt modelId="{0B6C6D92-EBFD-4FD5-99DD-457E82162A65}" type="pres">
      <dgm:prSet presAssocID="{9C64CB17-4987-44B2-BE00-27E080FD5A7A}" presName="linear" presStyleCnt="0">
        <dgm:presLayoutVars>
          <dgm:animLvl val="lvl"/>
          <dgm:resizeHandles val="exact"/>
        </dgm:presLayoutVars>
      </dgm:prSet>
      <dgm:spPr/>
    </dgm:pt>
    <dgm:pt modelId="{74D1D128-F4F6-4579-B091-10454B715F28}" type="pres">
      <dgm:prSet presAssocID="{D7F352C8-2C54-403E-A3EB-8702586250F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8D58B8-98D4-4BBB-9917-F39ECDA5C1FA}" type="pres">
      <dgm:prSet presAssocID="{0C92A053-4A2C-430D-A44B-3E6DDE2BA792}" presName="spacer" presStyleCnt="0"/>
      <dgm:spPr/>
    </dgm:pt>
    <dgm:pt modelId="{4DCE42A8-890A-4D71-861A-E91ADFBCB09F}" type="pres">
      <dgm:prSet presAssocID="{A33EAB23-F3A4-4BDB-9E0C-7CBA749A5F7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A99D41D-A351-4B4A-B261-02EC915CEEF2}" type="presOf" srcId="{A33EAB23-F3A4-4BDB-9E0C-7CBA749A5F72}" destId="{4DCE42A8-890A-4D71-861A-E91ADFBCB09F}" srcOrd="0" destOrd="0" presId="urn:microsoft.com/office/officeart/2005/8/layout/vList2"/>
    <dgm:cxn modelId="{96894190-155B-4B71-89DC-DD3771D94D1A}" type="presOf" srcId="{9C64CB17-4987-44B2-BE00-27E080FD5A7A}" destId="{0B6C6D92-EBFD-4FD5-99DD-457E82162A65}" srcOrd="0" destOrd="0" presId="urn:microsoft.com/office/officeart/2005/8/layout/vList2"/>
    <dgm:cxn modelId="{AFD5C7A2-9201-455D-A3F7-B83933251F43}" srcId="{9C64CB17-4987-44B2-BE00-27E080FD5A7A}" destId="{A33EAB23-F3A4-4BDB-9E0C-7CBA749A5F72}" srcOrd="1" destOrd="0" parTransId="{4424F34B-8A50-4DB7-BFBD-3DD84ED9D6F6}" sibTransId="{AC3F8A39-49C7-4542-90A6-98B7818FC08B}"/>
    <dgm:cxn modelId="{79B6C2A4-5443-4070-93B9-BFFDFE8AC32D}" srcId="{9C64CB17-4987-44B2-BE00-27E080FD5A7A}" destId="{D7F352C8-2C54-403E-A3EB-8702586250FB}" srcOrd="0" destOrd="0" parTransId="{4D3D7F3C-DCED-4D86-BB5F-C3112454CF99}" sibTransId="{0C92A053-4A2C-430D-A44B-3E6DDE2BA792}"/>
    <dgm:cxn modelId="{9884AAD0-6943-485E-A42B-35737747CD69}" type="presOf" srcId="{D7F352C8-2C54-403E-A3EB-8702586250FB}" destId="{74D1D128-F4F6-4579-B091-10454B715F28}" srcOrd="0" destOrd="0" presId="urn:microsoft.com/office/officeart/2005/8/layout/vList2"/>
    <dgm:cxn modelId="{16C12AC5-CB09-45E3-9A58-AA4F548AFEE5}" type="presParOf" srcId="{0B6C6D92-EBFD-4FD5-99DD-457E82162A65}" destId="{74D1D128-F4F6-4579-B091-10454B715F28}" srcOrd="0" destOrd="0" presId="urn:microsoft.com/office/officeart/2005/8/layout/vList2"/>
    <dgm:cxn modelId="{4C8E5027-4B24-407D-B281-6D459B438242}" type="presParOf" srcId="{0B6C6D92-EBFD-4FD5-99DD-457E82162A65}" destId="{1D8D58B8-98D4-4BBB-9917-F39ECDA5C1FA}" srcOrd="1" destOrd="0" presId="urn:microsoft.com/office/officeart/2005/8/layout/vList2"/>
    <dgm:cxn modelId="{65505493-9B32-4661-82C1-49DA33F3384B}" type="presParOf" srcId="{0B6C6D92-EBFD-4FD5-99DD-457E82162A65}" destId="{4DCE42A8-890A-4D71-861A-E91ADFBCB09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1D128-F4F6-4579-B091-10454B715F28}">
      <dsp:nvSpPr>
        <dsp:cNvPr id="0" name=""/>
        <dsp:cNvSpPr/>
      </dsp:nvSpPr>
      <dsp:spPr>
        <a:xfrm>
          <a:off x="0" y="20889"/>
          <a:ext cx="6263640" cy="26623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SeaWorld</a:t>
          </a:r>
        </a:p>
      </dsp:txBody>
      <dsp:txXfrm>
        <a:off x="129964" y="150853"/>
        <a:ext cx="6003712" cy="2402406"/>
      </dsp:txXfrm>
    </dsp:sp>
    <dsp:sp modelId="{4DCE42A8-890A-4D71-861A-E91ADFBCB09F}">
      <dsp:nvSpPr>
        <dsp:cNvPr id="0" name=""/>
        <dsp:cNvSpPr/>
      </dsp:nvSpPr>
      <dsp:spPr>
        <a:xfrm>
          <a:off x="0" y="2821464"/>
          <a:ext cx="6263640" cy="266233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Whales Initiative of Government of Canada</a:t>
          </a:r>
        </a:p>
      </dsp:txBody>
      <dsp:txXfrm>
        <a:off x="129964" y="2951428"/>
        <a:ext cx="6003712" cy="2402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FC74-EAAF-450F-8E3F-75E63007E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AFEFA6-4219-40E6-95A7-8BA90DC20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57DF8-C616-4DD2-8B3C-BC0A75B46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C002-1A67-4C63-8104-3750CE99386F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E79F4-0040-4A4B-AC7A-0BEE6EF71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9BBE1-2C29-4B41-925D-C50DE9E7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1C50-DA68-411A-827D-EDBAEB1D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D093F-8422-4405-977A-3259231A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A69B37-83CB-41DB-9E4C-104C59B50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A6F81-B8BE-473B-9045-8A45B303C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C002-1A67-4C63-8104-3750CE99386F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DE2F6-4DB1-4DE1-A77C-FD8CA6304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E81C9-D2E3-422A-8AD4-73448182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1C50-DA68-411A-827D-EDBAEB1D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8B9175-EBD9-4F46-B1EC-909F261B1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1C77E-24BC-4B26-8C48-7F7A99367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E6860-4C49-489E-ABC3-9E61F18CB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C002-1A67-4C63-8104-3750CE99386F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5F993-A967-40C8-8CA0-1A4CD6DA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7442C-958B-4AA8-9AE4-545369B48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1C50-DA68-411A-827D-EDBAEB1D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0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4DB5A-4CFA-4B19-945B-5DBF09E69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1319E-BDD5-4AB6-92F6-E9EF7EA6B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79748-EF18-4DE5-9C83-8CA80AF4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C002-1A67-4C63-8104-3750CE99386F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04B3-D306-43C9-B0E2-FD53EB5A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D72D2-AF65-450D-B348-1B6541B3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1C50-DA68-411A-827D-EDBAEB1D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8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01B6-833A-43FD-BF9F-F52E52121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DB386-2BEB-4F97-99A1-9E78B873B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DFB53-08D1-457A-A062-AE8F2ED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C002-1A67-4C63-8104-3750CE99386F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47F5C-6E2C-4D7E-A04E-E5164FF4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B235-7F02-4BBF-9862-878DFFF8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1C50-DA68-411A-827D-EDBAEB1D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1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CA3FC-FD19-43A1-9770-4B3AC01B5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B4F96-D06B-4FCD-9082-510B2690B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0A718-4E76-43AA-B254-58575563A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5C37F-1AB6-4FED-9ACC-E87D361A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C002-1A67-4C63-8104-3750CE99386F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0A1EA-9655-45C7-8CDD-BC274AF8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D7729-0290-42EC-84E2-3AE74EAE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1C50-DA68-411A-827D-EDBAEB1D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0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F67A9-A2AB-4345-9CE8-E5412EF2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8E070-3A4A-43AD-86AF-B0489D427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70D05-204F-4B70-857B-238D33D16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6CF42B-F34F-443C-A74F-CA86B22EC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7701B-9995-4737-A99A-35E7EAAD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CB707B-E032-4AE2-8763-5A2EDC965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C002-1A67-4C63-8104-3750CE99386F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5B3C8D-D6C0-4858-967A-8B5A5688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943B83-084C-4D4F-BCB7-5683ACE4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1C50-DA68-411A-827D-EDBAEB1D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8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FEA78-9F15-4921-A16B-902A376AA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7C6E9-20D1-4353-A29C-DB83BD72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C002-1A67-4C63-8104-3750CE99386F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D7BAF6-8072-4AE5-9F3E-016EF6508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3851-B024-47F9-B78E-861B050A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1C50-DA68-411A-827D-EDBAEB1D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4CFD0F-6830-45AB-8EA9-3739240D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C002-1A67-4C63-8104-3750CE99386F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51487E-BEC1-4B71-9DF7-4307F3210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89FA4-83B5-473B-A5FF-406E2A74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1C50-DA68-411A-827D-EDBAEB1D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6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4183-5F92-4F51-AB90-6F97C1033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220CB-8BA0-42B6-852C-6D995A877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9FCEC-3EEE-48EC-87A2-6ABFEEA9A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47D83-D321-4DF2-B383-BB78DE264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C002-1A67-4C63-8104-3750CE99386F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ADC8F-41E7-4A70-8EF7-A88CE57C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4A252-2588-4F5F-9478-189F2BAA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1C50-DA68-411A-827D-EDBAEB1D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3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96636-73D8-48BE-BC01-ACE94662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4D6DD3-2ADA-465C-B0D3-8B68F464E1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008C5-0847-4681-A932-CC124D75D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09E91-75A9-423E-8AED-1716A0106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C002-1A67-4C63-8104-3750CE99386F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1A00B-339A-4043-A23E-232FE478D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5A080-3A56-41D2-8A0D-493CA9CE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1C50-DA68-411A-827D-EDBAEB1D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3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3D51FE-2981-4483-9847-B7AE72AEE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D1098-335A-4030-A331-E299E50D1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0CDAC-D087-41E1-8964-86CF3ED40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C002-1A67-4C63-8104-3750CE99386F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15469-4789-4E5F-80EA-E1C7BCFC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6D19A-91E0-448A-B0D3-BD19C9A91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B1C50-DA68-411A-827D-EDBAEB1D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1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5400C-183B-4B23-8DFC-D0318B27C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576" y="159391"/>
            <a:ext cx="10021824" cy="24279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Simultaneous determination of steroid hormones and pharmaceuticals and personal care products with LC–MS/MS in feces of killer whales (Orcinus orca)</a:t>
            </a:r>
            <a:br>
              <a:rPr lang="en-US" sz="36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8EFAB54-DB3E-4742-849A-F215AE790A89}"/>
              </a:ext>
            </a:extLst>
          </p:cNvPr>
          <p:cNvSpPr txBox="1"/>
          <p:nvPr/>
        </p:nvSpPr>
        <p:spPr>
          <a:xfrm>
            <a:off x="804672" y="2827419"/>
            <a:ext cx="5126896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</a:rPr>
              <a:t>Xiangjun Liao, Andrew Ross, Neil Dangerfield Institute of Ocean Sciences, Sidney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</a:rPr>
              <a:t>Tanya Brown, Katerina Colbourne, Peter Ross Pacific Science Enterprise Centre, West Vancouver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4405E15-FEE1-4F1A-9510-1A1B43D02C22}"/>
              </a:ext>
            </a:extLst>
          </p:cNvPr>
          <p:cNvGrpSpPr/>
          <p:nvPr/>
        </p:nvGrpSpPr>
        <p:grpSpPr>
          <a:xfrm>
            <a:off x="6429376" y="3757488"/>
            <a:ext cx="4954673" cy="1377777"/>
            <a:chOff x="402638" y="1453242"/>
            <a:chExt cx="4967221" cy="216134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683A69-271F-41C1-ADA3-86BB61B7F0D4}"/>
                </a:ext>
              </a:extLst>
            </p:cNvPr>
            <p:cNvSpPr txBox="1"/>
            <p:nvPr/>
          </p:nvSpPr>
          <p:spPr>
            <a:xfrm>
              <a:off x="658025" y="1538821"/>
              <a:ext cx="106885" cy="417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endPara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6" descr="header_cropped">
              <a:extLst>
                <a:ext uri="{FF2B5EF4-FFF2-40B4-BE49-F238E27FC236}">
                  <a16:creationId xmlns:a16="http://schemas.microsoft.com/office/drawing/2014/main" id="{59F1AF96-9EA3-45FB-85C4-3251B1C502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" t="-415" r="57358" b="13515"/>
            <a:stretch/>
          </p:blipFill>
          <p:spPr bwMode="auto">
            <a:xfrm>
              <a:off x="402638" y="2383970"/>
              <a:ext cx="4967221" cy="123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582E02-4701-4DC3-AF98-12CD4EAB64E4}"/>
                </a:ext>
              </a:extLst>
            </p:cNvPr>
            <p:cNvSpPr/>
            <p:nvPr/>
          </p:nvSpPr>
          <p:spPr>
            <a:xfrm>
              <a:off x="402638" y="1453242"/>
              <a:ext cx="4967221" cy="2155083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33">
                <a:defRPr/>
              </a:pPr>
              <a:endParaRPr lang="en-US" sz="180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640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640AE-9651-4885-A28A-A8809EFB4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683" y="643467"/>
            <a:ext cx="8532634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77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AA9295-D3BD-4289-9C56-6BE08BB01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443694"/>
              </p:ext>
            </p:extLst>
          </p:nvPr>
        </p:nvGraphicFramePr>
        <p:xfrm>
          <a:off x="850778" y="730324"/>
          <a:ext cx="10490444" cy="5597994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2486050">
                  <a:extLst>
                    <a:ext uri="{9D8B030D-6E8A-4147-A177-3AD203B41FA5}">
                      <a16:colId xmlns:a16="http://schemas.microsoft.com/office/drawing/2014/main" val="2248600533"/>
                    </a:ext>
                  </a:extLst>
                </a:gridCol>
                <a:gridCol w="1043849">
                  <a:extLst>
                    <a:ext uri="{9D8B030D-6E8A-4147-A177-3AD203B41FA5}">
                      <a16:colId xmlns:a16="http://schemas.microsoft.com/office/drawing/2014/main" val="4186651891"/>
                    </a:ext>
                  </a:extLst>
                </a:gridCol>
                <a:gridCol w="1043849">
                  <a:extLst>
                    <a:ext uri="{9D8B030D-6E8A-4147-A177-3AD203B41FA5}">
                      <a16:colId xmlns:a16="http://schemas.microsoft.com/office/drawing/2014/main" val="961980718"/>
                    </a:ext>
                  </a:extLst>
                </a:gridCol>
                <a:gridCol w="986116">
                  <a:extLst>
                    <a:ext uri="{9D8B030D-6E8A-4147-A177-3AD203B41FA5}">
                      <a16:colId xmlns:a16="http://schemas.microsoft.com/office/drawing/2014/main" val="149430965"/>
                    </a:ext>
                  </a:extLst>
                </a:gridCol>
                <a:gridCol w="986116">
                  <a:extLst>
                    <a:ext uri="{9D8B030D-6E8A-4147-A177-3AD203B41FA5}">
                      <a16:colId xmlns:a16="http://schemas.microsoft.com/office/drawing/2014/main" val="3683750255"/>
                    </a:ext>
                  </a:extLst>
                </a:gridCol>
                <a:gridCol w="986116">
                  <a:extLst>
                    <a:ext uri="{9D8B030D-6E8A-4147-A177-3AD203B41FA5}">
                      <a16:colId xmlns:a16="http://schemas.microsoft.com/office/drawing/2014/main" val="2198586533"/>
                    </a:ext>
                  </a:extLst>
                </a:gridCol>
                <a:gridCol w="986116">
                  <a:extLst>
                    <a:ext uri="{9D8B030D-6E8A-4147-A177-3AD203B41FA5}">
                      <a16:colId xmlns:a16="http://schemas.microsoft.com/office/drawing/2014/main" val="459807890"/>
                    </a:ext>
                  </a:extLst>
                </a:gridCol>
                <a:gridCol w="986116">
                  <a:extLst>
                    <a:ext uri="{9D8B030D-6E8A-4147-A177-3AD203B41FA5}">
                      <a16:colId xmlns:a16="http://schemas.microsoft.com/office/drawing/2014/main" val="1340105115"/>
                    </a:ext>
                  </a:extLst>
                </a:gridCol>
                <a:gridCol w="986116">
                  <a:extLst>
                    <a:ext uri="{9D8B030D-6E8A-4147-A177-3AD203B41FA5}">
                      <a16:colId xmlns:a16="http://schemas.microsoft.com/office/drawing/2014/main" val="2272607045"/>
                    </a:ext>
                  </a:extLst>
                </a:gridCol>
              </a:tblGrid>
              <a:tr h="369748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cap="all" spc="60" dirty="0">
                          <a:solidFill>
                            <a:schemeClr val="tx1"/>
                          </a:solidFill>
                          <a:effectLst/>
                        </a:rPr>
                        <a:t>Intraday and </a:t>
                      </a:r>
                      <a:r>
                        <a:rPr lang="en-US" sz="1100" b="1" u="none" strike="noStrike" cap="all" spc="60" dirty="0" err="1">
                          <a:solidFill>
                            <a:schemeClr val="tx1"/>
                          </a:solidFill>
                          <a:effectLst/>
                        </a:rPr>
                        <a:t>interday</a:t>
                      </a:r>
                      <a:r>
                        <a:rPr lang="en-US" sz="1100" b="1" u="none" strike="noStrike" cap="all" spc="60" dirty="0">
                          <a:solidFill>
                            <a:schemeClr val="tx1"/>
                          </a:solidFill>
                          <a:effectLst/>
                        </a:rPr>
                        <a:t> recoveries and R.S.D. of spiked freeze-dried feces of killer whales  </a:t>
                      </a:r>
                      <a:endParaRPr lang="en-US" sz="1100" b="1" i="0" u="none" strike="noStrike" cap="all" spc="6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4033" marB="8403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096744"/>
                  </a:ext>
                </a:extLst>
              </a:tr>
              <a:tr h="35049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Compound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Spiked level 1 (5.3 ng /g)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Spiked level 3 (133 ng/g)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486524"/>
                  </a:ext>
                </a:extLst>
              </a:tr>
              <a:tr h="350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Intraday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Interday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Intraday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Interday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888906"/>
                  </a:ext>
                </a:extLst>
              </a:tr>
              <a:tr h="350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RE (%) 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RSD (%) 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RE (%) 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RSD (%) 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RE (%) 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RSD (%) 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RE (%) 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RSD (%) 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098302"/>
                  </a:ext>
                </a:extLst>
              </a:tr>
              <a:tr h="3504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Aldosterone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116.2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0.6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104.5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7.2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84.5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1.7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89.6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5.5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001564"/>
                  </a:ext>
                </a:extLst>
              </a:tr>
              <a:tr h="3504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Fluoxetine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91.2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3.8</a:t>
                      </a:r>
                      <a:endParaRPr lang="en-US" sz="15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88.1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7.9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88.7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89.3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4.3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7568783"/>
                  </a:ext>
                </a:extLst>
              </a:tr>
              <a:tr h="3504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Cortisone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120.4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8.6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122.3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4.4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130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0.7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130.3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4.2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080141"/>
                  </a:ext>
                </a:extLst>
              </a:tr>
              <a:tr h="3504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Cortisol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3.3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89.3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7.6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118.2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1.9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115.6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7.9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491883"/>
                  </a:ext>
                </a:extLst>
              </a:tr>
              <a:tr h="3504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11-Ketotestosterone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97.3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12.1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108.8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4.8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106.9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550317"/>
                  </a:ext>
                </a:extLst>
              </a:tr>
              <a:tr h="3504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Corticosterone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104.1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9.6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110.8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5.4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121.5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4.8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115.6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5.7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838369"/>
                  </a:ext>
                </a:extLst>
              </a:tr>
              <a:tr h="3504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Estrone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91.5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7.7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113.4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16.7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106.7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102.8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3.8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233995"/>
                  </a:ext>
                </a:extLst>
              </a:tr>
              <a:tr h="3504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11-Deoxycorticosterone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124.8</a:t>
                      </a:r>
                      <a:endParaRPr lang="en-US" sz="15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114.5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8.5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117.8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3.3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120.1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4.7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98663"/>
                  </a:ext>
                </a:extLst>
              </a:tr>
              <a:tr h="3504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Testosterone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102.1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2.4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107.2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2.7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96.4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1.9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96.1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1.9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161173"/>
                  </a:ext>
                </a:extLst>
              </a:tr>
              <a:tr h="3504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Progesterone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121.9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8.9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112.7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8.5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115.4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3.9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108.4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6.6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526321"/>
                  </a:ext>
                </a:extLst>
              </a:tr>
              <a:tr h="3504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Androsterone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110.6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3.7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105.9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3.5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112.7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0.7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105.2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6.6</a:t>
                      </a:r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631983"/>
                  </a:ext>
                </a:extLst>
              </a:tr>
              <a:tr h="29446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RE: Recovery; RSD: Relative standard deviation</a:t>
                      </a:r>
                      <a:endParaRPr lang="en-US" sz="1100" b="1" i="1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3" marR="8753" marT="8753" marB="84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840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840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840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840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840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" marR="8753" marT="8753" marB="8403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8959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6D06574-65F7-41A6-B80E-7CC503C857B1}"/>
              </a:ext>
            </a:extLst>
          </p:cNvPr>
          <p:cNvSpPr txBox="1"/>
          <p:nvPr/>
        </p:nvSpPr>
        <p:spPr>
          <a:xfrm>
            <a:off x="4414332" y="-31520"/>
            <a:ext cx="2091613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61808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0A1042-07B6-41A7-9C0E-B8262F9ACD6B}"/>
              </a:ext>
            </a:extLst>
          </p:cNvPr>
          <p:cNvSpPr txBox="1"/>
          <p:nvPr/>
        </p:nvSpPr>
        <p:spPr>
          <a:xfrm>
            <a:off x="4386742" y="341424"/>
            <a:ext cx="2548813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C1ED94-5CFB-413E-B84D-6FE9FBA55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469035"/>
              </p:ext>
            </p:extLst>
          </p:nvPr>
        </p:nvGraphicFramePr>
        <p:xfrm>
          <a:off x="1109637" y="1863801"/>
          <a:ext cx="9972726" cy="4440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2891">
                  <a:extLst>
                    <a:ext uri="{9D8B030D-6E8A-4147-A177-3AD203B41FA5}">
                      <a16:colId xmlns:a16="http://schemas.microsoft.com/office/drawing/2014/main" val="3093080901"/>
                    </a:ext>
                  </a:extLst>
                </a:gridCol>
                <a:gridCol w="1632400">
                  <a:extLst>
                    <a:ext uri="{9D8B030D-6E8A-4147-A177-3AD203B41FA5}">
                      <a16:colId xmlns:a16="http://schemas.microsoft.com/office/drawing/2014/main" val="1527310640"/>
                    </a:ext>
                  </a:extLst>
                </a:gridCol>
                <a:gridCol w="2451660">
                  <a:extLst>
                    <a:ext uri="{9D8B030D-6E8A-4147-A177-3AD203B41FA5}">
                      <a16:colId xmlns:a16="http://schemas.microsoft.com/office/drawing/2014/main" val="3591472896"/>
                    </a:ext>
                  </a:extLst>
                </a:gridCol>
                <a:gridCol w="2285775">
                  <a:extLst>
                    <a:ext uri="{9D8B030D-6E8A-4147-A177-3AD203B41FA5}">
                      <a16:colId xmlns:a16="http://schemas.microsoft.com/office/drawing/2014/main" val="2855763766"/>
                    </a:ext>
                  </a:extLst>
                </a:gridCol>
              </a:tblGrid>
              <a:tr h="3171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Comparison of available method limit of detection (ng/g) of mammal feces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355371"/>
                  </a:ext>
                </a:extLst>
              </a:tr>
              <a:tr h="31719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Compound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Method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237075"/>
                  </a:ext>
                </a:extLst>
              </a:tr>
              <a:tr h="317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Our method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Gesquiere</a:t>
                      </a:r>
                      <a:r>
                        <a:rPr lang="en-US" sz="1600" u="none" strike="noStrike" dirty="0">
                          <a:effectLst/>
                        </a:rPr>
                        <a:t> et 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Weltring</a:t>
                      </a:r>
                      <a:r>
                        <a:rPr lang="en-US" sz="1600" u="none" strike="noStrike" dirty="0">
                          <a:effectLst/>
                        </a:rPr>
                        <a:t> et 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extLst>
                  <a:ext uri="{0D108BD9-81ED-4DB2-BD59-A6C34878D82A}">
                    <a16:rowId xmlns:a16="http://schemas.microsoft.com/office/drawing/2014/main" val="3142825396"/>
                  </a:ext>
                </a:extLst>
              </a:tr>
              <a:tr h="317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Cortisone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21" marR="15221" marT="1522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91.8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extLst>
                  <a:ext uri="{0D108BD9-81ED-4DB2-BD59-A6C34878D82A}">
                    <a16:rowId xmlns:a16="http://schemas.microsoft.com/office/drawing/2014/main" val="3890312479"/>
                  </a:ext>
                </a:extLst>
              </a:tr>
              <a:tr h="317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Cortisol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21" marR="15221" marT="1522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extLst>
                  <a:ext uri="{0D108BD9-81ED-4DB2-BD59-A6C34878D82A}">
                    <a16:rowId xmlns:a16="http://schemas.microsoft.com/office/drawing/2014/main" val="292379235"/>
                  </a:ext>
                </a:extLst>
              </a:tr>
              <a:tr h="317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Corticosterone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1.52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21" marR="15221" marT="1522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extLst>
                  <a:ext uri="{0D108BD9-81ED-4DB2-BD59-A6C34878D82A}">
                    <a16:rowId xmlns:a16="http://schemas.microsoft.com/office/drawing/2014/main" val="3961075344"/>
                  </a:ext>
                </a:extLst>
              </a:tr>
              <a:tr h="317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Androstenedione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47.4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extLst>
                  <a:ext uri="{0D108BD9-81ED-4DB2-BD59-A6C34878D82A}">
                    <a16:rowId xmlns:a16="http://schemas.microsoft.com/office/drawing/2014/main" val="2790697825"/>
                  </a:ext>
                </a:extLst>
              </a:tr>
              <a:tr h="317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Testosterone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highlight>
                            <a:srgbClr val="FFFF00"/>
                          </a:highlight>
                        </a:rPr>
                        <a:t>0.54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54.6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extLst>
                  <a:ext uri="{0D108BD9-81ED-4DB2-BD59-A6C34878D82A}">
                    <a16:rowId xmlns:a16="http://schemas.microsoft.com/office/drawing/2014/main" val="64653237"/>
                  </a:ext>
                </a:extLst>
              </a:tr>
              <a:tr h="317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DHEA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12.76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21" marR="15221" marT="15221" marB="0" anchor="b"/>
                </a:tc>
                <a:extLst>
                  <a:ext uri="{0D108BD9-81ED-4DB2-BD59-A6C34878D82A}">
                    <a16:rowId xmlns:a16="http://schemas.microsoft.com/office/drawing/2014/main" val="3716909532"/>
                  </a:ext>
                </a:extLst>
              </a:tr>
              <a:tr h="317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Progesterone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1.32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21" marR="15221" marT="1522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50.4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extLst>
                  <a:ext uri="{0D108BD9-81ED-4DB2-BD59-A6C34878D82A}">
                    <a16:rowId xmlns:a16="http://schemas.microsoft.com/office/drawing/2014/main" val="3490590690"/>
                  </a:ext>
                </a:extLst>
              </a:tr>
              <a:tr h="317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Androsterone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210.6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extLst>
                  <a:ext uri="{0D108BD9-81ED-4DB2-BD59-A6C34878D82A}">
                    <a16:rowId xmlns:a16="http://schemas.microsoft.com/office/drawing/2014/main" val="3188266253"/>
                  </a:ext>
                </a:extLst>
              </a:tr>
              <a:tr h="317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Estriol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1.47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21" marR="15221" marT="1522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19.2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extLst>
                  <a:ext uri="{0D108BD9-81ED-4DB2-BD59-A6C34878D82A}">
                    <a16:rowId xmlns:a16="http://schemas.microsoft.com/office/drawing/2014/main" val="351041667"/>
                  </a:ext>
                </a:extLst>
              </a:tr>
              <a:tr h="317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17b-E2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6.36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35.4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extLst>
                  <a:ext uri="{0D108BD9-81ED-4DB2-BD59-A6C34878D82A}">
                    <a16:rowId xmlns:a16="http://schemas.microsoft.com/office/drawing/2014/main" val="175213100"/>
                  </a:ext>
                </a:extLst>
              </a:tr>
              <a:tr h="317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Estrone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0.89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88.2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221" marR="15221" marT="15221" marB="0" anchor="ctr"/>
                </a:tc>
                <a:extLst>
                  <a:ext uri="{0D108BD9-81ED-4DB2-BD59-A6C34878D82A}">
                    <a16:rowId xmlns:a16="http://schemas.microsoft.com/office/drawing/2014/main" val="193467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675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170152-7BB4-476A-946B-8039A4DF54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36662"/>
            <a:ext cx="8229600" cy="4384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ECFADB-E349-4DF9-ADA9-D7BBE87DD8A5}"/>
              </a:ext>
            </a:extLst>
          </p:cNvPr>
          <p:cNvSpPr txBox="1"/>
          <p:nvPr/>
        </p:nvSpPr>
        <p:spPr>
          <a:xfrm>
            <a:off x="2736909" y="572957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Chromatograms of hormone and PPCPs in whale feces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B1469-5561-4C53-BBF6-962492FCC2D1}"/>
              </a:ext>
            </a:extLst>
          </p:cNvPr>
          <p:cNvSpPr txBox="1"/>
          <p:nvPr/>
        </p:nvSpPr>
        <p:spPr>
          <a:xfrm>
            <a:off x="4386742" y="341424"/>
            <a:ext cx="2548813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275845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1EFEC-E4E3-4EAD-AA12-710B93A9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Conclusion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A9ABE-1A12-441F-8317-48085251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method for measuring 18 endogenous steroids and 3 pharmaceuticals and personal care products in freeze-dried feces of killer whales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been developed and validated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method can be used as a reference in the validation of the existed and new immunoassays such as radioimmunoassay and enzyme immunoassay 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  such as 17-hydrogenprogesterone, Cortisol, Androstenedione,  testosterone, and dehydroepiandrosterone sulfate (DHEAs )  are found and quantified in whale feces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PPCPs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as triclosan, sertraline and fluoxetine are found and quantified in whale feces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non-invasive approach to characterizing contaminants and health endpoints for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killer whales has been developed and validated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58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1EFEC-E4E3-4EAD-AA12-710B93A9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Acknowledgement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C26768-9ABE-15DF-D884-FB07756190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11496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83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1EFEC-E4E3-4EAD-AA12-710B93A9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A9ABE-1A12-441F-8317-48085251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/>
              <a:t>Introduction</a:t>
            </a:r>
          </a:p>
          <a:p>
            <a:r>
              <a:rPr lang="en-US" sz="2400"/>
              <a:t>Objective</a:t>
            </a:r>
          </a:p>
          <a:p>
            <a:r>
              <a:rPr lang="en-US" sz="2400"/>
              <a:t>Material used</a:t>
            </a:r>
          </a:p>
          <a:p>
            <a:r>
              <a:rPr lang="en-US" sz="2400"/>
              <a:t>Method </a:t>
            </a:r>
          </a:p>
          <a:p>
            <a:r>
              <a:rPr lang="en-US" sz="2400"/>
              <a:t>Results</a:t>
            </a:r>
          </a:p>
          <a:p>
            <a:r>
              <a:rPr lang="en-US" sz="2400"/>
              <a:t>Conclusion</a:t>
            </a:r>
          </a:p>
          <a:p>
            <a:r>
              <a:rPr lang="en-US" sz="2400"/>
              <a:t>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107283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7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1EFEC-E4E3-4EAD-AA12-710B93A9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901193" cy="11357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A9ABE-1A12-441F-8317-48085251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19743"/>
            <a:ext cx="7074404" cy="4457220"/>
          </a:xfrm>
        </p:spPr>
        <p:txBody>
          <a:bodyPr>
            <a:normAutofit/>
          </a:bodyPr>
          <a:lstStyle/>
          <a:p>
            <a:r>
              <a:rPr lang="en-US" sz="2600" b="0" i="0" dirty="0">
                <a:effectLst/>
                <a:latin typeface="Fira Sans" panose="020B0604020202020204" pitchFamily="34" charset="0"/>
              </a:rPr>
              <a:t>Steroid hormones</a:t>
            </a:r>
          </a:p>
          <a:p>
            <a:pPr lvl="1"/>
            <a:r>
              <a:rPr lang="en-US" sz="1700" dirty="0">
                <a:solidFill>
                  <a:srgbClr val="202122"/>
                </a:solidFill>
                <a:latin typeface="Arial" panose="020B0604020202020204" pitchFamily="34" charset="0"/>
              </a:rPr>
              <a:t>T</a:t>
            </a:r>
            <a:r>
              <a:rPr lang="en-US" sz="17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wo classes: </a:t>
            </a:r>
            <a:r>
              <a:rPr lang="en-US" sz="1700" dirty="0">
                <a:solidFill>
                  <a:srgbClr val="202122"/>
                </a:solidFill>
                <a:latin typeface="Arial" panose="020B0604020202020204" pitchFamily="34" charset="0"/>
              </a:rPr>
              <a:t>corticosteroids &amp; sex steroids</a:t>
            </a:r>
          </a:p>
          <a:p>
            <a:pPr lvl="1">
              <a:lnSpc>
                <a:spcPct val="100000"/>
              </a:lnSpc>
            </a:pPr>
            <a:r>
              <a:rPr lang="en-US" sz="1700" dirty="0">
                <a:solidFill>
                  <a:srgbClr val="202122"/>
                </a:solidFill>
                <a:latin typeface="Arial" panose="020B0604020202020204" pitchFamily="34" charset="0"/>
              </a:rPr>
              <a:t>Help control metabolism, inflammation, immune functions, salt and water balance, development of sexual characteristics</a:t>
            </a:r>
          </a:p>
          <a:p>
            <a:pPr lvl="1">
              <a:lnSpc>
                <a:spcPct val="100000"/>
              </a:lnSpc>
            </a:pPr>
            <a:r>
              <a:rPr lang="en-US" sz="1700" dirty="0">
                <a:solidFill>
                  <a:srgbClr val="202122"/>
                </a:solidFill>
                <a:latin typeface="Arial" panose="020B0604020202020204" pitchFamily="34" charset="0"/>
              </a:rPr>
              <a:t>Indicate stress levels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300" b="0" i="0" dirty="0">
              <a:effectLst/>
              <a:latin typeface="Fira Sans" panose="020B0604020202020204" pitchFamily="34" charset="0"/>
            </a:endParaRPr>
          </a:p>
          <a:p>
            <a:pPr marL="0" indent="0">
              <a:buNone/>
            </a:pPr>
            <a:r>
              <a:rPr lang="en-US" sz="1700" b="0" i="0" dirty="0">
                <a:effectLst/>
                <a:latin typeface="Fira Sans" panose="020B0604020202020204" pitchFamily="34" charset="0"/>
              </a:rPr>
              <a:t> 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12209CB-3E4C-43AE-B507-08269FAE8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BCB7912-FEA6-4C89-8E9B-D95EF1564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2025F1-EA96-47E1-ADA9-F706950E1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63" y="3594599"/>
            <a:ext cx="2821181" cy="2221564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C8DC0A-D516-4811-A552-E2EB1BBCAECE}"/>
              </a:ext>
            </a:extLst>
          </p:cNvPr>
          <p:cNvSpPr/>
          <p:nvPr/>
        </p:nvSpPr>
        <p:spPr>
          <a:xfrm>
            <a:off x="1755805" y="6000318"/>
            <a:ext cx="1324947" cy="3732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Cortisol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0EA3FE6-E15D-415B-894A-032767EFF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498" y="3429000"/>
            <a:ext cx="3137683" cy="198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524099-82B1-4906-9665-1EEB06A6D026}"/>
              </a:ext>
            </a:extLst>
          </p:cNvPr>
          <p:cNvSpPr txBox="1"/>
          <p:nvPr/>
        </p:nvSpPr>
        <p:spPr>
          <a:xfrm>
            <a:off x="8033991" y="5631497"/>
            <a:ext cx="1233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Estradiol</a:t>
            </a:r>
            <a:endParaRPr 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D16E7EC-3041-4E27-95CC-F500D4138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98" y="3587483"/>
            <a:ext cx="2821181" cy="2221564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53904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9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1EFEC-E4E3-4EAD-AA12-710B93A9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>
            <a:normAutofit/>
          </a:bodyPr>
          <a:lstStyle/>
          <a:p>
            <a:r>
              <a:rPr lang="en-US" sz="360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A9ABE-1A12-441F-8317-48085251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970877" cy="439398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Fira Sans" panose="020B0604020202020204" pitchFamily="34" charset="0"/>
              </a:rPr>
              <a:t>Pharmaceuticals and personal care products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Emerging contaminants: prescription (such as antibiotics), non-prescription drugs (including ibuprofen), fragrances, detergents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and others.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Sertraline has been observed and quantified in both fish liver and fillet tissue while fluoxetine in fish liver.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Triclosan and its transformation product methyl-triclosan were found in fish.</a:t>
            </a:r>
          </a:p>
          <a:p>
            <a:pPr lvl="1"/>
            <a:endParaRPr lang="en-US" sz="2000" b="0" i="0" dirty="0">
              <a:effectLst/>
              <a:latin typeface="arial" panose="020B0604020202020204" pitchFamily="34" charset="0"/>
            </a:endParaRPr>
          </a:p>
          <a:p>
            <a:pPr lvl="1"/>
            <a:endParaRPr lang="en-US" sz="2000" b="0" i="0" dirty="0">
              <a:effectLst/>
              <a:latin typeface="Fira Sans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BF8B74-9C6B-4047-B75C-6AAD0E735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110465"/>
            <a:ext cx="2709334" cy="1761067"/>
          </a:xfrm>
          <a:prstGeom prst="rect">
            <a:avLst/>
          </a:prstGeom>
        </p:spPr>
      </p:pic>
      <p:grpSp>
        <p:nvGrpSpPr>
          <p:cNvPr id="1045" name="Group 9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046" name="Rectangle 9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Isosceles Triangle 9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48" name="Isosceles Triangle 9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Rectangle 9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U.S. FDA halts use of triclosan in health care antiseptics">
            <a:extLst>
              <a:ext uri="{FF2B5EF4-FFF2-40B4-BE49-F238E27FC236}">
                <a16:creationId xmlns:a16="http://schemas.microsoft.com/office/drawing/2014/main" id="{FD823DE9-3B45-47AA-9EB8-51A029618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9" y="4020333"/>
            <a:ext cx="2709334" cy="169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rown medicine bottle spilling out vitamins and pharmaceutical drugs">
            <a:extLst>
              <a:ext uri="{FF2B5EF4-FFF2-40B4-BE49-F238E27FC236}">
                <a16:creationId xmlns:a16="http://schemas.microsoft.com/office/drawing/2014/main" id="{720DD3C8-527F-422D-94C4-1046AC406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7512" y="2392979"/>
            <a:ext cx="2590053" cy="207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74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7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1EFEC-E4E3-4EAD-AA12-710B93A9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901193" cy="11357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A9ABE-1A12-441F-8317-48085251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1409767"/>
            <a:ext cx="6901193" cy="258892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latin typeface="Fira Sans" panose="020B0604020202020204" pitchFamily="34" charset="0"/>
              </a:rPr>
              <a:t>Whale feces</a:t>
            </a:r>
          </a:p>
          <a:p>
            <a:pPr lvl="1"/>
            <a:r>
              <a:rPr lang="en-US" sz="1600" dirty="0">
                <a:solidFill>
                  <a:srgbClr val="333333"/>
                </a:solidFill>
                <a:latin typeface="Helvetica Neue"/>
              </a:rPr>
              <a:t>Significant role in the ecology of the oceans</a:t>
            </a:r>
          </a:p>
          <a:p>
            <a:pPr lvl="1"/>
            <a:r>
              <a:rPr lang="en-US" sz="1600" dirty="0">
                <a:solidFill>
                  <a:srgbClr val="333333"/>
                </a:solidFill>
                <a:latin typeface="Helvetica Neue"/>
              </a:rPr>
              <a:t>Rich in nutrients</a:t>
            </a:r>
          </a:p>
          <a:p>
            <a:pPr lvl="1"/>
            <a:r>
              <a:rPr lang="en-US" sz="1600" dirty="0">
                <a:solidFill>
                  <a:srgbClr val="333333"/>
                </a:solidFill>
                <a:latin typeface="Helvetica Neue"/>
              </a:rPr>
              <a:t>Indicators of health and ecology</a:t>
            </a:r>
          </a:p>
          <a:p>
            <a:pPr lvl="2"/>
            <a:r>
              <a:rPr lang="en-US" sz="1600" dirty="0">
                <a:solidFill>
                  <a:srgbClr val="333333"/>
                </a:solidFill>
                <a:latin typeface="Helvetica Neue"/>
              </a:rPr>
              <a:t>Diet composition-Prey</a:t>
            </a:r>
          </a:p>
          <a:p>
            <a:pPr lvl="2"/>
            <a:r>
              <a:rPr lang="en-US" sz="1600" dirty="0">
                <a:solidFill>
                  <a:srgbClr val="333333"/>
                </a:solidFill>
                <a:latin typeface="Helvetica Neue"/>
              </a:rPr>
              <a:t>Contaminants</a:t>
            </a:r>
          </a:p>
          <a:p>
            <a:pPr lvl="2"/>
            <a:r>
              <a:rPr lang="en-US" sz="1600" dirty="0">
                <a:solidFill>
                  <a:srgbClr val="333333"/>
                </a:solidFill>
                <a:latin typeface="Helvetica Neue"/>
              </a:rPr>
              <a:t>Population-</a:t>
            </a:r>
          </a:p>
          <a:p>
            <a:pPr lvl="3"/>
            <a:r>
              <a:rPr lang="en-US" sz="1600" dirty="0">
                <a:solidFill>
                  <a:srgbClr val="333333"/>
                </a:solidFill>
                <a:latin typeface="Helvetica Neue"/>
              </a:rPr>
              <a:t>Psychological tension or starvation-Glucocorticoids</a:t>
            </a:r>
          </a:p>
          <a:p>
            <a:pPr lvl="3"/>
            <a:r>
              <a:rPr lang="en-US" sz="1600" dirty="0">
                <a:solidFill>
                  <a:srgbClr val="333333"/>
                </a:solidFill>
                <a:latin typeface="Helvetica Neue"/>
              </a:rPr>
              <a:t>Nutritional stress-Thyroid hormones</a:t>
            </a:r>
          </a:p>
          <a:p>
            <a:pPr lvl="3"/>
            <a:r>
              <a:rPr lang="en-US" sz="1600" dirty="0">
                <a:solidFill>
                  <a:srgbClr val="333333"/>
                </a:solidFill>
                <a:latin typeface="Helvetica Neue"/>
              </a:rPr>
              <a:t>Pregnancy- </a:t>
            </a:r>
            <a:r>
              <a:rPr lang="en-US" sz="1600" b="0" i="0" dirty="0">
                <a:solidFill>
                  <a:srgbClr val="231F20"/>
                </a:solidFill>
                <a:effectLst/>
                <a:latin typeface="Proxima Nova"/>
              </a:rPr>
              <a:t>progesterone</a:t>
            </a:r>
            <a:endParaRPr lang="en-US" sz="1600" dirty="0">
              <a:solidFill>
                <a:srgbClr val="333333"/>
              </a:solidFill>
              <a:latin typeface="Helvetica Neue"/>
            </a:endParaRPr>
          </a:p>
          <a:p>
            <a:pPr lvl="2"/>
            <a:endParaRPr lang="en-US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lvl="1"/>
            <a:endParaRPr lang="en-US" sz="1700" b="0" i="0" dirty="0">
              <a:effectLst/>
              <a:latin typeface="arial" panose="020B0604020202020204" pitchFamily="34" charset="0"/>
            </a:endParaRPr>
          </a:p>
          <a:p>
            <a:pPr lvl="1"/>
            <a:endParaRPr lang="en-US" sz="1700" b="0" i="0" dirty="0">
              <a:effectLst/>
              <a:latin typeface="Fira Sans" panose="020B0604020202020204" pitchFamily="34" charset="0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12209CB-3E4C-43AE-B507-08269FAE8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BCB7912-FEA6-4C89-8E9B-D95EF1564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620D8474-1EDB-4B4B-AE77-5AD0C9D95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510" y="4153771"/>
            <a:ext cx="2821181" cy="2221564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58D24B-7788-4B32-A4EC-5230C374A58A}"/>
              </a:ext>
            </a:extLst>
          </p:cNvPr>
          <p:cNvSpPr/>
          <p:nvPr/>
        </p:nvSpPr>
        <p:spPr>
          <a:xfrm>
            <a:off x="1719425" y="6417624"/>
            <a:ext cx="1324947" cy="3732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Cortisol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867F9-9A81-42D5-B273-B1815A3F7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602" y="4138503"/>
            <a:ext cx="4653943" cy="21112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23F08C8-1AE0-449A-85AE-D44D185EA8D5}"/>
              </a:ext>
            </a:extLst>
          </p:cNvPr>
          <p:cNvSpPr txBox="1"/>
          <p:nvPr/>
        </p:nvSpPr>
        <p:spPr>
          <a:xfrm>
            <a:off x="7358924" y="6249745"/>
            <a:ext cx="191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Triiodothyronine</a:t>
            </a:r>
          </a:p>
        </p:txBody>
      </p:sp>
    </p:spTree>
    <p:extLst>
      <p:ext uri="{BB962C8B-B14F-4D97-AF65-F5344CB8AC3E}">
        <p14:creationId xmlns:p14="http://schemas.microsoft.com/office/powerpoint/2010/main" val="308525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9" name="Rectangle 14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1EFEC-E4E3-4EAD-AA12-710B93A9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A9ABE-1A12-441F-8317-48085251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356" y="3429000"/>
            <a:ext cx="9708995" cy="3035415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000" dirty="0">
                <a:latin typeface="Fira Sans" panose="020B0604020202020204" pitchFamily="34" charset="0"/>
              </a:rPr>
              <a:t>Be aware of the level of Steroid hormones and Pharmaceuticals and personal care products in whale feces</a:t>
            </a:r>
          </a:p>
          <a:p>
            <a:pPr marL="0" indent="0">
              <a:buNone/>
            </a:pPr>
            <a:endParaRPr lang="en-US" sz="2000" dirty="0">
              <a:latin typeface="Fira Sans" panose="020B0604020202020204" pitchFamily="34" charset="0"/>
            </a:endParaRPr>
          </a:p>
          <a:p>
            <a:r>
              <a:rPr lang="en-US" sz="2000" dirty="0">
                <a:latin typeface="Fira Sans" panose="020B0604020202020204" pitchFamily="34" charset="0"/>
              </a:rPr>
              <a:t>Develop a simultaneous determination of steroid hormones and pharmaceuticals and personal care products with LC–MS/MS in feces of killer whales (Orcinus orca)</a:t>
            </a:r>
          </a:p>
          <a:p>
            <a:endParaRPr lang="en-US" sz="2000" dirty="0">
              <a:latin typeface="Fira Sans" panose="020B0604020202020204" pitchFamily="34" charset="0"/>
            </a:endParaRPr>
          </a:p>
          <a:p>
            <a:r>
              <a:rPr lang="en-US" sz="2000" dirty="0">
                <a:latin typeface="Fira Sans" panose="020B0604020202020204" pitchFamily="34" charset="0"/>
              </a:rPr>
              <a:t>Apply the developed method for analysis of those two groups of chemicals</a:t>
            </a:r>
          </a:p>
          <a:p>
            <a:pPr marL="0" indent="0">
              <a:buNone/>
            </a:pPr>
            <a:br>
              <a:rPr lang="en-US" sz="2000" dirty="0">
                <a:latin typeface="Fira Sans" panose="020B0604020202020204" pitchFamily="34" charset="0"/>
              </a:rPr>
            </a:br>
            <a:r>
              <a:rPr lang="en-US" sz="2000" dirty="0">
                <a:latin typeface="Fira Sans" panose="020B0604020202020204" pitchFamily="34" charset="0"/>
              </a:rPr>
              <a:t> 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pPr lvl="1"/>
            <a:endParaRPr lang="en-US" sz="2000" b="0" i="0" dirty="0">
              <a:effectLst/>
              <a:latin typeface="arial" panose="020B0604020202020204" pitchFamily="34" charset="0"/>
            </a:endParaRPr>
          </a:p>
          <a:p>
            <a:pPr lvl="1"/>
            <a:endParaRPr lang="en-US" sz="2000" b="0" i="0" dirty="0">
              <a:effectLst/>
              <a:latin typeface="Fira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46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9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A1EFEC-E4E3-4EAD-AA12-710B93A9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Material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A9ABE-1A12-441F-8317-48085251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1300" dirty="0">
                <a:latin typeface="Fira Sans" panose="020B0604020202020204" pitchFamily="34" charset="0"/>
              </a:rPr>
              <a:t>Standards and Chemicals</a:t>
            </a:r>
          </a:p>
          <a:p>
            <a:pPr marL="0" indent="0">
              <a:buNone/>
            </a:pPr>
            <a:endParaRPr lang="en-US" sz="1300" dirty="0">
              <a:latin typeface="Fira Sans" panose="020B0604020202020204" pitchFamily="34" charset="0"/>
            </a:endParaRPr>
          </a:p>
          <a:p>
            <a:pPr lvl="1"/>
            <a:r>
              <a:rPr lang="en-US" sz="1300" dirty="0">
                <a:latin typeface="Fira Sans" panose="020B0604020202020204" pitchFamily="34" charset="0"/>
              </a:rPr>
              <a:t>20 + native chemicals and ~20 isotope labelled compounds</a:t>
            </a:r>
          </a:p>
          <a:p>
            <a:pPr lvl="1"/>
            <a:r>
              <a:rPr lang="en-US" sz="1300" dirty="0">
                <a:latin typeface="Fira Sans" panose="020B0604020202020204" pitchFamily="34" charset="0"/>
              </a:rPr>
              <a:t>Solvents (methanol and acetonitrile)</a:t>
            </a:r>
          </a:p>
          <a:p>
            <a:pPr marL="0" indent="0">
              <a:buNone/>
            </a:pPr>
            <a:endParaRPr lang="en-US" sz="1300" dirty="0">
              <a:latin typeface="Fira Sans" panose="020B0604020202020204" pitchFamily="34" charset="0"/>
            </a:endParaRPr>
          </a:p>
          <a:p>
            <a:r>
              <a:rPr lang="en-US" sz="1300" dirty="0">
                <a:latin typeface="Fira Sans" panose="020B0604020202020204" pitchFamily="34" charset="0"/>
              </a:rPr>
              <a:t>Instrument /Equipment</a:t>
            </a:r>
          </a:p>
          <a:p>
            <a:pPr marL="0" indent="0">
              <a:buNone/>
            </a:pPr>
            <a:endParaRPr lang="en-US" sz="1300" dirty="0">
              <a:latin typeface="Fira Sans" panose="020B0604020202020204" pitchFamily="34" charset="0"/>
            </a:endParaRPr>
          </a:p>
          <a:p>
            <a:pPr lvl="1"/>
            <a:r>
              <a:rPr lang="en-US" sz="1300" dirty="0" err="1">
                <a:latin typeface="Fira Sans" panose="020B0604020202020204" pitchFamily="34" charset="0"/>
              </a:rPr>
              <a:t>Vortexer</a:t>
            </a:r>
            <a:r>
              <a:rPr lang="en-US" sz="1300" dirty="0">
                <a:latin typeface="Fira Sans" panose="020B0604020202020204" pitchFamily="34" charset="0"/>
              </a:rPr>
              <a:t> &amp; Sonication Bath</a:t>
            </a:r>
          </a:p>
          <a:p>
            <a:pPr lvl="1"/>
            <a:r>
              <a:rPr lang="en-US" sz="1300" dirty="0">
                <a:latin typeface="Fira Sans" panose="020B0604020202020204" pitchFamily="34" charset="0"/>
              </a:rPr>
              <a:t>Centrifuge &amp; Auto SPE</a:t>
            </a:r>
          </a:p>
          <a:p>
            <a:pPr lvl="1"/>
            <a:r>
              <a:rPr lang="en-US" sz="1300" dirty="0">
                <a:latin typeface="Fira Sans" panose="020B0604020202020204" pitchFamily="34" charset="0"/>
              </a:rPr>
              <a:t>LC Column &amp; LC-MS/MS (API 5000)</a:t>
            </a:r>
          </a:p>
          <a:p>
            <a:pPr marL="0" indent="0">
              <a:buNone/>
            </a:pPr>
            <a:br>
              <a:rPr lang="en-US" sz="1300" dirty="0">
                <a:latin typeface="Fira Sans" panose="020B0604020202020204" pitchFamily="34" charset="0"/>
              </a:rPr>
            </a:br>
            <a:r>
              <a:rPr lang="en-US" sz="1300" dirty="0">
                <a:latin typeface="Fira Sans" panose="020B0604020202020204" pitchFamily="34" charset="0"/>
              </a:rPr>
              <a:t> </a:t>
            </a:r>
            <a:endParaRPr lang="en-US" sz="1300" b="0" i="0" dirty="0">
              <a:effectLst/>
              <a:latin typeface="Fira Sans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50CC9C-8C84-46B9-A146-58BA4D0F2C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r="50413" b="2"/>
          <a:stretch/>
        </p:blipFill>
        <p:spPr>
          <a:xfrm rot="5400000">
            <a:off x="6718408" y="1872860"/>
            <a:ext cx="3563372" cy="480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9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Shop LCGC Certified Amber Glass Vial | 12 x 32mm | 186000847C | Waters">
            <a:extLst>
              <a:ext uri="{FF2B5EF4-FFF2-40B4-BE49-F238E27FC236}">
                <a16:creationId xmlns:a16="http://schemas.microsoft.com/office/drawing/2014/main" id="{5434E339-39C0-406E-AE88-72978CFBF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66145"/>
            <a:ext cx="1786487" cy="119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1C0AEC-2710-4FDC-A0DA-62138D29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7" y="942192"/>
            <a:ext cx="4160162" cy="1119594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>
                <a:latin typeface="Fira Sans" panose="020B0604020202020204" pitchFamily="34" charset="0"/>
              </a:rPr>
              <a:t>Sample preparation</a:t>
            </a:r>
            <a:br>
              <a:rPr lang="en-US" sz="3200" dirty="0">
                <a:latin typeface="Fira Sans" panose="020B0604020202020204" pitchFamily="34" charset="0"/>
              </a:rPr>
            </a:br>
            <a:endParaRPr lang="en-US" sz="3200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ABB40C1-BF1D-43C1-8802-08018033713A}"/>
              </a:ext>
            </a:extLst>
          </p:cNvPr>
          <p:cNvGrpSpPr/>
          <p:nvPr/>
        </p:nvGrpSpPr>
        <p:grpSpPr>
          <a:xfrm>
            <a:off x="1225254" y="2414528"/>
            <a:ext cx="5121665" cy="1129004"/>
            <a:chOff x="18805" y="1783971"/>
            <a:chExt cx="5121665" cy="112900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CC7566-CC97-4B3A-A91F-E73E91E8E91A}"/>
                </a:ext>
              </a:extLst>
            </p:cNvPr>
            <p:cNvSpPr txBox="1"/>
            <p:nvPr/>
          </p:nvSpPr>
          <p:spPr>
            <a:xfrm>
              <a:off x="1981827" y="1922013"/>
              <a:ext cx="115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Freeze dry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274A6E1-DEC2-4C0C-9845-D80F69D54809}"/>
                </a:ext>
              </a:extLst>
            </p:cNvPr>
            <p:cNvGrpSpPr/>
            <p:nvPr/>
          </p:nvGrpSpPr>
          <p:grpSpPr>
            <a:xfrm>
              <a:off x="18805" y="1783971"/>
              <a:ext cx="5121665" cy="1129004"/>
              <a:chOff x="0" y="4773310"/>
              <a:chExt cx="5121665" cy="112900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8901F3F-A2D1-4733-AEB6-AEAEA6EBC746}"/>
                  </a:ext>
                </a:extLst>
              </p:cNvPr>
              <p:cNvSpPr/>
              <p:nvPr/>
            </p:nvSpPr>
            <p:spPr>
              <a:xfrm>
                <a:off x="0" y="4773310"/>
                <a:ext cx="1963022" cy="11080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Wet whale fecal sample</a:t>
                </a:r>
              </a:p>
            </p:txBody>
          </p:sp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8F5CBBEA-F5AA-492C-AABF-840C5270C28C}"/>
                  </a:ext>
                </a:extLst>
              </p:cNvPr>
              <p:cNvSpPr/>
              <p:nvPr/>
            </p:nvSpPr>
            <p:spPr>
              <a:xfrm>
                <a:off x="1963022" y="5327325"/>
                <a:ext cx="1166070" cy="4571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F673384-F432-4ECE-9AF4-99C3144801B1}"/>
                  </a:ext>
                </a:extLst>
              </p:cNvPr>
              <p:cNvSpPr/>
              <p:nvPr/>
            </p:nvSpPr>
            <p:spPr>
              <a:xfrm>
                <a:off x="3158643" y="4794283"/>
                <a:ext cx="1963022" cy="11080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Dried whale fecal sample</a:t>
                </a: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2EE6277-032A-4586-9191-78D115311C45}"/>
              </a:ext>
            </a:extLst>
          </p:cNvPr>
          <p:cNvGrpSpPr/>
          <p:nvPr/>
        </p:nvGrpSpPr>
        <p:grpSpPr>
          <a:xfrm>
            <a:off x="6415548" y="2241834"/>
            <a:ext cx="2685492" cy="1316861"/>
            <a:chOff x="5121664" y="4608523"/>
            <a:chExt cx="2685492" cy="1316861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6204D0E-A177-4146-9272-FEF183146803}"/>
                </a:ext>
              </a:extLst>
            </p:cNvPr>
            <p:cNvGrpSpPr/>
            <p:nvPr/>
          </p:nvGrpSpPr>
          <p:grpSpPr>
            <a:xfrm>
              <a:off x="5121664" y="4608523"/>
              <a:ext cx="2685492" cy="1316861"/>
              <a:chOff x="5121664" y="4608523"/>
              <a:chExt cx="2685492" cy="1316861"/>
            </a:xfrm>
          </p:grpSpPr>
          <p:sp>
            <p:nvSpPr>
              <p:cNvPr id="49" name="Arrow: Right 48">
                <a:extLst>
                  <a:ext uri="{FF2B5EF4-FFF2-40B4-BE49-F238E27FC236}">
                    <a16:creationId xmlns:a16="http://schemas.microsoft.com/office/drawing/2014/main" id="{085FB815-0193-4431-B1D6-C278CBF785D5}"/>
                  </a:ext>
                </a:extLst>
              </p:cNvPr>
              <p:cNvSpPr/>
              <p:nvPr/>
            </p:nvSpPr>
            <p:spPr>
              <a:xfrm flipV="1">
                <a:off x="5121664" y="5322860"/>
                <a:ext cx="2143201" cy="4571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574AF25-6A5C-4AF4-91CA-8068EDB02D2D}"/>
                  </a:ext>
                </a:extLst>
              </p:cNvPr>
              <p:cNvSpPr txBox="1"/>
              <p:nvPr/>
            </p:nvSpPr>
            <p:spPr>
              <a:xfrm>
                <a:off x="5121665" y="4887568"/>
                <a:ext cx="22626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Liquid-solid extraction</a:t>
                </a: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BB51E28C-22BE-489C-88F7-DEF1CEE1CC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64865" y="4608523"/>
                <a:ext cx="282917" cy="7188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F0593A4E-A1AA-463E-8CF3-793721AD6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7402" y="5372833"/>
                <a:ext cx="559754" cy="55255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0997D9A-C6C1-4282-99C5-D757683E68EC}"/>
                </a:ext>
              </a:extLst>
            </p:cNvPr>
            <p:cNvSpPr txBox="1"/>
            <p:nvPr/>
          </p:nvSpPr>
          <p:spPr>
            <a:xfrm>
              <a:off x="5384079" y="5327325"/>
              <a:ext cx="1532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Centrifugation</a:t>
              </a: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6DCA880-DB41-4EE2-8BB7-C7A5A8526FD0}"/>
              </a:ext>
            </a:extLst>
          </p:cNvPr>
          <p:cNvSpPr/>
          <p:nvPr/>
        </p:nvSpPr>
        <p:spPr>
          <a:xfrm>
            <a:off x="9101040" y="3329968"/>
            <a:ext cx="1091584" cy="470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Solution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46270FB-6DD6-47B2-9489-0BB5B7B585AC}"/>
              </a:ext>
            </a:extLst>
          </p:cNvPr>
          <p:cNvSpPr/>
          <p:nvPr/>
        </p:nvSpPr>
        <p:spPr>
          <a:xfrm>
            <a:off x="8841666" y="1736196"/>
            <a:ext cx="130868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Residue</a:t>
            </a:r>
          </a:p>
        </p:txBody>
      </p:sp>
      <p:sp>
        <p:nvSpPr>
          <p:cNvPr id="79" name="Arrow: Down 78">
            <a:extLst>
              <a:ext uri="{FF2B5EF4-FFF2-40B4-BE49-F238E27FC236}">
                <a16:creationId xmlns:a16="http://schemas.microsoft.com/office/drawing/2014/main" id="{E4A0519E-A047-4F24-8ABF-45EF22671874}"/>
              </a:ext>
            </a:extLst>
          </p:cNvPr>
          <p:cNvSpPr/>
          <p:nvPr/>
        </p:nvSpPr>
        <p:spPr>
          <a:xfrm>
            <a:off x="9646832" y="3800213"/>
            <a:ext cx="45719" cy="10654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row: Left 79">
            <a:extLst>
              <a:ext uri="{FF2B5EF4-FFF2-40B4-BE49-F238E27FC236}">
                <a16:creationId xmlns:a16="http://schemas.microsoft.com/office/drawing/2014/main" id="{96A90AD7-DB60-4648-A1A8-27270583E33E}"/>
              </a:ext>
            </a:extLst>
          </p:cNvPr>
          <p:cNvSpPr/>
          <p:nvPr/>
        </p:nvSpPr>
        <p:spPr>
          <a:xfrm>
            <a:off x="8210242" y="4807663"/>
            <a:ext cx="1436590" cy="1036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04EF179-47F8-464C-B17C-59CAF1D56A3C}"/>
              </a:ext>
            </a:extLst>
          </p:cNvPr>
          <p:cNvSpPr txBox="1"/>
          <p:nvPr/>
        </p:nvSpPr>
        <p:spPr>
          <a:xfrm>
            <a:off x="9603169" y="4148248"/>
            <a:ext cx="58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3AB61BE-EC15-4CC0-BF11-99E49978A11E}"/>
              </a:ext>
            </a:extLst>
          </p:cNvPr>
          <p:cNvSpPr txBox="1"/>
          <p:nvPr/>
        </p:nvSpPr>
        <p:spPr>
          <a:xfrm>
            <a:off x="8280111" y="4479585"/>
            <a:ext cx="136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Reconstitute</a:t>
            </a:r>
          </a:p>
        </p:txBody>
      </p:sp>
      <p:sp>
        <p:nvSpPr>
          <p:cNvPr id="84" name="Arrow: Left 83">
            <a:extLst>
              <a:ext uri="{FF2B5EF4-FFF2-40B4-BE49-F238E27FC236}">
                <a16:creationId xmlns:a16="http://schemas.microsoft.com/office/drawing/2014/main" id="{1F11D154-A0A3-4D60-8993-AF688AB398F8}"/>
              </a:ext>
            </a:extLst>
          </p:cNvPr>
          <p:cNvSpPr/>
          <p:nvPr/>
        </p:nvSpPr>
        <p:spPr>
          <a:xfrm>
            <a:off x="6650722" y="4797081"/>
            <a:ext cx="1436590" cy="1036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961D66A-213B-4959-A5FD-D3538F93BFD2}"/>
              </a:ext>
            </a:extLst>
          </p:cNvPr>
          <p:cNvSpPr txBox="1"/>
          <p:nvPr/>
        </p:nvSpPr>
        <p:spPr>
          <a:xfrm>
            <a:off x="7074289" y="4515296"/>
            <a:ext cx="58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</a:t>
            </a:r>
          </a:p>
        </p:txBody>
      </p:sp>
      <p:sp>
        <p:nvSpPr>
          <p:cNvPr id="86" name="Arrow: Left 85">
            <a:extLst>
              <a:ext uri="{FF2B5EF4-FFF2-40B4-BE49-F238E27FC236}">
                <a16:creationId xmlns:a16="http://schemas.microsoft.com/office/drawing/2014/main" id="{B6CA27A6-A29F-443A-94DE-6789F73A6544}"/>
              </a:ext>
            </a:extLst>
          </p:cNvPr>
          <p:cNvSpPr/>
          <p:nvPr/>
        </p:nvSpPr>
        <p:spPr>
          <a:xfrm>
            <a:off x="5126569" y="4807663"/>
            <a:ext cx="1436590" cy="1036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row: Left 86">
            <a:extLst>
              <a:ext uri="{FF2B5EF4-FFF2-40B4-BE49-F238E27FC236}">
                <a16:creationId xmlns:a16="http://schemas.microsoft.com/office/drawing/2014/main" id="{6670A0A2-71D0-44E1-8D30-77B7E51D3071}"/>
              </a:ext>
            </a:extLst>
          </p:cNvPr>
          <p:cNvSpPr/>
          <p:nvPr/>
        </p:nvSpPr>
        <p:spPr>
          <a:xfrm>
            <a:off x="3561772" y="4810952"/>
            <a:ext cx="1436590" cy="1036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row: Left 87">
            <a:extLst>
              <a:ext uri="{FF2B5EF4-FFF2-40B4-BE49-F238E27FC236}">
                <a16:creationId xmlns:a16="http://schemas.microsoft.com/office/drawing/2014/main" id="{CCC77E8A-EDB9-4DD6-B1CD-09BCE89B4CB6}"/>
              </a:ext>
            </a:extLst>
          </p:cNvPr>
          <p:cNvSpPr/>
          <p:nvPr/>
        </p:nvSpPr>
        <p:spPr>
          <a:xfrm>
            <a:off x="1447350" y="4797081"/>
            <a:ext cx="1921623" cy="1265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489720A-21E4-4BB7-BC59-91D3950765A1}"/>
              </a:ext>
            </a:extLst>
          </p:cNvPr>
          <p:cNvSpPr txBox="1"/>
          <p:nvPr/>
        </p:nvSpPr>
        <p:spPr>
          <a:xfrm>
            <a:off x="5521522" y="4450603"/>
            <a:ext cx="51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F60F6D6-F834-4F63-AF10-3F3B8145B307}"/>
              </a:ext>
            </a:extLst>
          </p:cNvPr>
          <p:cNvSpPr txBox="1"/>
          <p:nvPr/>
        </p:nvSpPr>
        <p:spPr>
          <a:xfrm>
            <a:off x="3693106" y="4479585"/>
            <a:ext cx="136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Reconstitute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3891C0E-BC0F-481C-B453-F743186CB9AE}"/>
              </a:ext>
            </a:extLst>
          </p:cNvPr>
          <p:cNvSpPr txBox="1"/>
          <p:nvPr/>
        </p:nvSpPr>
        <p:spPr>
          <a:xfrm>
            <a:off x="1354647" y="4383976"/>
            <a:ext cx="2344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Liquid-liquid extraction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39F7BC4-6BED-46D8-B060-8057B73AA858}"/>
              </a:ext>
            </a:extLst>
          </p:cNvPr>
          <p:cNvSpPr txBox="1"/>
          <p:nvPr/>
        </p:nvSpPr>
        <p:spPr>
          <a:xfrm>
            <a:off x="1529420" y="4859498"/>
            <a:ext cx="153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Centrifugation</a:t>
            </a:r>
          </a:p>
        </p:txBody>
      </p:sp>
      <p:sp>
        <p:nvSpPr>
          <p:cNvPr id="95" name="Arrow: Down 94">
            <a:extLst>
              <a:ext uri="{FF2B5EF4-FFF2-40B4-BE49-F238E27FC236}">
                <a16:creationId xmlns:a16="http://schemas.microsoft.com/office/drawing/2014/main" id="{FF2093AD-B216-4309-8E45-2508EC5A9C77}"/>
              </a:ext>
            </a:extLst>
          </p:cNvPr>
          <p:cNvSpPr/>
          <p:nvPr/>
        </p:nvSpPr>
        <p:spPr>
          <a:xfrm>
            <a:off x="1401213" y="4884628"/>
            <a:ext cx="45719" cy="914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D9DD2F92-8957-49D1-B834-6E62D82611F1}"/>
              </a:ext>
            </a:extLst>
          </p:cNvPr>
          <p:cNvCxnSpPr>
            <a:cxnSpLocks/>
            <a:stCxn id="95" idx="1"/>
          </p:cNvCxnSpPr>
          <p:nvPr/>
        </p:nvCxnSpPr>
        <p:spPr>
          <a:xfrm flipH="1">
            <a:off x="1110343" y="5776170"/>
            <a:ext cx="290870" cy="309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84266E0-B6E9-410A-96C4-2790EB702CF5}"/>
              </a:ext>
            </a:extLst>
          </p:cNvPr>
          <p:cNvCxnSpPr>
            <a:cxnSpLocks/>
            <a:stCxn id="95" idx="1"/>
          </p:cNvCxnSpPr>
          <p:nvPr/>
        </p:nvCxnSpPr>
        <p:spPr>
          <a:xfrm>
            <a:off x="1401213" y="5776170"/>
            <a:ext cx="805552" cy="398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7698DE28-699B-4474-9944-2017C91EBBA8}"/>
              </a:ext>
            </a:extLst>
          </p:cNvPr>
          <p:cNvSpPr/>
          <p:nvPr/>
        </p:nvSpPr>
        <p:spPr>
          <a:xfrm>
            <a:off x="2060291" y="6033548"/>
            <a:ext cx="1127986" cy="6407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Upper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980BCDD0-B481-4564-986B-27CEB8BA0BDF}"/>
              </a:ext>
            </a:extLst>
          </p:cNvPr>
          <p:cNvSpPr/>
          <p:nvPr/>
        </p:nvSpPr>
        <p:spPr>
          <a:xfrm>
            <a:off x="522514" y="6081394"/>
            <a:ext cx="1127985" cy="6407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Lower</a:t>
            </a:r>
          </a:p>
        </p:txBody>
      </p:sp>
      <p:sp>
        <p:nvSpPr>
          <p:cNvPr id="111" name="Arrow: Right 110">
            <a:extLst>
              <a:ext uri="{FF2B5EF4-FFF2-40B4-BE49-F238E27FC236}">
                <a16:creationId xmlns:a16="http://schemas.microsoft.com/office/drawing/2014/main" id="{F89CCD7A-2453-4772-8430-FEF5CEC41F94}"/>
              </a:ext>
            </a:extLst>
          </p:cNvPr>
          <p:cNvSpPr/>
          <p:nvPr/>
        </p:nvSpPr>
        <p:spPr>
          <a:xfrm>
            <a:off x="3218299" y="6288568"/>
            <a:ext cx="1127986" cy="277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DCFFCA5-CFD7-40A3-B973-8B2135B54BF9}"/>
              </a:ext>
            </a:extLst>
          </p:cNvPr>
          <p:cNvSpPr txBox="1"/>
          <p:nvPr/>
        </p:nvSpPr>
        <p:spPr>
          <a:xfrm>
            <a:off x="3442996" y="6033548"/>
            <a:ext cx="51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Dry</a:t>
            </a:r>
          </a:p>
        </p:txBody>
      </p:sp>
      <p:sp>
        <p:nvSpPr>
          <p:cNvPr id="113" name="Arrow: Right 112">
            <a:extLst>
              <a:ext uri="{FF2B5EF4-FFF2-40B4-BE49-F238E27FC236}">
                <a16:creationId xmlns:a16="http://schemas.microsoft.com/office/drawing/2014/main" id="{19D9C876-35BA-4048-9E93-CE1AC58B3DBE}"/>
              </a:ext>
            </a:extLst>
          </p:cNvPr>
          <p:cNvSpPr/>
          <p:nvPr/>
        </p:nvSpPr>
        <p:spPr>
          <a:xfrm>
            <a:off x="4814596" y="6442902"/>
            <a:ext cx="1532323" cy="49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B3F49AA-93CA-401D-908E-DE373EA6ED0A}"/>
              </a:ext>
            </a:extLst>
          </p:cNvPr>
          <p:cNvSpPr txBox="1"/>
          <p:nvPr/>
        </p:nvSpPr>
        <p:spPr>
          <a:xfrm>
            <a:off x="4965569" y="6044588"/>
            <a:ext cx="13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Reconstitute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4DF1D02-1151-4664-BB6A-C082D0C20542}"/>
              </a:ext>
            </a:extLst>
          </p:cNvPr>
          <p:cNvSpPr txBox="1"/>
          <p:nvPr/>
        </p:nvSpPr>
        <p:spPr>
          <a:xfrm>
            <a:off x="4814596" y="223935"/>
            <a:ext cx="2259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234760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Shop LCGC Certified Amber Glass Vial | 12 x 32mm | 186000847C | Waters">
            <a:extLst>
              <a:ext uri="{FF2B5EF4-FFF2-40B4-BE49-F238E27FC236}">
                <a16:creationId xmlns:a16="http://schemas.microsoft.com/office/drawing/2014/main" id="{C3C3B51C-24C9-4334-AA00-A2CF00059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036" y="1377141"/>
            <a:ext cx="1786487" cy="119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1C0AEC-2710-4FDC-A0DA-62138D29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69" y="644897"/>
            <a:ext cx="4160162" cy="1119594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>
                <a:latin typeface="Fira Sans" panose="020B0604020202020204" pitchFamily="34" charset="0"/>
              </a:rPr>
              <a:t>Sample Analysis</a:t>
            </a:r>
            <a:br>
              <a:rPr lang="en-US" sz="3200" dirty="0">
                <a:latin typeface="Fira Sans" panose="020B0604020202020204" pitchFamily="34" charset="0"/>
              </a:rPr>
            </a:br>
            <a:endParaRPr lang="en-US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C68F6D-000B-451D-8092-5A8D13CAD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637" y="1714687"/>
            <a:ext cx="1704975" cy="657225"/>
          </a:xfrm>
          <a:prstGeom prst="rect">
            <a:avLst/>
          </a:prstGeom>
        </p:spPr>
      </p:pic>
      <p:sp>
        <p:nvSpPr>
          <p:cNvPr id="113" name="Arrow: Right 112">
            <a:extLst>
              <a:ext uri="{FF2B5EF4-FFF2-40B4-BE49-F238E27FC236}">
                <a16:creationId xmlns:a16="http://schemas.microsoft.com/office/drawing/2014/main" id="{19D9C876-35BA-4048-9E93-CE1AC58B3DBE}"/>
              </a:ext>
            </a:extLst>
          </p:cNvPr>
          <p:cNvSpPr/>
          <p:nvPr/>
        </p:nvSpPr>
        <p:spPr>
          <a:xfrm>
            <a:off x="1112618" y="2086385"/>
            <a:ext cx="1532323" cy="49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B3F49AA-93CA-401D-908E-DE373EA6ED0A}"/>
              </a:ext>
            </a:extLst>
          </p:cNvPr>
          <p:cNvSpPr txBox="1"/>
          <p:nvPr/>
        </p:nvSpPr>
        <p:spPr>
          <a:xfrm>
            <a:off x="1195645" y="1684151"/>
            <a:ext cx="13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Reconstitute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839A6B62-A869-47F6-8AB3-FFE275235568}"/>
              </a:ext>
            </a:extLst>
          </p:cNvPr>
          <p:cNvSpPr/>
          <p:nvPr/>
        </p:nvSpPr>
        <p:spPr>
          <a:xfrm>
            <a:off x="4931326" y="1702639"/>
            <a:ext cx="182866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&amp; Results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4DF1D02-1151-4664-BB6A-C082D0C20542}"/>
              </a:ext>
            </a:extLst>
          </p:cNvPr>
          <p:cNvSpPr txBox="1"/>
          <p:nvPr/>
        </p:nvSpPr>
        <p:spPr>
          <a:xfrm>
            <a:off x="4814596" y="223935"/>
            <a:ext cx="2259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Method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45A115-7FB2-4A88-80A8-53ED46B83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735653"/>
              </p:ext>
            </p:extLst>
          </p:nvPr>
        </p:nvGraphicFramePr>
        <p:xfrm>
          <a:off x="959840" y="2763617"/>
          <a:ext cx="8544204" cy="3957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8000">
                  <a:extLst>
                    <a:ext uri="{9D8B030D-6E8A-4147-A177-3AD203B41FA5}">
                      <a16:colId xmlns:a16="http://schemas.microsoft.com/office/drawing/2014/main" val="677198477"/>
                    </a:ext>
                  </a:extLst>
                </a:gridCol>
                <a:gridCol w="1434517">
                  <a:extLst>
                    <a:ext uri="{9D8B030D-6E8A-4147-A177-3AD203B41FA5}">
                      <a16:colId xmlns:a16="http://schemas.microsoft.com/office/drawing/2014/main" val="1901038905"/>
                    </a:ext>
                  </a:extLst>
                </a:gridCol>
                <a:gridCol w="2340529">
                  <a:extLst>
                    <a:ext uri="{9D8B030D-6E8A-4147-A177-3AD203B41FA5}">
                      <a16:colId xmlns:a16="http://schemas.microsoft.com/office/drawing/2014/main" val="2757713741"/>
                    </a:ext>
                  </a:extLst>
                </a:gridCol>
                <a:gridCol w="3691158">
                  <a:extLst>
                    <a:ext uri="{9D8B030D-6E8A-4147-A177-3AD203B41FA5}">
                      <a16:colId xmlns:a16="http://schemas.microsoft.com/office/drawing/2014/main" val="804188525"/>
                    </a:ext>
                  </a:extLst>
                </a:gridCol>
              </a:tblGrid>
              <a:tr h="34886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Instrument conditions for target compounds analysis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15150848"/>
                  </a:ext>
                </a:extLst>
              </a:tr>
              <a:tr h="5944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LC condition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Mobile phase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A: 0.1% (v/v) formic acid in water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none" strike="noStrike" dirty="0">
                          <a:effectLst/>
                        </a:rPr>
                        <a:t>B: 0.1% (v/v) formic acid in methanol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430818"/>
                  </a:ext>
                </a:extLst>
              </a:tr>
              <a:tr h="374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Total flow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0.2 mL min−1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73174337"/>
                  </a:ext>
                </a:extLst>
              </a:tr>
              <a:tr h="301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Column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 err="1">
                          <a:effectLst/>
                        </a:rPr>
                        <a:t>Xterra</a:t>
                      </a:r>
                      <a:r>
                        <a:rPr lang="fr-FR" sz="2000" u="none" strike="noStrike" dirty="0">
                          <a:effectLst/>
                        </a:rPr>
                        <a:t> MS C18 </a:t>
                      </a:r>
                      <a:r>
                        <a:rPr lang="fr-FR" sz="2000" u="none" strike="noStrike" dirty="0" err="1">
                          <a:effectLst/>
                        </a:rPr>
                        <a:t>column</a:t>
                      </a:r>
                      <a:r>
                        <a:rPr lang="fr-FR" sz="2000" u="none" strike="noStrike" dirty="0">
                          <a:effectLst/>
                        </a:rPr>
                        <a:t> (100 mm × 2.1 mm, 3.5 µm)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20420235"/>
                  </a:ext>
                </a:extLst>
              </a:tr>
              <a:tr h="5944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MS condition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Ionization mode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ESI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38629254"/>
                  </a:ext>
                </a:extLst>
              </a:tr>
              <a:tr h="10619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IonSpray voltage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+ / -  4500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54497651"/>
                  </a:ext>
                </a:extLst>
              </a:tr>
              <a:tr h="5944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Temperature (°C)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400 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68570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72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762</Words>
  <Application>Microsoft Office PowerPoint</Application>
  <PresentationFormat>Widescreen</PresentationFormat>
  <Paragraphs>277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Fira Sans</vt:lpstr>
      <vt:lpstr>Helvetica Neue</vt:lpstr>
      <vt:lpstr>Linux Libertine</vt:lpstr>
      <vt:lpstr>Proxima Nova</vt:lpstr>
      <vt:lpstr>Times New Roman</vt:lpstr>
      <vt:lpstr>Office Theme</vt:lpstr>
      <vt:lpstr>Simultaneous determination of steroid hormones and pharmaceuticals and personal care products with LC–MS/MS in feces of killer whales (Orcinus orca) </vt:lpstr>
      <vt:lpstr>Outline</vt:lpstr>
      <vt:lpstr>Introduction</vt:lpstr>
      <vt:lpstr>Introduction</vt:lpstr>
      <vt:lpstr>Introduction</vt:lpstr>
      <vt:lpstr>Objective</vt:lpstr>
      <vt:lpstr>Material used</vt:lpstr>
      <vt:lpstr> Sample preparation </vt:lpstr>
      <vt:lpstr> Sample Analysis </vt:lpstr>
      <vt:lpstr>PowerPoint Presentation</vt:lpstr>
      <vt:lpstr>PowerPoint Presentation</vt:lpstr>
      <vt:lpstr>PowerPoint Presentation</vt:lpstr>
      <vt:lpstr>PowerPoint Presentation</vt:lpstr>
      <vt:lpstr>Conclusion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Simultaneous determination of steroid hormones and pharmaceuticals and personal care products with LC–MS/MS in feces of killer whales (Orcinus orca)</dc:title>
  <dc:creator>Liao, Xiangjun</dc:creator>
  <cp:lastModifiedBy>Liao, Xiangjun</cp:lastModifiedBy>
  <cp:revision>48</cp:revision>
  <dcterms:created xsi:type="dcterms:W3CDTF">2022-04-04T17:28:36Z</dcterms:created>
  <dcterms:modified xsi:type="dcterms:W3CDTF">2022-04-22T06:31:21Z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bfb733f-faef-464c-9b6d-731b56f94973_Enabled">
    <vt:lpwstr>true</vt:lpwstr>
  </property>
  <property fmtid="{D5CDD505-2E9C-101B-9397-08002B2CF9AE}" pid="3" name="MSIP_Label_1bfb733f-faef-464c-9b6d-731b56f94973_SetDate">
    <vt:lpwstr>2022-04-04T17:28:36Z</vt:lpwstr>
  </property>
  <property fmtid="{D5CDD505-2E9C-101B-9397-08002B2CF9AE}" pid="4" name="MSIP_Label_1bfb733f-faef-464c-9b6d-731b56f94973_Method">
    <vt:lpwstr>Standard</vt:lpwstr>
  </property>
  <property fmtid="{D5CDD505-2E9C-101B-9397-08002B2CF9AE}" pid="5" name="MSIP_Label_1bfb733f-faef-464c-9b6d-731b56f94973_Name">
    <vt:lpwstr>Unclass - Non-Classifié</vt:lpwstr>
  </property>
  <property fmtid="{D5CDD505-2E9C-101B-9397-08002B2CF9AE}" pid="6" name="MSIP_Label_1bfb733f-faef-464c-9b6d-731b56f94973_SiteId">
    <vt:lpwstr>1594fdae-a1d9-4405-915d-011467234338</vt:lpwstr>
  </property>
  <property fmtid="{D5CDD505-2E9C-101B-9397-08002B2CF9AE}" pid="7" name="MSIP_Label_1bfb733f-faef-464c-9b6d-731b56f94973_ActionId">
    <vt:lpwstr>3da1b4fb-7c1a-46ac-b307-76c52382fef9</vt:lpwstr>
  </property>
  <property fmtid="{D5CDD505-2E9C-101B-9397-08002B2CF9AE}" pid="8" name="MSIP_Label_1bfb733f-faef-464c-9b6d-731b56f94973_ContentBits">
    <vt:lpwstr>0</vt:lpwstr>
  </property>
</Properties>
</file>