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259" r:id="rId2"/>
    <p:sldId id="265" r:id="rId3"/>
    <p:sldId id="262" r:id="rId4"/>
    <p:sldId id="625" r:id="rId5"/>
    <p:sldId id="626" r:id="rId6"/>
    <p:sldId id="643" r:id="rId7"/>
    <p:sldId id="644" r:id="rId8"/>
    <p:sldId id="268" r:id="rId9"/>
    <p:sldId id="645" r:id="rId10"/>
    <p:sldId id="646" r:id="rId11"/>
    <p:sldId id="648" r:id="rId12"/>
    <p:sldId id="627" r:id="rId13"/>
    <p:sldId id="26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3055"/>
    <a:srgbClr val="61B3B1"/>
    <a:srgbClr val="0E1E35"/>
    <a:srgbClr val="3C6868"/>
    <a:srgbClr val="DEEEF3"/>
    <a:srgbClr val="74BCBA"/>
    <a:srgbClr val="FBF2E8"/>
    <a:srgbClr val="FED925"/>
    <a:srgbClr val="376F8F"/>
    <a:srgbClr val="3A6F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57" autoAdjust="0"/>
    <p:restoredTop sz="88957" autoAdjust="0"/>
  </p:normalViewPr>
  <p:slideViewPr>
    <p:cSldViewPr snapToGrid="0">
      <p:cViewPr>
        <p:scale>
          <a:sx n="75" d="100"/>
          <a:sy n="75" d="100"/>
        </p:scale>
        <p:origin x="-1350" y="342"/>
      </p:cViewPr>
      <p:guideLst/>
    </p:cSldViewPr>
  </p:slideViewPr>
  <p:notesTextViewPr>
    <p:cViewPr>
      <p:scale>
        <a:sx n="1" d="1"/>
        <a:sy n="1" d="1"/>
      </p:scale>
      <p:origin x="0" y="0"/>
    </p:cViewPr>
  </p:notesTextViewPr>
  <p:notesViewPr>
    <p:cSldViewPr snapToGrid="0">
      <p:cViewPr varScale="1">
        <p:scale>
          <a:sx n="87" d="100"/>
          <a:sy n="87" d="100"/>
        </p:scale>
        <p:origin x="3764"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3F2DAC1-9549-42A3-BFC4-8544FC2B9267}" type="datetimeFigureOut">
              <a:rPr lang="en-CA" smtClean="0"/>
              <a:t>2022-04-14</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6EA9B97-4606-463A-9C66-27EC59A9C843}" type="slidenum">
              <a:rPr lang="en-CA" smtClean="0"/>
              <a:t>‹#›</a:t>
            </a:fld>
            <a:endParaRPr lang="en-CA"/>
          </a:p>
        </p:txBody>
      </p:sp>
    </p:spTree>
    <p:extLst>
      <p:ext uri="{BB962C8B-B14F-4D97-AF65-F5344CB8AC3E}">
        <p14:creationId xmlns:p14="http://schemas.microsoft.com/office/powerpoint/2010/main" val="923770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D95161-1E3F-4C9F-879E-DD137568BA2B}" type="datetimeFigureOut">
              <a:rPr lang="en-CA" smtClean="0"/>
              <a:t>2022-04-14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B249E3-F1DC-4C64-8BF7-ACF3117A209C}" type="slidenum">
              <a:rPr lang="en-CA" smtClean="0"/>
              <a:t>‹#›</a:t>
            </a:fld>
            <a:endParaRPr lang="en-CA"/>
          </a:p>
        </p:txBody>
      </p:sp>
    </p:spTree>
    <p:extLst>
      <p:ext uri="{BB962C8B-B14F-4D97-AF65-F5344CB8AC3E}">
        <p14:creationId xmlns:p14="http://schemas.microsoft.com/office/powerpoint/2010/main" val="2945798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Context:</a:t>
            </a:r>
            <a:r>
              <a:rPr lang="en-US" baseline="0" dirty="0"/>
              <a:t> need for assessment, growing concerns for declining salmon populations, uncertainty around hatchery-wild interactions, increased restrictions for commercial and sport fisheries, implications for the broader ecosystem, </a:t>
            </a:r>
            <a:r>
              <a:rPr lang="en-US" baseline="0" dirty="0" err="1"/>
              <a:t>incl</a:t>
            </a:r>
            <a:r>
              <a:rPr lang="en-US" baseline="0" dirty="0"/>
              <a:t> SRKW, impacts of climate change</a:t>
            </a:r>
            <a:endParaRPr lang="en-CA" dirty="0"/>
          </a:p>
        </p:txBody>
      </p:sp>
      <p:sp>
        <p:nvSpPr>
          <p:cNvPr id="4" name="Slide Number Placeholder 3"/>
          <p:cNvSpPr>
            <a:spLocks noGrp="1"/>
          </p:cNvSpPr>
          <p:nvPr>
            <p:ph type="sldNum" sz="quarter" idx="10"/>
          </p:nvPr>
        </p:nvSpPr>
        <p:spPr/>
        <p:txBody>
          <a:bodyPr/>
          <a:lstStyle/>
          <a:p>
            <a:fld id="{3BB249E3-F1DC-4C64-8BF7-ACF3117A209C}" type="slidenum">
              <a:rPr lang="en-CA" smtClean="0"/>
              <a:t>3</a:t>
            </a:fld>
            <a:endParaRPr lang="en-CA"/>
          </a:p>
        </p:txBody>
      </p:sp>
    </p:spTree>
    <p:extLst>
      <p:ext uri="{BB962C8B-B14F-4D97-AF65-F5344CB8AC3E}">
        <p14:creationId xmlns:p14="http://schemas.microsoft.com/office/powerpoint/2010/main" val="3210694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Talk through points on slide.</a:t>
            </a:r>
          </a:p>
        </p:txBody>
      </p:sp>
      <p:sp>
        <p:nvSpPr>
          <p:cNvPr id="4" name="Slide Number Placeholder 3"/>
          <p:cNvSpPr>
            <a:spLocks noGrp="1"/>
          </p:cNvSpPr>
          <p:nvPr>
            <p:ph type="sldNum" sz="quarter" idx="5"/>
          </p:nvPr>
        </p:nvSpPr>
        <p:spPr/>
        <p:txBody>
          <a:bodyPr/>
          <a:lstStyle/>
          <a:p>
            <a:fld id="{72870410-6B86-4FE9-9878-D241BD5195ED}" type="slidenum">
              <a:rPr lang="en-CA" smtClean="0"/>
              <a:t>12</a:t>
            </a:fld>
            <a:endParaRPr lang="en-CA"/>
          </a:p>
        </p:txBody>
      </p:sp>
    </p:spTree>
    <p:extLst>
      <p:ext uri="{BB962C8B-B14F-4D97-AF65-F5344CB8AC3E}">
        <p14:creationId xmlns:p14="http://schemas.microsoft.com/office/powerpoint/2010/main" val="688563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BB249E3-F1DC-4C64-8BF7-ACF3117A209C}" type="slidenum">
              <a:rPr lang="en-CA" smtClean="0"/>
              <a:t>13</a:t>
            </a:fld>
            <a:endParaRPr lang="en-CA"/>
          </a:p>
        </p:txBody>
      </p:sp>
    </p:spTree>
    <p:extLst>
      <p:ext uri="{BB962C8B-B14F-4D97-AF65-F5344CB8AC3E}">
        <p14:creationId xmlns:p14="http://schemas.microsoft.com/office/powerpoint/2010/main" val="385444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Massive endeavour with many components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Projects in bold will be touched on today, just highlights.</a:t>
            </a:r>
          </a:p>
          <a:p>
            <a:r>
              <a:rPr lang="en-CA" dirty="0"/>
              <a:t>Talk Timelines – preliminary analysis, currently wrapping things up</a:t>
            </a:r>
            <a:r>
              <a:rPr lang="en-CA" baseline="0" dirty="0"/>
              <a:t> with detailed</a:t>
            </a:r>
            <a:r>
              <a:rPr lang="en-CA" dirty="0"/>
              <a:t> reports in summer and through fall</a:t>
            </a:r>
          </a:p>
          <a:p>
            <a:r>
              <a:rPr lang="en-CA" dirty="0"/>
              <a:t>Team: 5 staff</a:t>
            </a:r>
          </a:p>
          <a:p>
            <a:pPr marL="228600" indent="-228600">
              <a:buAutoNum type="arabicPeriod"/>
            </a:pPr>
            <a:endParaRPr lang="en-US" dirty="0"/>
          </a:p>
          <a:p>
            <a:pPr marL="0" indent="0">
              <a:buNone/>
            </a:pPr>
            <a:r>
              <a:rPr lang="en-US" dirty="0"/>
              <a:t>Details (not to present):</a:t>
            </a:r>
          </a:p>
          <a:p>
            <a:pPr marL="228600" indent="-228600">
              <a:buAutoNum type="arabicPeriod"/>
            </a:pPr>
            <a:endParaRPr lang="en-US" dirty="0"/>
          </a:p>
          <a:p>
            <a:pPr marL="228600" indent="-228600">
              <a:buAutoNum type="arabicPeriod"/>
            </a:pPr>
            <a:r>
              <a:rPr lang="en-US" dirty="0"/>
              <a:t>Molecular tools: scan of what genetic and molecular tools have been developed for other applications that could be used to improve hatchery</a:t>
            </a:r>
            <a:r>
              <a:rPr lang="en-US" baseline="0" dirty="0"/>
              <a:t> effectiveness. </a:t>
            </a:r>
          </a:p>
          <a:p>
            <a:pPr marL="228600" indent="-228600">
              <a:buAutoNum type="arabicPeriod"/>
            </a:pPr>
            <a:r>
              <a:rPr lang="en-US" baseline="0" dirty="0"/>
              <a:t>Release strategy review: takes a look at how hatcheries release their fish and the impacts on survival mostly, with some experiments looking at exploitation rates and return ages. Focus on CN and CO with CWTs</a:t>
            </a:r>
          </a:p>
          <a:p>
            <a:pPr marL="228600" indent="-228600">
              <a:buAutoNum type="arabicPeriod"/>
            </a:pPr>
            <a:r>
              <a:rPr lang="en-US" baseline="0" dirty="0"/>
              <a:t>Literature Review: compile and </a:t>
            </a:r>
            <a:r>
              <a:rPr lang="en-US" baseline="0" dirty="0" err="1"/>
              <a:t>summarise</a:t>
            </a:r>
            <a:r>
              <a:rPr lang="en-US" baseline="0" dirty="0"/>
              <a:t> all relevant hatchery-wild interactions literature</a:t>
            </a:r>
          </a:p>
          <a:p>
            <a:pPr marL="228600" indent="-228600">
              <a:buAutoNum type="arabicPeriod"/>
            </a:pPr>
            <a:r>
              <a:rPr lang="en-US" baseline="0" dirty="0"/>
              <a:t>Community hatcheries: Explore and take inventory of Community Involvement Program (CIP) hatchery practices and expert knowledge. Through interviews determine:</a:t>
            </a:r>
          </a:p>
          <a:p>
            <a:pPr lvl="1"/>
            <a:r>
              <a:rPr lang="en-CA" dirty="0">
                <a:solidFill>
                  <a:srgbClr val="4B7DA3"/>
                </a:solidFill>
                <a:cs typeface="Arial" panose="020B0604020202020204" pitchFamily="34" charset="0"/>
              </a:rPr>
              <a:t>What is being done at the hatchery?</a:t>
            </a:r>
          </a:p>
          <a:p>
            <a:pPr lvl="1"/>
            <a:r>
              <a:rPr lang="en-CA" dirty="0">
                <a:solidFill>
                  <a:srgbClr val="4B7DA3"/>
                </a:solidFill>
                <a:cs typeface="Arial" panose="020B0604020202020204" pitchFamily="34" charset="0"/>
              </a:rPr>
              <a:t>What are the objectives and how are they assessed?</a:t>
            </a:r>
          </a:p>
          <a:p>
            <a:pPr lvl="1"/>
            <a:r>
              <a:rPr lang="en-CA" dirty="0">
                <a:solidFill>
                  <a:srgbClr val="4B7DA3"/>
                </a:solidFill>
                <a:cs typeface="Arial" panose="020B0604020202020204" pitchFamily="34" charset="0"/>
              </a:rPr>
              <a:t>What can be done to better support the hatchery? </a:t>
            </a:r>
          </a:p>
          <a:p>
            <a:pPr marL="228600" indent="-228600">
              <a:buAutoNum type="arabicPeriod"/>
            </a:pPr>
            <a:r>
              <a:rPr lang="en-US" baseline="0" dirty="0"/>
              <a:t>Trends in biological traits: Declines in Chinook detected in stocks across PNW, but extent and causes of declines not well understood, especially in BC</a:t>
            </a:r>
          </a:p>
          <a:p>
            <a:pPr marL="228600" indent="-228600">
              <a:buAutoNum type="arabicPeriod"/>
            </a:pPr>
            <a:r>
              <a:rPr lang="en-US" baseline="0" dirty="0"/>
              <a:t>Hatchery effectiveness: </a:t>
            </a:r>
          </a:p>
          <a:p>
            <a:pPr marL="685800" lvl="1" indent="-228600">
              <a:buAutoNum type="arabicPeriod"/>
            </a:pPr>
            <a:r>
              <a:rPr lang="en-US" baseline="0" dirty="0"/>
              <a:t>How is the age/sex structure of BC salmon runs changing?</a:t>
            </a:r>
          </a:p>
          <a:p>
            <a:pPr marL="685800" lvl="1" indent="-228600">
              <a:buAutoNum type="arabicPeriod"/>
            </a:pPr>
            <a:r>
              <a:rPr lang="en-US" baseline="0" dirty="0"/>
              <a:t>How is size changing across different ages classes of salmon?</a:t>
            </a:r>
          </a:p>
          <a:p>
            <a:pPr marL="685800" lvl="1" indent="-228600">
              <a:buAutoNum type="arabicPeriod"/>
            </a:pPr>
            <a:r>
              <a:rPr lang="en-US" baseline="0" dirty="0"/>
              <a:t>How is size changing across sexes?</a:t>
            </a:r>
          </a:p>
          <a:p>
            <a:pPr marL="685800" lvl="1" indent="-228600">
              <a:buAutoNum type="arabicPeriod"/>
            </a:pPr>
            <a:r>
              <a:rPr lang="en-US" baseline="0" dirty="0"/>
              <a:t>How do these differ between wild and hatchery salmon?</a:t>
            </a:r>
          </a:p>
          <a:p>
            <a:pPr marL="228600" indent="-228600">
              <a:buAutoNum type="arabicPeriod"/>
            </a:pPr>
            <a:r>
              <a:rPr lang="en-US" baseline="0" dirty="0"/>
              <a:t>Hatchery effectiveness: Looking at Harvest and Rebuilding specifically: distribution of catch, efficiency, contributions to catch and escapement, trends in abundance/natural </a:t>
            </a:r>
            <a:r>
              <a:rPr lang="en-US" baseline="0" dirty="0" err="1"/>
              <a:t>spawners</a:t>
            </a:r>
            <a:endParaRPr lang="en-US" baseline="0" dirty="0"/>
          </a:p>
          <a:p>
            <a:pPr marL="228600" indent="-228600">
              <a:buAutoNum type="arabicPeriod"/>
            </a:pPr>
            <a:r>
              <a:rPr lang="en-US" baseline="0" dirty="0"/>
              <a:t>Hatchery-wild interactions: lit review, spatial analysis that looks at impacts of enhancement in one area on surrounding systems, and productivity modelling</a:t>
            </a:r>
          </a:p>
          <a:p>
            <a:pPr marL="228600" indent="-228600">
              <a:buAutoNum type="arabicPeriod"/>
            </a:pPr>
            <a:endParaRPr lang="en-US" baseline="0" dirty="0"/>
          </a:p>
          <a:p>
            <a:pPr marL="228600" indent="-228600">
              <a:buAutoNum type="arabicPeriod"/>
            </a:pPr>
            <a:endParaRPr lang="en-CA" dirty="0"/>
          </a:p>
        </p:txBody>
      </p:sp>
      <p:sp>
        <p:nvSpPr>
          <p:cNvPr id="4" name="Slide Number Placeholder 3"/>
          <p:cNvSpPr>
            <a:spLocks noGrp="1"/>
          </p:cNvSpPr>
          <p:nvPr>
            <p:ph type="sldNum" sz="quarter" idx="10"/>
          </p:nvPr>
        </p:nvSpPr>
        <p:spPr/>
        <p:txBody>
          <a:bodyPr/>
          <a:lstStyle/>
          <a:p>
            <a:fld id="{72870410-6B86-4FE9-9878-D241BD5195ED}" type="slidenum">
              <a:rPr lang="en-CA" smtClean="0"/>
              <a:t>4</a:t>
            </a:fld>
            <a:endParaRPr lang="en-CA"/>
          </a:p>
        </p:txBody>
      </p:sp>
    </p:spTree>
    <p:extLst>
      <p:ext uri="{BB962C8B-B14F-4D97-AF65-F5344CB8AC3E}">
        <p14:creationId xmlns:p14="http://schemas.microsoft.com/office/powerpoint/2010/main" val="2025621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CA" dirty="0"/>
          </a:p>
        </p:txBody>
      </p:sp>
      <p:sp>
        <p:nvSpPr>
          <p:cNvPr id="4" name="Slide Number Placeholder 3"/>
          <p:cNvSpPr>
            <a:spLocks noGrp="1"/>
          </p:cNvSpPr>
          <p:nvPr>
            <p:ph type="sldNum" sz="quarter" idx="5"/>
          </p:nvPr>
        </p:nvSpPr>
        <p:spPr/>
        <p:txBody>
          <a:bodyPr/>
          <a:lstStyle/>
          <a:p>
            <a:fld id="{72870410-6B86-4FE9-9878-D241BD5195ED}" type="slidenum">
              <a:rPr lang="en-CA" smtClean="0"/>
              <a:t>5</a:t>
            </a:fld>
            <a:endParaRPr lang="en-CA"/>
          </a:p>
        </p:txBody>
      </p:sp>
    </p:spTree>
    <p:extLst>
      <p:ext uri="{BB962C8B-B14F-4D97-AF65-F5344CB8AC3E}">
        <p14:creationId xmlns:p14="http://schemas.microsoft.com/office/powerpoint/2010/main" val="499268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Intro to slide Cas across BC approached to develop interview list, comprehensive interviews conducted over 3-4 months, results compiled and recommendations recorded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Findings additional speaking points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Difficult to assess how much these fish contribute to harvest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Funding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Often looking for extra revenue sources and partners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Some already involve local angler groups</a:t>
            </a:r>
          </a:p>
          <a:p>
            <a:pPr marL="171450" indent="-171450">
              <a:buFontTx/>
              <a:buChar char="-"/>
            </a:pPr>
            <a:endParaRPr lang="en-CA" dirty="0"/>
          </a:p>
        </p:txBody>
      </p:sp>
      <p:sp>
        <p:nvSpPr>
          <p:cNvPr id="4" name="Slide Number Placeholder 3"/>
          <p:cNvSpPr>
            <a:spLocks noGrp="1"/>
          </p:cNvSpPr>
          <p:nvPr>
            <p:ph type="sldNum" sz="quarter" idx="5"/>
          </p:nvPr>
        </p:nvSpPr>
        <p:spPr/>
        <p:txBody>
          <a:bodyPr/>
          <a:lstStyle/>
          <a:p>
            <a:fld id="{72870410-6B86-4FE9-9878-D241BD5195ED}" type="slidenum">
              <a:rPr lang="en-CA" smtClean="0"/>
              <a:t>6</a:t>
            </a:fld>
            <a:endParaRPr lang="en-CA"/>
          </a:p>
        </p:txBody>
      </p:sp>
    </p:spTree>
    <p:extLst>
      <p:ext uri="{BB962C8B-B14F-4D97-AF65-F5344CB8AC3E}">
        <p14:creationId xmlns:p14="http://schemas.microsoft.com/office/powerpoint/2010/main" val="1762686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2870410-6B86-4FE9-9878-D241BD5195ED}" type="slidenum">
              <a:rPr lang="en-CA" smtClean="0"/>
              <a:t>7</a:t>
            </a:fld>
            <a:endParaRPr lang="en-CA"/>
          </a:p>
        </p:txBody>
      </p:sp>
    </p:spTree>
    <p:extLst>
      <p:ext uri="{BB962C8B-B14F-4D97-AF65-F5344CB8AC3E}">
        <p14:creationId xmlns:p14="http://schemas.microsoft.com/office/powerpoint/2010/main" val="2606179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Obviously each one of these has detailed investigations, methodologies and unique challenges associated with them. Especially at the scope we are looking at. What we envisioned when starting out was to develop a standardized, scalable, analytical framework that would work across species and regions. Did we succeed? Probably not possible, but will talk about some of the challenges, limitations and recommendations that may inform and guide such an approach later on.</a:t>
            </a:r>
            <a:endParaRPr lang="en-US" baseline="0" dirty="0"/>
          </a:p>
        </p:txBody>
      </p:sp>
      <p:sp>
        <p:nvSpPr>
          <p:cNvPr id="4" name="Slide Number Placeholder 3"/>
          <p:cNvSpPr>
            <a:spLocks noGrp="1"/>
          </p:cNvSpPr>
          <p:nvPr>
            <p:ph type="sldNum" sz="quarter" idx="10"/>
          </p:nvPr>
        </p:nvSpPr>
        <p:spPr/>
        <p:txBody>
          <a:bodyPr/>
          <a:lstStyle/>
          <a:p>
            <a:fld id="{72870410-6B86-4FE9-9878-D241BD5195ED}" type="slidenum">
              <a:rPr lang="en-CA" smtClean="0"/>
              <a:t>8</a:t>
            </a:fld>
            <a:endParaRPr lang="en-CA"/>
          </a:p>
        </p:txBody>
      </p:sp>
    </p:spTree>
    <p:extLst>
      <p:ext uri="{BB962C8B-B14F-4D97-AF65-F5344CB8AC3E}">
        <p14:creationId xmlns:p14="http://schemas.microsoft.com/office/powerpoint/2010/main" val="1356867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2870410-6B86-4FE9-9878-D241BD5195ED}" type="slidenum">
              <a:rPr lang="en-CA" smtClean="0"/>
              <a:t>9</a:t>
            </a:fld>
            <a:endParaRPr lang="en-CA"/>
          </a:p>
        </p:txBody>
      </p:sp>
    </p:spTree>
    <p:extLst>
      <p:ext uri="{BB962C8B-B14F-4D97-AF65-F5344CB8AC3E}">
        <p14:creationId xmlns:p14="http://schemas.microsoft.com/office/powerpoint/2010/main" val="4135324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2870410-6B86-4FE9-9878-D241BD5195ED}" type="slidenum">
              <a:rPr lang="en-CA" smtClean="0"/>
              <a:t>10</a:t>
            </a:fld>
            <a:endParaRPr lang="en-CA"/>
          </a:p>
        </p:txBody>
      </p:sp>
    </p:spTree>
    <p:extLst>
      <p:ext uri="{BB962C8B-B14F-4D97-AF65-F5344CB8AC3E}">
        <p14:creationId xmlns:p14="http://schemas.microsoft.com/office/powerpoint/2010/main" val="2337053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a:t>We are still encountering many challenges in working with vast amounts of data from various sources that don’t necessarily mesh together.</a:t>
            </a:r>
          </a:p>
          <a:p>
            <a:pPr marL="171450" indent="-171450">
              <a:buFontTx/>
              <a:buChar char="-"/>
            </a:pPr>
            <a:r>
              <a:rPr lang="en-CA" dirty="0"/>
              <a:t>Quantity of data is an issue in terms of management and breaking it down for analysis</a:t>
            </a:r>
          </a:p>
          <a:p>
            <a:pPr marL="171450" indent="-171450">
              <a:buFontTx/>
              <a:buChar char="-"/>
            </a:pPr>
            <a:r>
              <a:rPr lang="en-CA" dirty="0"/>
              <a:t>Scope is enormous</a:t>
            </a:r>
          </a:p>
          <a:p>
            <a:pPr marL="171450" indent="-171450">
              <a:buFontTx/>
              <a:buChar char="-"/>
            </a:pPr>
            <a:r>
              <a:rPr lang="en-CA" dirty="0"/>
              <a:t>Lots of specific methods documents and summaries, but there are few if any studies to look at all the aspects we are</a:t>
            </a:r>
          </a:p>
          <a:p>
            <a:pPr marL="171450" indent="-171450">
              <a:buFontTx/>
              <a:buChar char="-"/>
            </a:pPr>
            <a:r>
              <a:rPr lang="en-CA" dirty="0"/>
              <a:t>Limitations include capacity issues within DFO, lots of data quality and accessibility issues, stock specific information</a:t>
            </a:r>
          </a:p>
          <a:p>
            <a:pPr marL="171450" indent="-171450">
              <a:buFontTx/>
              <a:buChar char="-"/>
            </a:pPr>
            <a:endParaRPr lang="en-CA" dirty="0"/>
          </a:p>
        </p:txBody>
      </p:sp>
      <p:sp>
        <p:nvSpPr>
          <p:cNvPr id="4" name="Slide Number Placeholder 3"/>
          <p:cNvSpPr>
            <a:spLocks noGrp="1"/>
          </p:cNvSpPr>
          <p:nvPr>
            <p:ph type="sldNum" sz="quarter" idx="5"/>
          </p:nvPr>
        </p:nvSpPr>
        <p:spPr/>
        <p:txBody>
          <a:bodyPr/>
          <a:lstStyle/>
          <a:p>
            <a:fld id="{72870410-6B86-4FE9-9878-D241BD5195ED}" type="slidenum">
              <a:rPr lang="en-CA" smtClean="0"/>
              <a:t>11</a:t>
            </a:fld>
            <a:endParaRPr lang="en-CA"/>
          </a:p>
        </p:txBody>
      </p:sp>
    </p:spTree>
    <p:extLst>
      <p:ext uri="{BB962C8B-B14F-4D97-AF65-F5344CB8AC3E}">
        <p14:creationId xmlns:p14="http://schemas.microsoft.com/office/powerpoint/2010/main" val="499268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r>
              <a:rPr lang="en-CA"/>
              <a:t>2022-04-27</a:t>
            </a: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27F6CA9-22B3-4FA5-B63D-A695E266D953}" type="slidenum">
              <a:rPr lang="en-CA" smtClean="0"/>
              <a:t>‹#›</a:t>
            </a:fld>
            <a:endParaRPr lang="en-CA"/>
          </a:p>
        </p:txBody>
      </p:sp>
    </p:spTree>
    <p:extLst>
      <p:ext uri="{BB962C8B-B14F-4D97-AF65-F5344CB8AC3E}">
        <p14:creationId xmlns:p14="http://schemas.microsoft.com/office/powerpoint/2010/main" val="2568544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r>
              <a:rPr lang="en-CA"/>
              <a:t>2022-04-27</a:t>
            </a: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27F6CA9-22B3-4FA5-B63D-A695E266D953}" type="slidenum">
              <a:rPr lang="en-CA" smtClean="0"/>
              <a:t>‹#›</a:t>
            </a:fld>
            <a:endParaRPr lang="en-CA"/>
          </a:p>
        </p:txBody>
      </p:sp>
    </p:spTree>
    <p:extLst>
      <p:ext uri="{BB962C8B-B14F-4D97-AF65-F5344CB8AC3E}">
        <p14:creationId xmlns:p14="http://schemas.microsoft.com/office/powerpoint/2010/main" val="3834579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r>
              <a:rPr lang="en-CA"/>
              <a:t>2022-04-27</a:t>
            </a: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27F6CA9-22B3-4FA5-B63D-A695E266D953}" type="slidenum">
              <a:rPr lang="en-CA" smtClean="0"/>
              <a:t>‹#›</a:t>
            </a:fld>
            <a:endParaRPr lang="en-CA"/>
          </a:p>
        </p:txBody>
      </p:sp>
    </p:spTree>
    <p:extLst>
      <p:ext uri="{BB962C8B-B14F-4D97-AF65-F5344CB8AC3E}">
        <p14:creationId xmlns:p14="http://schemas.microsoft.com/office/powerpoint/2010/main" val="3242757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2610" y="201855"/>
            <a:ext cx="10711131" cy="715530"/>
          </a:xfrm>
        </p:spPr>
        <p:txBody>
          <a:bodyPr/>
          <a:lstStyle>
            <a:lvl1pPr>
              <a:defRPr>
                <a:solidFill>
                  <a:srgbClr val="DEEEF3"/>
                </a:solidFill>
              </a:defRPr>
            </a:lvl1pPr>
          </a:lstStyle>
          <a:p>
            <a:r>
              <a:rPr lang="en-US" dirty="0"/>
              <a:t>Click to edit Master title style</a:t>
            </a:r>
            <a:endParaRPr lang="en-CA" dirty="0"/>
          </a:p>
        </p:txBody>
      </p:sp>
      <p:sp>
        <p:nvSpPr>
          <p:cNvPr id="3" name="Content Placeholder 2"/>
          <p:cNvSpPr>
            <a:spLocks noGrp="1"/>
          </p:cNvSpPr>
          <p:nvPr>
            <p:ph idx="1"/>
          </p:nvPr>
        </p:nvSpPr>
        <p:spPr>
          <a:xfrm>
            <a:off x="435630" y="1383000"/>
            <a:ext cx="11277600" cy="4459387"/>
          </a:xfrm>
        </p:spPr>
        <p:txBody>
          <a:bodyPr/>
          <a:lstStyle>
            <a:lvl1pPr>
              <a:defRPr>
                <a:solidFill>
                  <a:srgbClr val="173055"/>
                </a:solidFill>
              </a:defRPr>
            </a:lvl1pPr>
            <a:lvl2pPr>
              <a:defRPr>
                <a:solidFill>
                  <a:srgbClr val="3C6868"/>
                </a:solidFill>
              </a:defRPr>
            </a:lvl2pPr>
            <a:lvl3pPr>
              <a:defRPr>
                <a:solidFill>
                  <a:srgbClr val="61B3B1"/>
                </a:solidFill>
              </a:defRPr>
            </a:lvl3pPr>
            <a:lvl4pPr>
              <a:defRPr>
                <a:solidFill>
                  <a:srgbClr val="173055"/>
                </a:solidFill>
              </a:defRPr>
            </a:lvl4pPr>
            <a:lvl5pPr>
              <a:defRPr>
                <a:solidFill>
                  <a:srgbClr val="173055"/>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a:xfrm>
            <a:off x="234950" y="6144347"/>
            <a:ext cx="2743200" cy="365125"/>
          </a:xfrm>
        </p:spPr>
        <p:txBody>
          <a:bodyPr/>
          <a:lstStyle>
            <a:lvl1pPr>
              <a:defRPr>
                <a:solidFill>
                  <a:srgbClr val="DEEEF3"/>
                </a:solidFill>
              </a:defRPr>
            </a:lvl1pPr>
          </a:lstStyle>
          <a:p>
            <a:r>
              <a:rPr lang="en-CA" dirty="0"/>
              <a:t>2022-04-27</a:t>
            </a: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9266036" y="6125297"/>
            <a:ext cx="2743200" cy="365125"/>
          </a:xfrm>
        </p:spPr>
        <p:txBody>
          <a:bodyPr/>
          <a:lstStyle>
            <a:lvl1pPr>
              <a:defRPr>
                <a:solidFill>
                  <a:srgbClr val="DEEEF3"/>
                </a:solidFill>
              </a:defRPr>
            </a:lvl1pPr>
          </a:lstStyle>
          <a:p>
            <a:fld id="{E27F6CA9-22B3-4FA5-B63D-A695E266D953}" type="slidenum">
              <a:rPr lang="en-CA" smtClean="0"/>
              <a:pPr/>
              <a:t>‹#›</a:t>
            </a:fld>
            <a:endParaRPr lang="en-CA" dirty="0"/>
          </a:p>
        </p:txBody>
      </p:sp>
    </p:spTree>
    <p:extLst>
      <p:ext uri="{BB962C8B-B14F-4D97-AF65-F5344CB8AC3E}">
        <p14:creationId xmlns:p14="http://schemas.microsoft.com/office/powerpoint/2010/main" val="4171850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CA"/>
              <a:t>2022-04-27</a:t>
            </a: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27F6CA9-22B3-4FA5-B63D-A695E266D953}" type="slidenum">
              <a:rPr lang="en-CA" smtClean="0"/>
              <a:t>‹#›</a:t>
            </a:fld>
            <a:endParaRPr lang="en-CA"/>
          </a:p>
        </p:txBody>
      </p:sp>
    </p:spTree>
    <p:extLst>
      <p:ext uri="{BB962C8B-B14F-4D97-AF65-F5344CB8AC3E}">
        <p14:creationId xmlns:p14="http://schemas.microsoft.com/office/powerpoint/2010/main" val="4249691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r>
              <a:rPr lang="en-CA"/>
              <a:t>2022-04-27</a:t>
            </a:r>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27F6CA9-22B3-4FA5-B63D-A695E266D953}" type="slidenum">
              <a:rPr lang="en-CA" smtClean="0"/>
              <a:t>‹#›</a:t>
            </a:fld>
            <a:endParaRPr lang="en-CA"/>
          </a:p>
        </p:txBody>
      </p:sp>
    </p:spTree>
    <p:extLst>
      <p:ext uri="{BB962C8B-B14F-4D97-AF65-F5344CB8AC3E}">
        <p14:creationId xmlns:p14="http://schemas.microsoft.com/office/powerpoint/2010/main" val="380907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r>
              <a:rPr lang="en-CA"/>
              <a:t>2022-04-27</a:t>
            </a:r>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27F6CA9-22B3-4FA5-B63D-A695E266D953}" type="slidenum">
              <a:rPr lang="en-CA" smtClean="0"/>
              <a:t>‹#›</a:t>
            </a:fld>
            <a:endParaRPr lang="en-CA"/>
          </a:p>
        </p:txBody>
      </p:sp>
    </p:spTree>
    <p:extLst>
      <p:ext uri="{BB962C8B-B14F-4D97-AF65-F5344CB8AC3E}">
        <p14:creationId xmlns:p14="http://schemas.microsoft.com/office/powerpoint/2010/main" val="880704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r>
              <a:rPr lang="en-CA"/>
              <a:t>2022-04-27</a:t>
            </a:r>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27F6CA9-22B3-4FA5-B63D-A695E266D953}" type="slidenum">
              <a:rPr lang="en-CA" smtClean="0"/>
              <a:t>‹#›</a:t>
            </a:fld>
            <a:endParaRPr lang="en-CA"/>
          </a:p>
        </p:txBody>
      </p:sp>
    </p:spTree>
    <p:extLst>
      <p:ext uri="{BB962C8B-B14F-4D97-AF65-F5344CB8AC3E}">
        <p14:creationId xmlns:p14="http://schemas.microsoft.com/office/powerpoint/2010/main" val="1513995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CA"/>
              <a:t>2022-04-27</a:t>
            </a:r>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27F6CA9-22B3-4FA5-B63D-A695E266D953}" type="slidenum">
              <a:rPr lang="en-CA" smtClean="0"/>
              <a:t>‹#›</a:t>
            </a:fld>
            <a:endParaRPr lang="en-CA"/>
          </a:p>
        </p:txBody>
      </p:sp>
    </p:spTree>
    <p:extLst>
      <p:ext uri="{BB962C8B-B14F-4D97-AF65-F5344CB8AC3E}">
        <p14:creationId xmlns:p14="http://schemas.microsoft.com/office/powerpoint/2010/main" val="1207264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CA"/>
              <a:t>2022-04-27</a:t>
            </a:r>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27F6CA9-22B3-4FA5-B63D-A695E266D953}" type="slidenum">
              <a:rPr lang="en-CA" smtClean="0"/>
              <a:t>‹#›</a:t>
            </a:fld>
            <a:endParaRPr lang="en-CA"/>
          </a:p>
        </p:txBody>
      </p:sp>
    </p:spTree>
    <p:extLst>
      <p:ext uri="{BB962C8B-B14F-4D97-AF65-F5344CB8AC3E}">
        <p14:creationId xmlns:p14="http://schemas.microsoft.com/office/powerpoint/2010/main" val="2382176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CA"/>
              <a:t>2022-04-27</a:t>
            </a:r>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27F6CA9-22B3-4FA5-B63D-A695E266D953}" type="slidenum">
              <a:rPr lang="en-CA" smtClean="0"/>
              <a:t>‹#›</a:t>
            </a:fld>
            <a:endParaRPr lang="en-CA"/>
          </a:p>
        </p:txBody>
      </p:sp>
    </p:spTree>
    <p:extLst>
      <p:ext uri="{BB962C8B-B14F-4D97-AF65-F5344CB8AC3E}">
        <p14:creationId xmlns:p14="http://schemas.microsoft.com/office/powerpoint/2010/main" val="2877475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3" cstate="screen">
            <a:extLst>
              <a:ext uri="{28A0092B-C50C-407E-A947-70E740481C1C}">
                <a14:useLocalDpi xmlns:a14="http://schemas.microsoft.com/office/drawing/2010/main"/>
              </a:ext>
            </a:extLst>
          </a:blip>
          <a:srcRect t="3531" b="91921"/>
          <a:stretch/>
        </p:blipFill>
        <p:spPr>
          <a:xfrm>
            <a:off x="0" y="6442363"/>
            <a:ext cx="12195956" cy="415637"/>
          </a:xfrm>
          <a:prstGeom prst="rect">
            <a:avLst/>
          </a:prstGeom>
        </p:spPr>
      </p:pic>
      <p:sp>
        <p:nvSpPr>
          <p:cNvPr id="11" name="Rectangle 10"/>
          <p:cNvSpPr/>
          <p:nvPr userDrawn="1"/>
        </p:nvSpPr>
        <p:spPr>
          <a:xfrm>
            <a:off x="0" y="6173356"/>
            <a:ext cx="12192000" cy="365989"/>
          </a:xfrm>
          <a:prstGeom prst="rect">
            <a:avLst/>
          </a:prstGeom>
          <a:solidFill>
            <a:srgbClr val="1730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 Placeholder 2"/>
          <p:cNvSpPr>
            <a:spLocks noGrp="1"/>
          </p:cNvSpPr>
          <p:nvPr>
            <p:ph type="body" idx="1"/>
          </p:nvPr>
        </p:nvSpPr>
        <p:spPr>
          <a:xfrm>
            <a:off x="439332" y="1387698"/>
            <a:ext cx="10515600" cy="437790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105284" y="6163807"/>
            <a:ext cx="2743200" cy="365125"/>
          </a:xfrm>
          <a:prstGeom prst="rect">
            <a:avLst/>
          </a:prstGeom>
        </p:spPr>
        <p:txBody>
          <a:bodyPr vert="horz" lIns="91440" tIns="45720" rIns="91440" bIns="45720" rtlCol="0" anchor="ctr"/>
          <a:lstStyle>
            <a:lvl1pPr algn="l">
              <a:defRPr sz="1200">
                <a:solidFill>
                  <a:srgbClr val="DEEEF3"/>
                </a:solidFill>
              </a:defRPr>
            </a:lvl1pPr>
          </a:lstStyle>
          <a:p>
            <a:r>
              <a:rPr lang="en-CA" dirty="0"/>
              <a:t>2022-04-27</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9203912" y="6190337"/>
            <a:ext cx="2743200" cy="365125"/>
          </a:xfrm>
          <a:prstGeom prst="rect">
            <a:avLst/>
          </a:prstGeom>
        </p:spPr>
        <p:txBody>
          <a:bodyPr vert="horz" lIns="91440" tIns="45720" rIns="91440" bIns="45720" rtlCol="0" anchor="ctr"/>
          <a:lstStyle>
            <a:lvl1pPr algn="r">
              <a:defRPr sz="1200">
                <a:solidFill>
                  <a:srgbClr val="DEEEF3"/>
                </a:solidFill>
              </a:defRPr>
            </a:lvl1pPr>
          </a:lstStyle>
          <a:p>
            <a:fld id="{E27F6CA9-22B3-4FA5-B63D-A695E266D953}" type="slidenum">
              <a:rPr lang="en-CA" smtClean="0"/>
              <a:pPr/>
              <a:t>‹#›</a:t>
            </a:fld>
            <a:endParaRPr lang="en-CA" dirty="0"/>
          </a:p>
        </p:txBody>
      </p:sp>
      <p:sp>
        <p:nvSpPr>
          <p:cNvPr id="7" name="Rectangle 6"/>
          <p:cNvSpPr/>
          <p:nvPr userDrawn="1"/>
        </p:nvSpPr>
        <p:spPr>
          <a:xfrm>
            <a:off x="0" y="0"/>
            <a:ext cx="12192000" cy="908858"/>
          </a:xfrm>
          <a:prstGeom prst="rect">
            <a:avLst/>
          </a:prstGeom>
          <a:solidFill>
            <a:srgbClr val="1730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Placeholder 1"/>
          <p:cNvSpPr>
            <a:spLocks noGrp="1"/>
          </p:cNvSpPr>
          <p:nvPr>
            <p:ph type="title"/>
          </p:nvPr>
        </p:nvSpPr>
        <p:spPr>
          <a:xfrm>
            <a:off x="439332" y="153542"/>
            <a:ext cx="10515600" cy="809133"/>
          </a:xfrm>
          <a:prstGeom prst="rect">
            <a:avLst/>
          </a:prstGeom>
        </p:spPr>
        <p:txBody>
          <a:bodyPr vert="horz" lIns="91440" tIns="45720" rIns="91440" bIns="45720" rtlCol="0" anchor="ctr">
            <a:normAutofit/>
          </a:bodyPr>
          <a:lstStyle/>
          <a:p>
            <a:r>
              <a:rPr lang="en-US" dirty="0"/>
              <a:t>Click to edit Master title style</a:t>
            </a:r>
            <a:endParaRPr lang="en-CA" dirty="0"/>
          </a:p>
        </p:txBody>
      </p:sp>
      <p:grpSp>
        <p:nvGrpSpPr>
          <p:cNvPr id="13" name="Group 12"/>
          <p:cNvGrpSpPr/>
          <p:nvPr userDrawn="1"/>
        </p:nvGrpSpPr>
        <p:grpSpPr>
          <a:xfrm>
            <a:off x="11293886" y="258470"/>
            <a:ext cx="831441" cy="393823"/>
            <a:chOff x="5781495" y="1095842"/>
            <a:chExt cx="2938317" cy="1391771"/>
          </a:xfrm>
        </p:grpSpPr>
        <p:pic>
          <p:nvPicPr>
            <p:cNvPr id="9" name="Picture 8"/>
            <p:cNvPicPr>
              <a:picLocks noChangeAspect="1"/>
            </p:cNvPicPr>
            <p:nvPr userDrawn="1"/>
          </p:nvPicPr>
          <p:blipFill rotWithShape="1">
            <a:blip r:embed="rId14" cstate="print">
              <a:extLst>
                <a:ext uri="{28A0092B-C50C-407E-A947-70E740481C1C}">
                  <a14:useLocalDpi xmlns:a14="http://schemas.microsoft.com/office/drawing/2010/main" val="0"/>
                </a:ext>
              </a:extLst>
            </a:blip>
            <a:srcRect b="53399"/>
            <a:stretch/>
          </p:blipFill>
          <p:spPr>
            <a:xfrm>
              <a:off x="5781495" y="1095842"/>
              <a:ext cx="2938317" cy="743175"/>
            </a:xfrm>
            <a:prstGeom prst="rect">
              <a:avLst/>
            </a:prstGeom>
          </p:spPr>
        </p:pic>
        <p:pic>
          <p:nvPicPr>
            <p:cNvPr id="12" name="Picture 11"/>
            <p:cNvPicPr>
              <a:picLocks noChangeAspect="1"/>
            </p:cNvPicPr>
            <p:nvPr userDrawn="1"/>
          </p:nvPicPr>
          <p:blipFill rotWithShape="1">
            <a:blip r:embed="rId15" cstate="print">
              <a:lum bright="70000" contrast="-70000"/>
              <a:extLst>
                <a:ext uri="{BEBA8EAE-BF5A-486C-A8C5-ECC9F3942E4B}">
                  <a14:imgProps xmlns:a14="http://schemas.microsoft.com/office/drawing/2010/main">
                    <a14:imgLayer r:embed="rId16">
                      <a14:imgEffect>
                        <a14:colorTemperature colorTemp="3574"/>
                      </a14:imgEffect>
                    </a14:imgLayer>
                  </a14:imgProps>
                </a:ext>
                <a:ext uri="{28A0092B-C50C-407E-A947-70E740481C1C}">
                  <a14:useLocalDpi xmlns:a14="http://schemas.microsoft.com/office/drawing/2010/main" val="0"/>
                </a:ext>
              </a:extLst>
            </a:blip>
            <a:srcRect t="56938"/>
            <a:stretch/>
          </p:blipFill>
          <p:spPr>
            <a:xfrm>
              <a:off x="5781495" y="1800879"/>
              <a:ext cx="2938317" cy="686734"/>
            </a:xfrm>
            <a:prstGeom prst="rect">
              <a:avLst/>
            </a:prstGeom>
          </p:spPr>
        </p:pic>
      </p:grpSp>
    </p:spTree>
    <p:extLst>
      <p:ext uri="{BB962C8B-B14F-4D97-AF65-F5344CB8AC3E}">
        <p14:creationId xmlns:p14="http://schemas.microsoft.com/office/powerpoint/2010/main" val="1350468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rgbClr val="DEEEF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17305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3C686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61B3B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E1E3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E1E3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b="24996"/>
          <a:stretch/>
        </p:blipFill>
        <p:spPr>
          <a:xfrm>
            <a:off x="0" y="-1"/>
            <a:ext cx="12192000" cy="6852425"/>
          </a:xfrm>
          <a:prstGeom prst="rect">
            <a:avLst/>
          </a:prstGeom>
        </p:spPr>
      </p:pic>
      <p:sp>
        <p:nvSpPr>
          <p:cNvPr id="8" name="Rectangle 7"/>
          <p:cNvSpPr/>
          <p:nvPr/>
        </p:nvSpPr>
        <p:spPr>
          <a:xfrm>
            <a:off x="0" y="-10040"/>
            <a:ext cx="12192000" cy="411484"/>
          </a:xfrm>
          <a:prstGeom prst="rect">
            <a:avLst/>
          </a:prstGeom>
          <a:solidFill>
            <a:srgbClr val="0E1E3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0" y="6445405"/>
            <a:ext cx="12192000" cy="412595"/>
          </a:xfrm>
          <a:prstGeom prst="rect">
            <a:avLst/>
          </a:prstGeom>
          <a:solidFill>
            <a:srgbClr val="0E1E3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7" name="Group 6"/>
          <p:cNvGrpSpPr/>
          <p:nvPr/>
        </p:nvGrpSpPr>
        <p:grpSpPr>
          <a:xfrm>
            <a:off x="0" y="1845105"/>
            <a:ext cx="12192000" cy="2011013"/>
            <a:chOff x="0" y="1845105"/>
            <a:chExt cx="12192000" cy="2011013"/>
          </a:xfrm>
        </p:grpSpPr>
        <p:sp>
          <p:nvSpPr>
            <p:cNvPr id="6" name="Rectangle 5"/>
            <p:cNvSpPr/>
            <p:nvPr/>
          </p:nvSpPr>
          <p:spPr>
            <a:xfrm>
              <a:off x="3046228" y="1845105"/>
              <a:ext cx="9145772" cy="2010283"/>
            </a:xfrm>
            <a:prstGeom prst="rect">
              <a:avLst/>
            </a:prstGeom>
            <a:solidFill>
              <a:srgbClr val="0E1E3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sz="1350"/>
            </a:p>
          </p:txBody>
        </p:sp>
        <p:sp>
          <p:nvSpPr>
            <p:cNvPr id="11" name="Title 1"/>
            <p:cNvSpPr txBox="1">
              <a:spLocks/>
            </p:cNvSpPr>
            <p:nvPr/>
          </p:nvSpPr>
          <p:spPr>
            <a:xfrm>
              <a:off x="3452332" y="2607570"/>
              <a:ext cx="8367036" cy="106511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spc="150" dirty="0">
                  <a:solidFill>
                    <a:srgbClr val="DEEEF3"/>
                  </a:solidFill>
                  <a:cs typeface="Arial"/>
                </a:rPr>
                <a:t>Hatchery Effectiveness Review</a:t>
              </a:r>
            </a:p>
            <a:p>
              <a:pPr algn="l"/>
              <a:endParaRPr lang="en-US" sz="2400" spc="150" dirty="0">
                <a:solidFill>
                  <a:schemeClr val="bg1"/>
                </a:solidFill>
                <a:cs typeface="Arial"/>
              </a:endParaRPr>
            </a:p>
            <a:p>
              <a:pPr algn="l"/>
              <a:r>
                <a:rPr lang="en-US" sz="2400" spc="150" dirty="0">
                  <a:solidFill>
                    <a:srgbClr val="DEEEF3"/>
                  </a:solidFill>
                  <a:cs typeface="Arial"/>
                </a:rPr>
                <a:t>Andy Rosenberger, Sam James, Ravi Maharaj, Ben </a:t>
              </a:r>
              <a:r>
                <a:rPr lang="en-US" sz="2400" spc="150" dirty="0" err="1">
                  <a:solidFill>
                    <a:srgbClr val="DEEEF3"/>
                  </a:solidFill>
                  <a:cs typeface="Arial"/>
                </a:rPr>
                <a:t>Fortini</a:t>
              </a:r>
              <a:r>
                <a:rPr lang="en-US" sz="2400" spc="150" dirty="0">
                  <a:solidFill>
                    <a:srgbClr val="DEEEF3"/>
                  </a:solidFill>
                  <a:cs typeface="Arial"/>
                </a:rPr>
                <a:t>, Mark Giles, Isobel Pearsall, Jason Hwang, Brian Riddell</a:t>
              </a:r>
              <a:endParaRPr lang="en-CA" sz="2400" dirty="0">
                <a:solidFill>
                  <a:srgbClr val="DEEEF3"/>
                </a:solidFill>
                <a:cs typeface="Arial" panose="020B0604020202020204" pitchFamily="34" charset="0"/>
              </a:endParaRPr>
            </a:p>
          </p:txBody>
        </p:sp>
        <p:grpSp>
          <p:nvGrpSpPr>
            <p:cNvPr id="5" name="Group 4"/>
            <p:cNvGrpSpPr/>
            <p:nvPr/>
          </p:nvGrpSpPr>
          <p:grpSpPr>
            <a:xfrm>
              <a:off x="0" y="1845835"/>
              <a:ext cx="3044312" cy="2010283"/>
              <a:chOff x="0" y="1845835"/>
              <a:chExt cx="3044312" cy="2010283"/>
            </a:xfrm>
          </p:grpSpPr>
          <p:sp>
            <p:nvSpPr>
              <p:cNvPr id="10" name="Rectangle 9"/>
              <p:cNvSpPr/>
              <p:nvPr/>
            </p:nvSpPr>
            <p:spPr>
              <a:xfrm>
                <a:off x="0" y="1845835"/>
                <a:ext cx="3044312" cy="2010283"/>
              </a:xfrm>
              <a:prstGeom prst="rect">
                <a:avLst/>
              </a:prstGeom>
              <a:solidFill>
                <a:srgbClr val="74B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627" y="2101384"/>
                <a:ext cx="2591057" cy="1406280"/>
              </a:xfrm>
              <a:prstGeom prst="rect">
                <a:avLst/>
              </a:prstGeom>
            </p:spPr>
          </p:pic>
        </p:grpSp>
      </p:grpSp>
    </p:spTree>
    <p:extLst>
      <p:ext uri="{BB962C8B-B14F-4D97-AF65-F5344CB8AC3E}">
        <p14:creationId xmlns:p14="http://schemas.microsoft.com/office/powerpoint/2010/main" val="1515964000"/>
      </p:ext>
    </p:extLst>
  </p:cSld>
  <p:clrMapOvr>
    <a:masterClrMapping/>
  </p:clrMapOvr>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Hatchery-Wild Interactions</a:t>
            </a:r>
          </a:p>
        </p:txBody>
      </p:sp>
      <p:sp>
        <p:nvSpPr>
          <p:cNvPr id="12" name="Date Placeholder 11"/>
          <p:cNvSpPr>
            <a:spLocks noGrp="1"/>
          </p:cNvSpPr>
          <p:nvPr>
            <p:ph type="dt" sz="half" idx="10"/>
          </p:nvPr>
        </p:nvSpPr>
        <p:spPr/>
        <p:txBody>
          <a:bodyPr/>
          <a:lstStyle/>
          <a:p>
            <a:r>
              <a:rPr lang="en-CA"/>
              <a:t>2022-04-27</a:t>
            </a:r>
            <a:endParaRPr lang="en-CA" dirty="0"/>
          </a:p>
        </p:txBody>
      </p:sp>
      <p:sp>
        <p:nvSpPr>
          <p:cNvPr id="11" name="Slide Number Placeholder 10"/>
          <p:cNvSpPr>
            <a:spLocks noGrp="1"/>
          </p:cNvSpPr>
          <p:nvPr>
            <p:ph type="sldNum" sz="quarter" idx="12"/>
          </p:nvPr>
        </p:nvSpPr>
        <p:spPr/>
        <p:txBody>
          <a:bodyPr/>
          <a:lstStyle/>
          <a:p>
            <a:fld id="{8B2606CE-0AB2-474A-9D5C-25A33B97BA4E}" type="slidenum">
              <a:rPr lang="en-CA" smtClean="0"/>
              <a:pPr/>
              <a:t>10</a:t>
            </a:fld>
            <a:endParaRPr lang="en-CA" dirty="0"/>
          </a:p>
        </p:txBody>
      </p:sp>
      <p:sp>
        <p:nvSpPr>
          <p:cNvPr id="5" name="Content Placeholder 4">
            <a:extLst>
              <a:ext uri="{FF2B5EF4-FFF2-40B4-BE49-F238E27FC236}">
                <a16:creationId xmlns:a16="http://schemas.microsoft.com/office/drawing/2014/main" id="{CB84F8CC-8A8C-4EE4-A1C8-6825C10B85ED}"/>
              </a:ext>
            </a:extLst>
          </p:cNvPr>
          <p:cNvSpPr>
            <a:spLocks noGrp="1"/>
          </p:cNvSpPr>
          <p:nvPr>
            <p:ph idx="1"/>
          </p:nvPr>
        </p:nvSpPr>
        <p:spPr/>
        <p:txBody>
          <a:bodyPr>
            <a:normAutofit fontScale="92500" lnSpcReduction="10000"/>
          </a:bodyPr>
          <a:lstStyle/>
          <a:p>
            <a:pPr marL="0" indent="0">
              <a:lnSpc>
                <a:spcPct val="100000"/>
              </a:lnSpc>
              <a:buSzTx/>
              <a:buFont typeface="Arial" panose="020B0604020202020204" pitchFamily="34" charset="0"/>
              <a:buNone/>
            </a:pPr>
            <a:r>
              <a:rPr lang="en-CA" dirty="0"/>
              <a:t>Many hatchery and wild interactions are identified in the literature</a:t>
            </a:r>
          </a:p>
          <a:p>
            <a:pPr marL="0" indent="0">
              <a:lnSpc>
                <a:spcPct val="100000"/>
              </a:lnSpc>
              <a:buSzTx/>
              <a:buFont typeface="Arial" panose="020B0604020202020204" pitchFamily="34" charset="0"/>
              <a:buNone/>
            </a:pPr>
            <a:r>
              <a:rPr lang="en-CA" dirty="0"/>
              <a:t>Questions</a:t>
            </a:r>
          </a:p>
          <a:p>
            <a:pPr lvl="1">
              <a:lnSpc>
                <a:spcPct val="110000"/>
              </a:lnSpc>
            </a:pPr>
            <a:r>
              <a:rPr lang="en-CA" sz="2600" dirty="0"/>
              <a:t>What influence do hatcheries have on wild salmon productivity in BC?</a:t>
            </a:r>
          </a:p>
          <a:p>
            <a:pPr lvl="1">
              <a:lnSpc>
                <a:spcPct val="110000"/>
              </a:lnSpc>
            </a:pPr>
            <a:r>
              <a:rPr lang="en-CA" sz="2600" dirty="0"/>
              <a:t>What effect does enhancement have on productivity in enhanced systems?</a:t>
            </a:r>
          </a:p>
          <a:p>
            <a:pPr lvl="1">
              <a:lnSpc>
                <a:spcPct val="110000"/>
              </a:lnSpc>
            </a:pPr>
            <a:r>
              <a:rPr lang="en-CA" sz="2600" dirty="0"/>
              <a:t>Can we use Stock-Recruit data and hatchery covariates to identify this?</a:t>
            </a:r>
          </a:p>
          <a:p>
            <a:pPr lvl="2">
              <a:lnSpc>
                <a:spcPct val="110000"/>
              </a:lnSpc>
            </a:pPr>
            <a:r>
              <a:rPr lang="en-CA" sz="2200" dirty="0"/>
              <a:t>Using single stock and hierarchical multi-stock models to explore</a:t>
            </a:r>
          </a:p>
          <a:p>
            <a:pPr lvl="1">
              <a:lnSpc>
                <a:spcPct val="110000"/>
              </a:lnSpc>
            </a:pPr>
            <a:r>
              <a:rPr lang="en-CA" sz="2600" dirty="0"/>
              <a:t>Are there more localized effects of hatchery enhancement on nearby wild systems?</a:t>
            </a:r>
          </a:p>
          <a:p>
            <a:pPr marL="0" indent="0">
              <a:lnSpc>
                <a:spcPct val="100000"/>
              </a:lnSpc>
              <a:buFont typeface="Arial" panose="020B0604020202020204" pitchFamily="34" charset="0"/>
              <a:buNone/>
            </a:pPr>
            <a:endParaRPr lang="en-CA" dirty="0"/>
          </a:p>
          <a:p>
            <a:pPr marL="0" indent="0">
              <a:lnSpc>
                <a:spcPct val="100000"/>
              </a:lnSpc>
              <a:buFont typeface="Arial" panose="020B0604020202020204" pitchFamily="34" charset="0"/>
              <a:buNone/>
            </a:pPr>
            <a:r>
              <a:rPr lang="en-CA" dirty="0">
                <a:sym typeface="Wingdings" panose="05000000000000000000" pitchFamily="2" charset="2"/>
              </a:rPr>
              <a:t> </a:t>
            </a:r>
            <a:r>
              <a:rPr lang="en-CA" dirty="0"/>
              <a:t>In progress</a:t>
            </a:r>
          </a:p>
          <a:p>
            <a:pPr lvl="1"/>
            <a:endParaRPr lang="en-US" dirty="0"/>
          </a:p>
          <a:p>
            <a:pPr lvl="1"/>
            <a:endParaRPr lang="en-US" dirty="0"/>
          </a:p>
        </p:txBody>
      </p:sp>
    </p:spTree>
    <p:extLst>
      <p:ext uri="{BB962C8B-B14F-4D97-AF65-F5344CB8AC3E}">
        <p14:creationId xmlns:p14="http://schemas.microsoft.com/office/powerpoint/2010/main" val="1940978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2609" y="1044627"/>
            <a:ext cx="11134039" cy="4793673"/>
          </a:xfrm>
        </p:spPr>
        <p:txBody>
          <a:bodyPr>
            <a:normAutofit/>
          </a:bodyPr>
          <a:lstStyle/>
          <a:p>
            <a:pPr marL="0" indent="0">
              <a:buNone/>
            </a:pPr>
            <a:r>
              <a:rPr lang="en-US" dirty="0"/>
              <a:t>Challenges</a:t>
            </a:r>
          </a:p>
          <a:p>
            <a:pPr lvl="1"/>
            <a:r>
              <a:rPr lang="en-US" dirty="0"/>
              <a:t>Quantity of data</a:t>
            </a:r>
          </a:p>
          <a:p>
            <a:pPr lvl="1"/>
            <a:r>
              <a:rPr lang="en-US" dirty="0"/>
              <a:t>Scope of review (all BC, </a:t>
            </a:r>
            <a:r>
              <a:rPr lang="en-US" dirty="0" err="1"/>
              <a:t>coho</a:t>
            </a:r>
            <a:r>
              <a:rPr lang="en-US" dirty="0"/>
              <a:t>, Chinook, chum, sockeye channels, etc.)</a:t>
            </a:r>
          </a:p>
          <a:p>
            <a:pPr lvl="1"/>
            <a:r>
              <a:rPr lang="en-US" dirty="0"/>
              <a:t>Few integrated precedents/methods to follow (although many specific papers etc.)</a:t>
            </a:r>
          </a:p>
          <a:p>
            <a:pPr marL="0" indent="0">
              <a:buNone/>
            </a:pPr>
            <a:r>
              <a:rPr lang="en-US" dirty="0"/>
              <a:t>Limitations</a:t>
            </a:r>
          </a:p>
          <a:p>
            <a:pPr lvl="1"/>
            <a:r>
              <a:rPr lang="en-US" dirty="0"/>
              <a:t>Capacity within SEP and </a:t>
            </a:r>
            <a:r>
              <a:rPr lang="en-US" dirty="0" err="1"/>
              <a:t>StAD</a:t>
            </a:r>
            <a:endParaRPr lang="en-US" dirty="0"/>
          </a:p>
          <a:p>
            <a:pPr lvl="1"/>
            <a:r>
              <a:rPr lang="en-US" dirty="0"/>
              <a:t>Data quality and accessibility (e.g., </a:t>
            </a:r>
            <a:r>
              <a:rPr lang="en-US" dirty="0" err="1"/>
              <a:t>coho</a:t>
            </a:r>
            <a:r>
              <a:rPr lang="en-US" dirty="0"/>
              <a:t>, chum, and wild stock biodata, stock specific information: ages, harvest,  productivity, enhanced contributions)</a:t>
            </a:r>
          </a:p>
          <a:p>
            <a:pPr lvl="1"/>
            <a:endParaRPr lang="en-US" dirty="0"/>
          </a:p>
          <a:p>
            <a:endParaRPr lang="en-US" dirty="0"/>
          </a:p>
          <a:p>
            <a:endParaRPr lang="en-CA" dirty="0"/>
          </a:p>
        </p:txBody>
      </p:sp>
      <p:sp>
        <p:nvSpPr>
          <p:cNvPr id="3" name="Title 2"/>
          <p:cNvSpPr>
            <a:spLocks noGrp="1"/>
          </p:cNvSpPr>
          <p:nvPr>
            <p:ph type="title"/>
          </p:nvPr>
        </p:nvSpPr>
        <p:spPr/>
        <p:txBody>
          <a:bodyPr/>
          <a:lstStyle/>
          <a:p>
            <a:r>
              <a:rPr lang="en-US" dirty="0"/>
              <a:t>Challenges and Limitations</a:t>
            </a:r>
            <a:endParaRPr lang="en-CA" dirty="0"/>
          </a:p>
        </p:txBody>
      </p:sp>
      <p:sp>
        <p:nvSpPr>
          <p:cNvPr id="4" name="Slide Number Placeholder 3"/>
          <p:cNvSpPr>
            <a:spLocks noGrp="1"/>
          </p:cNvSpPr>
          <p:nvPr>
            <p:ph type="sldNum" sz="quarter" idx="12"/>
          </p:nvPr>
        </p:nvSpPr>
        <p:spPr/>
        <p:txBody>
          <a:bodyPr/>
          <a:lstStyle/>
          <a:p>
            <a:fld id="{8B2606CE-0AB2-474A-9D5C-25A33B97BA4E}" type="slidenum">
              <a:rPr lang="en-CA" smtClean="0"/>
              <a:pPr/>
              <a:t>11</a:t>
            </a:fld>
            <a:endParaRPr lang="en-CA" dirty="0"/>
          </a:p>
        </p:txBody>
      </p:sp>
      <p:sp>
        <p:nvSpPr>
          <p:cNvPr id="5" name="Date Placeholder 4"/>
          <p:cNvSpPr>
            <a:spLocks noGrp="1"/>
          </p:cNvSpPr>
          <p:nvPr>
            <p:ph type="dt" sz="half" idx="10"/>
          </p:nvPr>
        </p:nvSpPr>
        <p:spPr/>
        <p:txBody>
          <a:bodyPr/>
          <a:lstStyle/>
          <a:p>
            <a:r>
              <a:rPr lang="en-US" dirty="0"/>
              <a:t>2022-04-27</a:t>
            </a:r>
            <a:endParaRPr lang="en-CA" dirty="0"/>
          </a:p>
        </p:txBody>
      </p:sp>
    </p:spTree>
    <p:extLst>
      <p:ext uri="{BB962C8B-B14F-4D97-AF65-F5344CB8AC3E}">
        <p14:creationId xmlns:p14="http://schemas.microsoft.com/office/powerpoint/2010/main" val="312544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4950" y="1153914"/>
            <a:ext cx="11774286" cy="4793673"/>
          </a:xfrm>
        </p:spPr>
        <p:txBody>
          <a:bodyPr>
            <a:normAutofit lnSpcReduction="10000"/>
          </a:bodyPr>
          <a:lstStyle/>
          <a:p>
            <a:pPr marL="0" indent="0">
              <a:buNone/>
            </a:pPr>
            <a:r>
              <a:rPr lang="en-US" dirty="0"/>
              <a:t>So what does all this mean?</a:t>
            </a:r>
            <a:endParaRPr lang="en-CA" dirty="0"/>
          </a:p>
          <a:p>
            <a:pPr lvl="1"/>
            <a:r>
              <a:rPr lang="en-CA" sz="2600" dirty="0"/>
              <a:t>Data compilation, management, and analysis at this scale is complicated</a:t>
            </a:r>
          </a:p>
          <a:p>
            <a:pPr lvl="1"/>
            <a:r>
              <a:rPr lang="en-CA" sz="2600" dirty="0"/>
              <a:t>Assessment of effectiveness is hampered by data limitations</a:t>
            </a:r>
          </a:p>
          <a:p>
            <a:pPr marL="0" indent="0">
              <a:buNone/>
            </a:pPr>
            <a:r>
              <a:rPr lang="en-CA" sz="3000" dirty="0"/>
              <a:t>Recommendations</a:t>
            </a:r>
          </a:p>
          <a:p>
            <a:pPr lvl="1"/>
            <a:r>
              <a:rPr lang="en-CA" sz="2600" dirty="0"/>
              <a:t>Recommendations will be focused around how to design assessment programs that support evaluation of objectives (e.g., harvest, rebuilding, interactions)</a:t>
            </a:r>
          </a:p>
          <a:p>
            <a:pPr lvl="1"/>
            <a:r>
              <a:rPr lang="en-CA" sz="2600" dirty="0"/>
              <a:t>Enhancement activities must be properly planned with appropriate assessment</a:t>
            </a:r>
          </a:p>
          <a:p>
            <a:pPr lvl="1"/>
            <a:r>
              <a:rPr lang="en-CA" sz="2600" dirty="0"/>
              <a:t>Any new enhancement must be considered in the context of the larger picture</a:t>
            </a:r>
          </a:p>
          <a:p>
            <a:pPr marL="0" indent="0">
              <a:buNone/>
            </a:pPr>
            <a:r>
              <a:rPr lang="en-CA" sz="3400" dirty="0"/>
              <a:t>Timelines and Reports</a:t>
            </a:r>
          </a:p>
          <a:p>
            <a:pPr lvl="1"/>
            <a:r>
              <a:rPr lang="en-CA" sz="2600" dirty="0"/>
              <a:t>Reporting will be completed summer/fall 2022 – look for them on the PSF Website at www.marinescience.ca</a:t>
            </a:r>
          </a:p>
          <a:p>
            <a:endParaRPr lang="en-CA" sz="3000" dirty="0"/>
          </a:p>
        </p:txBody>
      </p:sp>
      <p:sp>
        <p:nvSpPr>
          <p:cNvPr id="3" name="Title 2"/>
          <p:cNvSpPr>
            <a:spLocks noGrp="1"/>
          </p:cNvSpPr>
          <p:nvPr>
            <p:ph type="title"/>
          </p:nvPr>
        </p:nvSpPr>
        <p:spPr/>
        <p:txBody>
          <a:bodyPr/>
          <a:lstStyle/>
          <a:p>
            <a:r>
              <a:rPr lang="en-CA" dirty="0"/>
              <a:t>In Summary</a:t>
            </a:r>
          </a:p>
        </p:txBody>
      </p:sp>
      <p:sp>
        <p:nvSpPr>
          <p:cNvPr id="4" name="Slide Number Placeholder 3"/>
          <p:cNvSpPr>
            <a:spLocks noGrp="1"/>
          </p:cNvSpPr>
          <p:nvPr>
            <p:ph type="sldNum" sz="quarter" idx="12"/>
          </p:nvPr>
        </p:nvSpPr>
        <p:spPr/>
        <p:txBody>
          <a:bodyPr/>
          <a:lstStyle/>
          <a:p>
            <a:fld id="{8B2606CE-0AB2-474A-9D5C-25A33B97BA4E}" type="slidenum">
              <a:rPr lang="en-CA" smtClean="0"/>
              <a:pPr/>
              <a:t>12</a:t>
            </a:fld>
            <a:endParaRPr lang="en-CA" dirty="0"/>
          </a:p>
        </p:txBody>
      </p:sp>
      <p:sp>
        <p:nvSpPr>
          <p:cNvPr id="5" name="Date Placeholder 4"/>
          <p:cNvSpPr>
            <a:spLocks noGrp="1"/>
          </p:cNvSpPr>
          <p:nvPr>
            <p:ph type="dt" sz="half" idx="10"/>
          </p:nvPr>
        </p:nvSpPr>
        <p:spPr/>
        <p:txBody>
          <a:bodyPr/>
          <a:lstStyle/>
          <a:p>
            <a:r>
              <a:rPr lang="en-US" dirty="0"/>
              <a:t>2022-04-27</a:t>
            </a:r>
            <a:endParaRPr lang="en-CA" dirty="0"/>
          </a:p>
        </p:txBody>
      </p:sp>
    </p:spTree>
    <p:extLst>
      <p:ext uri="{BB962C8B-B14F-4D97-AF65-F5344CB8AC3E}">
        <p14:creationId xmlns:p14="http://schemas.microsoft.com/office/powerpoint/2010/main" val="14818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500"/>
                                        <p:tgtEl>
                                          <p:spTgt spid="2">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fade">
                                      <p:cBhvr>
                                        <p:cTn id="23" dur="500"/>
                                        <p:tgtEl>
                                          <p:spTgt spid="2">
                                            <p:txEl>
                                              <p:pRg st="5" end="5"/>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fade">
                                      <p:cBhvr>
                                        <p:cTn id="31" dur="500"/>
                                        <p:tgtEl>
                                          <p:spTgt spid="2">
                                            <p:txEl>
                                              <p:pRg st="7" end="7"/>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b="24996"/>
          <a:stretch/>
        </p:blipFill>
        <p:spPr>
          <a:xfrm>
            <a:off x="0" y="-1"/>
            <a:ext cx="12192000" cy="6852425"/>
          </a:xfrm>
          <a:prstGeom prst="rect">
            <a:avLst/>
          </a:prstGeom>
        </p:spPr>
      </p:pic>
      <p:sp>
        <p:nvSpPr>
          <p:cNvPr id="17" name="Rectangle 16"/>
          <p:cNvSpPr/>
          <p:nvPr/>
        </p:nvSpPr>
        <p:spPr>
          <a:xfrm>
            <a:off x="3046229" y="1440807"/>
            <a:ext cx="9145771" cy="3965235"/>
          </a:xfrm>
          <a:prstGeom prst="rect">
            <a:avLst/>
          </a:prstGeom>
          <a:solidFill>
            <a:srgbClr val="0E1E3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sz="1350"/>
          </a:p>
        </p:txBody>
      </p:sp>
      <p:sp>
        <p:nvSpPr>
          <p:cNvPr id="20" name="Title 1"/>
          <p:cNvSpPr txBox="1">
            <a:spLocks/>
          </p:cNvSpPr>
          <p:nvPr/>
        </p:nvSpPr>
        <p:spPr>
          <a:xfrm>
            <a:off x="5124082" y="1589049"/>
            <a:ext cx="5714902" cy="543296"/>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300" spc="150">
                <a:solidFill>
                  <a:schemeClr val="bg1"/>
                </a:solidFill>
                <a:latin typeface="Arial"/>
                <a:cs typeface="Arial"/>
              </a:rPr>
              <a:t>For more information</a:t>
            </a:r>
            <a:endParaRPr lang="en-CA" sz="3300" dirty="0">
              <a:solidFill>
                <a:schemeClr val="bg1"/>
              </a:solidFill>
              <a:latin typeface="Arial" panose="020B0604020202020204" pitchFamily="34" charset="0"/>
              <a:cs typeface="Arial" panose="020B0604020202020204" pitchFamily="34" charset="0"/>
            </a:endParaRPr>
          </a:p>
        </p:txBody>
      </p:sp>
      <p:sp>
        <p:nvSpPr>
          <p:cNvPr id="21" name="Subtitle 2"/>
          <p:cNvSpPr txBox="1">
            <a:spLocks/>
          </p:cNvSpPr>
          <p:nvPr/>
        </p:nvSpPr>
        <p:spPr>
          <a:xfrm>
            <a:off x="4341684" y="2450789"/>
            <a:ext cx="6497301" cy="2568837"/>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tabLst>
                <a:tab pos="2333625" algn="l"/>
              </a:tabLst>
            </a:pPr>
            <a:r>
              <a:rPr lang="en-US" sz="1200" spc="150" dirty="0">
                <a:solidFill>
                  <a:srgbClr val="FED925"/>
                </a:solidFill>
                <a:latin typeface="Arial"/>
                <a:cs typeface="Arial"/>
              </a:rPr>
              <a:t>Release strategies: 		Sam James</a:t>
            </a:r>
            <a:br>
              <a:rPr lang="en-US" sz="1200" spc="150" dirty="0">
                <a:solidFill>
                  <a:srgbClr val="FED925"/>
                </a:solidFill>
                <a:latin typeface="Arial"/>
                <a:cs typeface="Arial"/>
              </a:rPr>
            </a:br>
            <a:r>
              <a:rPr lang="en-US" sz="1200" spc="150" dirty="0">
                <a:solidFill>
                  <a:srgbClr val="FED925"/>
                </a:solidFill>
                <a:latin typeface="Arial"/>
                <a:cs typeface="Arial"/>
              </a:rPr>
              <a:t>		sjames@psf.ca</a:t>
            </a:r>
          </a:p>
          <a:p>
            <a:pPr algn="l">
              <a:tabLst>
                <a:tab pos="2333625" algn="l"/>
              </a:tabLst>
            </a:pPr>
            <a:r>
              <a:rPr lang="en-US" sz="1200" spc="150" dirty="0">
                <a:solidFill>
                  <a:srgbClr val="FED925"/>
                </a:solidFill>
                <a:latin typeface="Arial"/>
                <a:cs typeface="Arial"/>
              </a:rPr>
              <a:t>Molecular tools: 		Aimee Lee-Houde</a:t>
            </a:r>
            <a:br>
              <a:rPr lang="en-US" sz="1200" spc="150" dirty="0">
                <a:solidFill>
                  <a:srgbClr val="FED925"/>
                </a:solidFill>
                <a:latin typeface="Arial"/>
                <a:cs typeface="Arial"/>
              </a:rPr>
            </a:br>
            <a:r>
              <a:rPr lang="en-US" sz="1200" spc="150" dirty="0">
                <a:solidFill>
                  <a:srgbClr val="FED925"/>
                </a:solidFill>
                <a:latin typeface="Arial"/>
                <a:cs typeface="Arial"/>
              </a:rPr>
              <a:t>		ahoude@edynamics.com </a:t>
            </a:r>
          </a:p>
          <a:p>
            <a:pPr algn="l">
              <a:tabLst>
                <a:tab pos="2333625" algn="l"/>
              </a:tabLst>
            </a:pPr>
            <a:r>
              <a:rPr lang="en-US" sz="1200" spc="150" dirty="0">
                <a:solidFill>
                  <a:srgbClr val="FED925"/>
                </a:solidFill>
                <a:latin typeface="Arial"/>
                <a:cs typeface="Arial"/>
              </a:rPr>
              <a:t>Comprehensive review: 		Andy Rosenberger</a:t>
            </a:r>
            <a:br>
              <a:rPr lang="en-US" sz="1200" spc="150" dirty="0">
                <a:solidFill>
                  <a:srgbClr val="FED925"/>
                </a:solidFill>
                <a:latin typeface="Arial"/>
                <a:cs typeface="Arial"/>
              </a:rPr>
            </a:br>
            <a:r>
              <a:rPr lang="en-US" sz="1200" spc="150" dirty="0">
                <a:solidFill>
                  <a:srgbClr val="FED925"/>
                </a:solidFill>
                <a:latin typeface="Arial"/>
                <a:cs typeface="Arial"/>
              </a:rPr>
              <a:t>		andy@coastlandresearch.com</a:t>
            </a:r>
          </a:p>
          <a:p>
            <a:pPr algn="l">
              <a:tabLst>
                <a:tab pos="2333625" algn="l"/>
              </a:tabLst>
            </a:pPr>
            <a:r>
              <a:rPr lang="en-US" sz="1200" spc="150" dirty="0">
                <a:solidFill>
                  <a:srgbClr val="FED925"/>
                </a:solidFill>
                <a:latin typeface="Arial"/>
                <a:cs typeface="Arial"/>
              </a:rPr>
              <a:t>Trends in Biological Traits:		Ravi Maharaj</a:t>
            </a:r>
            <a:br>
              <a:rPr lang="en-US" sz="1200" spc="150" dirty="0">
                <a:solidFill>
                  <a:srgbClr val="FED925"/>
                </a:solidFill>
                <a:latin typeface="Arial"/>
                <a:cs typeface="Arial"/>
              </a:rPr>
            </a:br>
            <a:r>
              <a:rPr lang="en-US" sz="1200" spc="150" dirty="0">
                <a:solidFill>
                  <a:srgbClr val="FED925"/>
                </a:solidFill>
                <a:latin typeface="Arial"/>
                <a:cs typeface="Arial"/>
              </a:rPr>
              <a:t>		futurefish88@gmail.com	</a:t>
            </a:r>
          </a:p>
          <a:p>
            <a:pPr algn="l">
              <a:tabLst>
                <a:tab pos="2333625" algn="l"/>
              </a:tabLst>
            </a:pPr>
            <a:r>
              <a:rPr lang="en-US" sz="1200" spc="150" dirty="0">
                <a:solidFill>
                  <a:srgbClr val="FED925"/>
                </a:solidFill>
                <a:latin typeface="Arial"/>
                <a:cs typeface="Arial"/>
              </a:rPr>
              <a:t>Project lead:		Isobel Pearsall</a:t>
            </a:r>
            <a:br>
              <a:rPr lang="en-US" sz="1200" spc="150" dirty="0">
                <a:solidFill>
                  <a:srgbClr val="FED925"/>
                </a:solidFill>
                <a:latin typeface="Arial"/>
                <a:cs typeface="Arial"/>
              </a:rPr>
            </a:br>
            <a:r>
              <a:rPr lang="en-US" sz="1200" spc="150" dirty="0">
                <a:solidFill>
                  <a:srgbClr val="FED925"/>
                </a:solidFill>
                <a:latin typeface="Arial"/>
                <a:cs typeface="Arial"/>
              </a:rPr>
              <a:t>		pearsalli@psf.ca</a:t>
            </a:r>
          </a:p>
          <a:p>
            <a:pPr algn="l">
              <a:tabLst>
                <a:tab pos="2333625" algn="l"/>
              </a:tabLst>
            </a:pPr>
            <a:r>
              <a:rPr lang="en-US" sz="1200" spc="150" dirty="0">
                <a:solidFill>
                  <a:srgbClr val="FED925"/>
                </a:solidFill>
                <a:latin typeface="Arial"/>
                <a:cs typeface="Arial"/>
              </a:rPr>
              <a:t>PSF VP Salmon:		Jason Hwang</a:t>
            </a:r>
            <a:br>
              <a:rPr lang="en-US" sz="1200" spc="150" dirty="0">
                <a:solidFill>
                  <a:srgbClr val="FED925"/>
                </a:solidFill>
                <a:latin typeface="Arial"/>
                <a:cs typeface="Arial"/>
              </a:rPr>
            </a:br>
            <a:r>
              <a:rPr lang="en-US" sz="1200" spc="150" dirty="0">
                <a:solidFill>
                  <a:srgbClr val="FED925"/>
                </a:solidFill>
                <a:latin typeface="Arial"/>
                <a:cs typeface="Arial"/>
              </a:rPr>
              <a:t>		jhwang@psf.ca</a:t>
            </a:r>
          </a:p>
          <a:p>
            <a:pPr algn="l">
              <a:tabLst>
                <a:tab pos="2060575" algn="l"/>
              </a:tabLst>
            </a:pPr>
            <a:endParaRPr lang="en-US" sz="1200" spc="150" dirty="0">
              <a:solidFill>
                <a:srgbClr val="CE961D"/>
              </a:solidFill>
              <a:latin typeface="Arial"/>
              <a:cs typeface="Arial"/>
            </a:endParaRPr>
          </a:p>
        </p:txBody>
      </p:sp>
      <p:sp>
        <p:nvSpPr>
          <p:cNvPr id="14" name="Rectangle 13"/>
          <p:cNvSpPr/>
          <p:nvPr/>
        </p:nvSpPr>
        <p:spPr>
          <a:xfrm>
            <a:off x="0" y="1435230"/>
            <a:ext cx="3044312" cy="3970811"/>
          </a:xfrm>
          <a:prstGeom prst="rect">
            <a:avLst/>
          </a:prstGeom>
          <a:solidFill>
            <a:srgbClr val="61B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627" y="2623365"/>
            <a:ext cx="2591057" cy="1406280"/>
          </a:xfrm>
          <a:prstGeom prst="rect">
            <a:avLst/>
          </a:prstGeom>
        </p:spPr>
      </p:pic>
      <p:sp>
        <p:nvSpPr>
          <p:cNvPr id="23" name="Rectangle 22"/>
          <p:cNvSpPr/>
          <p:nvPr/>
        </p:nvSpPr>
        <p:spPr>
          <a:xfrm>
            <a:off x="0" y="-10040"/>
            <a:ext cx="12192000" cy="411484"/>
          </a:xfrm>
          <a:prstGeom prst="rect">
            <a:avLst/>
          </a:prstGeom>
          <a:solidFill>
            <a:srgbClr val="0E1E3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0" y="6445405"/>
            <a:ext cx="12192000" cy="412595"/>
          </a:xfrm>
          <a:prstGeom prst="rect">
            <a:avLst/>
          </a:prstGeom>
          <a:solidFill>
            <a:srgbClr val="0E1E3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95582035"/>
      </p:ext>
    </p:extLst>
  </p:cSld>
  <p:clrMapOvr>
    <a:masterClrMapping/>
  </p:clrMapOvr>
  <mc:AlternateContent xmlns:mc="http://schemas.openxmlformats.org/markup-compatibility/2006" xmlns:p14="http://schemas.microsoft.com/office/powerpoint/2010/main">
    <mc:Choice Requires="p14">
      <p:transition spd="slow" p14:dur="2000" advTm="10956"/>
    </mc:Choice>
    <mc:Fallback xmlns="">
      <p:transition spd="slow" advTm="10956"/>
    </mc:Fallback>
  </mc:AlternateContent>
  <p:extLst mod="1">
    <p:ext uri="{3A86A75C-4F4B-4683-9AE1-C65F6400EC91}">
      <p14:laserTraceLst xmlns:p14="http://schemas.microsoft.com/office/powerpoint/2010/main">
        <p14:tracePtLst>
          <p14:tracePt t="7985" x="5302250" y="3416300"/>
          <p14:tracePt t="8490" x="5295900" y="3429000"/>
          <p14:tracePt t="8498" x="5264150" y="3479800"/>
          <p14:tracePt t="8510" x="5232400" y="3524250"/>
          <p14:tracePt t="8523" x="5156200" y="3632200"/>
          <p14:tracePt t="8539" x="5060950" y="3784600"/>
          <p14:tracePt t="8555" x="4921250" y="3949700"/>
          <p14:tracePt t="8589" x="4679950" y="4235450"/>
          <p14:tracePt t="8607" x="4603750" y="4324350"/>
          <p14:tracePt t="8623" x="4552950" y="4387850"/>
          <p14:tracePt t="8640" x="4540250" y="441960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endParaRPr lang="en-CA" dirty="0"/>
          </a:p>
        </p:txBody>
      </p:sp>
      <p:sp>
        <p:nvSpPr>
          <p:cNvPr id="3" name="Content Placeholder 2"/>
          <p:cNvSpPr>
            <a:spLocks noGrp="1"/>
          </p:cNvSpPr>
          <p:nvPr>
            <p:ph idx="1"/>
          </p:nvPr>
        </p:nvSpPr>
        <p:spPr/>
        <p:txBody>
          <a:bodyPr/>
          <a:lstStyle/>
          <a:p>
            <a:pPr marL="0" indent="0">
              <a:lnSpc>
                <a:spcPct val="150000"/>
              </a:lnSpc>
              <a:buNone/>
            </a:pPr>
            <a:r>
              <a:rPr lang="en-US" sz="3200" dirty="0"/>
              <a:t>Project background</a:t>
            </a:r>
          </a:p>
          <a:p>
            <a:pPr marL="0" indent="0">
              <a:lnSpc>
                <a:spcPct val="150000"/>
              </a:lnSpc>
              <a:buNone/>
            </a:pPr>
            <a:r>
              <a:rPr lang="en-US" sz="3200" dirty="0"/>
              <a:t>Project components</a:t>
            </a:r>
          </a:p>
          <a:p>
            <a:pPr marL="0" indent="0">
              <a:lnSpc>
                <a:spcPct val="150000"/>
              </a:lnSpc>
              <a:buNone/>
            </a:pPr>
            <a:r>
              <a:rPr lang="en-US" dirty="0"/>
              <a:t>Highlights</a:t>
            </a:r>
          </a:p>
          <a:p>
            <a:pPr marL="0" indent="0">
              <a:lnSpc>
                <a:spcPct val="150000"/>
              </a:lnSpc>
              <a:buNone/>
            </a:pPr>
            <a:r>
              <a:rPr lang="en-US" sz="3200" dirty="0"/>
              <a:t>Challenges and Limitations</a:t>
            </a:r>
            <a:endParaRPr lang="en-CA" sz="3200" dirty="0"/>
          </a:p>
        </p:txBody>
      </p:sp>
      <p:sp>
        <p:nvSpPr>
          <p:cNvPr id="4" name="Date Placeholder 3"/>
          <p:cNvSpPr>
            <a:spLocks noGrp="1"/>
          </p:cNvSpPr>
          <p:nvPr>
            <p:ph type="dt" sz="half" idx="10"/>
          </p:nvPr>
        </p:nvSpPr>
        <p:spPr/>
        <p:txBody>
          <a:bodyPr/>
          <a:lstStyle/>
          <a:p>
            <a:r>
              <a:rPr lang="en-CA"/>
              <a:t>2022-04-27</a:t>
            </a:r>
            <a:endParaRPr lang="en-CA" dirty="0"/>
          </a:p>
        </p:txBody>
      </p:sp>
      <p:sp>
        <p:nvSpPr>
          <p:cNvPr id="5" name="Slide Number Placeholder 4"/>
          <p:cNvSpPr>
            <a:spLocks noGrp="1"/>
          </p:cNvSpPr>
          <p:nvPr>
            <p:ph type="sldNum" sz="quarter" idx="12"/>
          </p:nvPr>
        </p:nvSpPr>
        <p:spPr/>
        <p:txBody>
          <a:bodyPr/>
          <a:lstStyle/>
          <a:p>
            <a:fld id="{E27F6CA9-22B3-4FA5-B63D-A695E266D953}" type="slidenum">
              <a:rPr lang="en-CA" smtClean="0"/>
              <a:pPr/>
              <a:t>2</a:t>
            </a:fld>
            <a:endParaRPr lang="en-CA" dirty="0"/>
          </a:p>
        </p:txBody>
      </p:sp>
      <p:pic>
        <p:nvPicPr>
          <p:cNvPr id="8" name="Picture 2" descr="Workers at the Chehalis River hatchery in BC work with nets to capture adult salmon.">
            <a:extLst>
              <a:ext uri="{FF2B5EF4-FFF2-40B4-BE49-F238E27FC236}">
                <a16:creationId xmlns:a16="http://schemas.microsoft.com/office/drawing/2014/main" id="{3F1F6061-F876-483E-9508-3070360D10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2236" y="1604962"/>
            <a:ext cx="6477000" cy="364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205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Background</a:t>
            </a:r>
            <a:endParaRPr lang="en-CA" dirty="0"/>
          </a:p>
        </p:txBody>
      </p:sp>
      <p:sp>
        <p:nvSpPr>
          <p:cNvPr id="3" name="Content Placeholder 2"/>
          <p:cNvSpPr>
            <a:spLocks noGrp="1"/>
          </p:cNvSpPr>
          <p:nvPr>
            <p:ph idx="1"/>
          </p:nvPr>
        </p:nvSpPr>
        <p:spPr/>
        <p:txBody>
          <a:bodyPr>
            <a:normAutofit lnSpcReduction="10000"/>
          </a:bodyPr>
          <a:lstStyle/>
          <a:p>
            <a:pPr marL="0" indent="0" defTabSz="1257300">
              <a:buNone/>
              <a:tabLst>
                <a:tab pos="1797050" algn="l"/>
              </a:tabLst>
            </a:pPr>
            <a:r>
              <a:rPr lang="en-US" dirty="0">
                <a:sym typeface="Helvetica Neue"/>
              </a:rPr>
              <a:t>Importance:</a:t>
            </a:r>
          </a:p>
          <a:p>
            <a:pPr marL="992188" lvl="2"/>
            <a:r>
              <a:rPr lang="en-US" dirty="0"/>
              <a:t>Growing concerns for declining salmon production</a:t>
            </a:r>
          </a:p>
          <a:p>
            <a:pPr marL="992188" lvl="2"/>
            <a:r>
              <a:rPr lang="en-US" dirty="0"/>
              <a:t>Increasing fishing restrictions</a:t>
            </a:r>
          </a:p>
          <a:p>
            <a:pPr marL="992188" lvl="2"/>
            <a:r>
              <a:rPr lang="en-US" dirty="0"/>
              <a:t>Climate change and changing ocean conditions</a:t>
            </a:r>
          </a:p>
          <a:p>
            <a:pPr marL="992188" lvl="2"/>
            <a:r>
              <a:rPr lang="en-US" dirty="0"/>
              <a:t>Broader ecological considerations (e.g., SRKW)</a:t>
            </a:r>
          </a:p>
          <a:p>
            <a:pPr marL="992188" lvl="2"/>
            <a:r>
              <a:rPr lang="en-US" dirty="0"/>
              <a:t>Several calls for assessment of enhancement</a:t>
            </a:r>
          </a:p>
          <a:p>
            <a:pPr marL="77788"/>
            <a:r>
              <a:rPr lang="en-US" dirty="0"/>
              <a:t>BCSRIF Funded (2019-2022)</a:t>
            </a:r>
          </a:p>
          <a:p>
            <a:pPr marL="77788"/>
            <a:r>
              <a:rPr lang="en-US" dirty="0"/>
              <a:t>3 Main Components</a:t>
            </a:r>
          </a:p>
          <a:p>
            <a:pPr marL="763588" lvl="2" indent="0">
              <a:buNone/>
            </a:pPr>
            <a:r>
              <a:rPr lang="en-US" dirty="0"/>
              <a:t>Perform a comprehensive review of hatchery effectiveness, including production for harvest and rebuilding, the role of community hatcheries, trends in biological traits, and hatchery-wild interactions</a:t>
            </a:r>
            <a:endParaRPr lang="en-CA" dirty="0"/>
          </a:p>
          <a:p>
            <a:pPr marL="77788"/>
            <a:endParaRPr lang="en-US" dirty="0"/>
          </a:p>
          <a:p>
            <a:pPr marL="457200" lvl="1" indent="0" defTabSz="1257300">
              <a:buNone/>
              <a:tabLst>
                <a:tab pos="1797050" algn="l"/>
              </a:tabLst>
            </a:pPr>
            <a:endParaRPr lang="en-US" kern="0" dirty="0">
              <a:solidFill>
                <a:srgbClr val="2C5B7A"/>
              </a:solidFill>
              <a:ea typeface="Helvetica Neue"/>
              <a:cs typeface="Arial" panose="020B0604020202020204" pitchFamily="34" charset="0"/>
              <a:sym typeface="Helvetica Neue"/>
            </a:endParaRPr>
          </a:p>
          <a:p>
            <a:endParaRPr lang="en-CA" dirty="0"/>
          </a:p>
        </p:txBody>
      </p:sp>
      <p:sp>
        <p:nvSpPr>
          <p:cNvPr id="4" name="Date Placeholder 3"/>
          <p:cNvSpPr>
            <a:spLocks noGrp="1"/>
          </p:cNvSpPr>
          <p:nvPr>
            <p:ph type="dt" sz="half" idx="10"/>
          </p:nvPr>
        </p:nvSpPr>
        <p:spPr/>
        <p:txBody>
          <a:bodyPr/>
          <a:lstStyle/>
          <a:p>
            <a:r>
              <a:rPr lang="en-CA"/>
              <a:t>2022-04-27</a:t>
            </a:r>
            <a:endParaRPr lang="en-CA" dirty="0"/>
          </a:p>
        </p:txBody>
      </p:sp>
      <p:sp>
        <p:nvSpPr>
          <p:cNvPr id="5" name="Slide Number Placeholder 4"/>
          <p:cNvSpPr>
            <a:spLocks noGrp="1"/>
          </p:cNvSpPr>
          <p:nvPr>
            <p:ph type="sldNum" sz="quarter" idx="12"/>
          </p:nvPr>
        </p:nvSpPr>
        <p:spPr/>
        <p:txBody>
          <a:bodyPr/>
          <a:lstStyle/>
          <a:p>
            <a:fld id="{E27F6CA9-22B3-4FA5-B63D-A695E266D953}" type="slidenum">
              <a:rPr lang="en-CA" smtClean="0"/>
              <a:pPr/>
              <a:t>3</a:t>
            </a:fld>
            <a:endParaRPr lang="en-CA" dirty="0"/>
          </a:p>
        </p:txBody>
      </p:sp>
      <p:pic>
        <p:nvPicPr>
          <p:cNvPr id="6" name="Picture 5" descr="Picture of juvenile salmon being released out of a bucket into a stream.">
            <a:extLst>
              <a:ext uri="{FF2B5EF4-FFF2-40B4-BE49-F238E27FC236}">
                <a16:creationId xmlns:a16="http://schemas.microsoft.com/office/drawing/2014/main" id="{A34974C0-F839-418D-988D-44A21104E57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45925" y="1200295"/>
            <a:ext cx="3810445" cy="3091233"/>
          </a:xfrm>
          <a:prstGeom prst="rect">
            <a:avLst/>
          </a:prstGeom>
        </p:spPr>
      </p:pic>
      <p:sp>
        <p:nvSpPr>
          <p:cNvPr id="7" name="Rectangle 6">
            <a:extLst>
              <a:ext uri="{FF2B5EF4-FFF2-40B4-BE49-F238E27FC236}">
                <a16:creationId xmlns:a16="http://schemas.microsoft.com/office/drawing/2014/main" id="{E619F4EF-CAF5-418C-A303-5066DEC7B13A}"/>
              </a:ext>
            </a:extLst>
          </p:cNvPr>
          <p:cNvSpPr/>
          <p:nvPr/>
        </p:nvSpPr>
        <p:spPr>
          <a:xfrm>
            <a:off x="1009933" y="4614858"/>
            <a:ext cx="10440539" cy="1096644"/>
          </a:xfrm>
          <a:prstGeom prst="rect">
            <a:avLst/>
          </a:prstGeom>
          <a:noFill/>
          <a:ln w="57150">
            <a:solidFill>
              <a:srgbClr val="61B3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2203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0093" y="1134029"/>
            <a:ext cx="5313195" cy="4793673"/>
          </a:xfrm>
        </p:spPr>
        <p:txBody>
          <a:bodyPr>
            <a:normAutofit/>
          </a:bodyPr>
          <a:lstStyle/>
          <a:p>
            <a:pPr marL="0" indent="0">
              <a:lnSpc>
                <a:spcPct val="150000"/>
              </a:lnSpc>
              <a:buNone/>
            </a:pPr>
            <a:r>
              <a:rPr lang="en-US" dirty="0"/>
              <a:t>Components</a:t>
            </a:r>
          </a:p>
          <a:p>
            <a:pPr lvl="1">
              <a:lnSpc>
                <a:spcPct val="150000"/>
              </a:lnSpc>
            </a:pPr>
            <a:r>
              <a:rPr lang="en-US" dirty="0"/>
              <a:t>Literature Review</a:t>
            </a:r>
          </a:p>
          <a:p>
            <a:pPr lvl="1">
              <a:lnSpc>
                <a:spcPct val="150000"/>
              </a:lnSpc>
            </a:pPr>
            <a:r>
              <a:rPr lang="en-US" dirty="0"/>
              <a:t>Role of community hatcheries</a:t>
            </a:r>
          </a:p>
          <a:p>
            <a:pPr lvl="1">
              <a:lnSpc>
                <a:spcPct val="150000"/>
              </a:lnSpc>
            </a:pPr>
            <a:r>
              <a:rPr lang="en-US" dirty="0"/>
              <a:t>Trends in biological traits</a:t>
            </a:r>
          </a:p>
          <a:p>
            <a:pPr lvl="1">
              <a:lnSpc>
                <a:spcPct val="150000"/>
              </a:lnSpc>
            </a:pPr>
            <a:r>
              <a:rPr lang="en-US" dirty="0"/>
              <a:t>Hatchery effectiveness</a:t>
            </a:r>
          </a:p>
          <a:p>
            <a:pPr lvl="1">
              <a:lnSpc>
                <a:spcPct val="150000"/>
              </a:lnSpc>
            </a:pPr>
            <a:r>
              <a:rPr lang="en-US" dirty="0"/>
              <a:t>Hatchery-wild interactions</a:t>
            </a:r>
          </a:p>
          <a:p>
            <a:pPr>
              <a:buFont typeface="Wingdings" panose="05000000000000000000" pitchFamily="2" charset="2"/>
              <a:buChar char="Ø"/>
            </a:pPr>
            <a:endParaRPr lang="en-US" dirty="0"/>
          </a:p>
        </p:txBody>
      </p:sp>
      <p:sp>
        <p:nvSpPr>
          <p:cNvPr id="3" name="Title 2"/>
          <p:cNvSpPr>
            <a:spLocks noGrp="1"/>
          </p:cNvSpPr>
          <p:nvPr>
            <p:ph type="title"/>
          </p:nvPr>
        </p:nvSpPr>
        <p:spPr/>
        <p:txBody>
          <a:bodyPr/>
          <a:lstStyle/>
          <a:p>
            <a:r>
              <a:rPr lang="en-US" dirty="0"/>
              <a:t>Comprehensive Review</a:t>
            </a:r>
            <a:endParaRPr lang="en-CA" dirty="0"/>
          </a:p>
        </p:txBody>
      </p:sp>
      <p:sp>
        <p:nvSpPr>
          <p:cNvPr id="4" name="Slide Number Placeholder 3"/>
          <p:cNvSpPr>
            <a:spLocks noGrp="1"/>
          </p:cNvSpPr>
          <p:nvPr>
            <p:ph type="sldNum" sz="quarter" idx="12"/>
          </p:nvPr>
        </p:nvSpPr>
        <p:spPr/>
        <p:txBody>
          <a:bodyPr/>
          <a:lstStyle/>
          <a:p>
            <a:fld id="{8B2606CE-0AB2-474A-9D5C-25A33B97BA4E}" type="slidenum">
              <a:rPr lang="en-CA" smtClean="0"/>
              <a:pPr/>
              <a:t>4</a:t>
            </a:fld>
            <a:endParaRPr lang="en-CA" dirty="0"/>
          </a:p>
        </p:txBody>
      </p:sp>
      <p:sp>
        <p:nvSpPr>
          <p:cNvPr id="5" name="Date Placeholder 4"/>
          <p:cNvSpPr>
            <a:spLocks noGrp="1"/>
          </p:cNvSpPr>
          <p:nvPr>
            <p:ph type="dt" sz="half" idx="10"/>
          </p:nvPr>
        </p:nvSpPr>
        <p:spPr/>
        <p:txBody>
          <a:bodyPr/>
          <a:lstStyle/>
          <a:p>
            <a:r>
              <a:rPr lang="en-US" dirty="0"/>
              <a:t>2022-04-27</a:t>
            </a:r>
            <a:endParaRPr lang="en-CA" dirty="0"/>
          </a:p>
        </p:txBody>
      </p:sp>
      <p:pic>
        <p:nvPicPr>
          <p:cNvPr id="9" name="Picture 8" descr="Adult salmon holding in a tank at Chehalis River hatchery.">
            <a:extLst>
              <a:ext uri="{FF2B5EF4-FFF2-40B4-BE49-F238E27FC236}">
                <a16:creationId xmlns:a16="http://schemas.microsoft.com/office/drawing/2014/main" id="{85CE7579-98CA-42E1-9231-854F8FCFF6D2}"/>
              </a:ext>
            </a:extLst>
          </p:cNvPr>
          <p:cNvPicPr>
            <a:picLocks noChangeAspect="1"/>
          </p:cNvPicPr>
          <p:nvPr/>
        </p:nvPicPr>
        <p:blipFill rotWithShape="1">
          <a:blip r:embed="rId3"/>
          <a:srcRect l="12219" t="-528" r="19418" b="528"/>
          <a:stretch/>
        </p:blipFill>
        <p:spPr>
          <a:xfrm>
            <a:off x="6358712" y="1226725"/>
            <a:ext cx="5603631" cy="4608281"/>
          </a:xfrm>
          <a:prstGeom prst="rect">
            <a:avLst/>
          </a:prstGeom>
        </p:spPr>
      </p:pic>
    </p:spTree>
    <p:extLst>
      <p:ext uri="{BB962C8B-B14F-4D97-AF65-F5344CB8AC3E}">
        <p14:creationId xmlns:p14="http://schemas.microsoft.com/office/powerpoint/2010/main" val="69940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2610" y="1044626"/>
            <a:ext cx="11069452" cy="5105926"/>
          </a:xfrm>
        </p:spPr>
        <p:txBody>
          <a:bodyPr>
            <a:normAutofit fontScale="92500" lnSpcReduction="10000"/>
          </a:bodyPr>
          <a:lstStyle/>
          <a:p>
            <a:pPr marL="0" indent="0">
              <a:buNone/>
            </a:pPr>
            <a:r>
              <a:rPr lang="en-US" dirty="0"/>
              <a:t>Goal</a:t>
            </a:r>
          </a:p>
          <a:p>
            <a:pPr lvl="1"/>
            <a:r>
              <a:rPr lang="en-US" dirty="0"/>
              <a:t>What is the current state of the literature concerning the effects of hatchery-origin salmon on wild salmon?</a:t>
            </a:r>
          </a:p>
          <a:p>
            <a:pPr marL="0" indent="0">
              <a:buNone/>
            </a:pPr>
            <a:r>
              <a:rPr lang="en-US" dirty="0"/>
              <a:t>Preliminary findings</a:t>
            </a:r>
          </a:p>
          <a:p>
            <a:pPr lvl="1"/>
            <a:r>
              <a:rPr lang="en-US" dirty="0"/>
              <a:t>Most studied category, by far, is </a:t>
            </a:r>
            <a:r>
              <a:rPr lang="en-US" b="1" dirty="0"/>
              <a:t>genetic effects</a:t>
            </a:r>
          </a:p>
          <a:p>
            <a:pPr lvl="2"/>
            <a:r>
              <a:rPr lang="en-US" b="1" dirty="0"/>
              <a:t>Competition</a:t>
            </a:r>
            <a:r>
              <a:rPr lang="en-US" dirty="0"/>
              <a:t> the focus of 2</a:t>
            </a:r>
            <a:r>
              <a:rPr lang="en-US" baseline="30000" dirty="0"/>
              <a:t>nd</a:t>
            </a:r>
            <a:r>
              <a:rPr lang="en-US" dirty="0"/>
              <a:t> most studies</a:t>
            </a:r>
          </a:p>
          <a:p>
            <a:pPr lvl="2"/>
            <a:r>
              <a:rPr lang="en-US" dirty="0"/>
              <a:t>Other categories include </a:t>
            </a:r>
            <a:r>
              <a:rPr lang="en-US" b="1" dirty="0"/>
              <a:t>fish health </a:t>
            </a:r>
            <a:r>
              <a:rPr lang="en-US" dirty="0"/>
              <a:t>and </a:t>
            </a:r>
            <a:r>
              <a:rPr lang="en-US" b="1" dirty="0"/>
              <a:t>fishery mixing</a:t>
            </a:r>
          </a:p>
          <a:p>
            <a:pPr lvl="1"/>
            <a:r>
              <a:rPr lang="en-US" dirty="0"/>
              <a:t>Majority of studies find a </a:t>
            </a:r>
            <a:r>
              <a:rPr lang="en-US" b="1" dirty="0"/>
              <a:t>negative</a:t>
            </a:r>
            <a:r>
              <a:rPr lang="en-US" dirty="0"/>
              <a:t> effect on wild fish</a:t>
            </a:r>
          </a:p>
          <a:p>
            <a:pPr lvl="1"/>
            <a:r>
              <a:rPr lang="en-US" dirty="0"/>
              <a:t>Common recommendations:</a:t>
            </a:r>
          </a:p>
          <a:p>
            <a:pPr lvl="2"/>
            <a:r>
              <a:rPr lang="en-US" dirty="0"/>
              <a:t>Hatchery releases are a tool to be used sparingly, and as part of a larger enhancement or rebuilding strategy</a:t>
            </a:r>
          </a:p>
          <a:p>
            <a:pPr lvl="2"/>
            <a:r>
              <a:rPr lang="en-US" dirty="0"/>
              <a:t>Hatchery management must be adaptive, and ongoing evaluation of impacts on wild fish is essential</a:t>
            </a:r>
          </a:p>
          <a:p>
            <a:endParaRPr lang="en-US" dirty="0"/>
          </a:p>
          <a:p>
            <a:endParaRPr lang="en-CA" dirty="0"/>
          </a:p>
        </p:txBody>
      </p:sp>
      <p:sp>
        <p:nvSpPr>
          <p:cNvPr id="3" name="Title 2"/>
          <p:cNvSpPr>
            <a:spLocks noGrp="1"/>
          </p:cNvSpPr>
          <p:nvPr>
            <p:ph type="title"/>
          </p:nvPr>
        </p:nvSpPr>
        <p:spPr/>
        <p:txBody>
          <a:bodyPr/>
          <a:lstStyle/>
          <a:p>
            <a:r>
              <a:rPr lang="en-US" dirty="0"/>
              <a:t>Hatchery-Wild Interactions Literature Review</a:t>
            </a:r>
            <a:endParaRPr lang="en-CA" dirty="0"/>
          </a:p>
        </p:txBody>
      </p:sp>
      <p:sp>
        <p:nvSpPr>
          <p:cNvPr id="4" name="Slide Number Placeholder 3"/>
          <p:cNvSpPr>
            <a:spLocks noGrp="1"/>
          </p:cNvSpPr>
          <p:nvPr>
            <p:ph type="sldNum" sz="quarter" idx="12"/>
          </p:nvPr>
        </p:nvSpPr>
        <p:spPr/>
        <p:txBody>
          <a:bodyPr/>
          <a:lstStyle/>
          <a:p>
            <a:fld id="{8B2606CE-0AB2-474A-9D5C-25A33B97BA4E}" type="slidenum">
              <a:rPr lang="en-CA" smtClean="0"/>
              <a:pPr/>
              <a:t>5</a:t>
            </a:fld>
            <a:endParaRPr lang="en-CA" dirty="0"/>
          </a:p>
        </p:txBody>
      </p:sp>
      <p:sp>
        <p:nvSpPr>
          <p:cNvPr id="5" name="Date Placeholder 4"/>
          <p:cNvSpPr>
            <a:spLocks noGrp="1"/>
          </p:cNvSpPr>
          <p:nvPr>
            <p:ph type="dt" sz="half" idx="10"/>
          </p:nvPr>
        </p:nvSpPr>
        <p:spPr/>
        <p:txBody>
          <a:bodyPr/>
          <a:lstStyle/>
          <a:p>
            <a:r>
              <a:rPr lang="en-US" dirty="0"/>
              <a:t>2022-04-27</a:t>
            </a:r>
            <a:endParaRPr lang="en-CA" dirty="0"/>
          </a:p>
        </p:txBody>
      </p:sp>
    </p:spTree>
    <p:extLst>
      <p:ext uri="{BB962C8B-B14F-4D97-AF65-F5344CB8AC3E}">
        <p14:creationId xmlns:p14="http://schemas.microsoft.com/office/powerpoint/2010/main" val="644960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2610" y="1044626"/>
            <a:ext cx="7286658" cy="5105926"/>
          </a:xfrm>
        </p:spPr>
        <p:txBody>
          <a:bodyPr>
            <a:normAutofit lnSpcReduction="10000"/>
          </a:bodyPr>
          <a:lstStyle/>
          <a:p>
            <a:pPr marL="0" indent="0">
              <a:buNone/>
            </a:pPr>
            <a:r>
              <a:rPr lang="en-US" dirty="0"/>
              <a:t>Objectives</a:t>
            </a:r>
          </a:p>
          <a:p>
            <a:pPr lvl="1"/>
            <a:r>
              <a:rPr lang="en-US" dirty="0"/>
              <a:t>Summarize current practices and needs</a:t>
            </a:r>
          </a:p>
          <a:p>
            <a:pPr lvl="1"/>
            <a:r>
              <a:rPr lang="en-US" dirty="0"/>
              <a:t>Were goals achieved?</a:t>
            </a:r>
          </a:p>
          <a:p>
            <a:pPr lvl="1"/>
            <a:r>
              <a:rPr lang="en-US" dirty="0"/>
              <a:t>Provide recommendations for SEP to improve the CIP</a:t>
            </a:r>
          </a:p>
          <a:p>
            <a:pPr marL="0" indent="0">
              <a:buNone/>
            </a:pPr>
            <a:r>
              <a:rPr lang="en-US" dirty="0"/>
              <a:t>Findings</a:t>
            </a:r>
          </a:p>
          <a:p>
            <a:pPr lvl="1"/>
            <a:r>
              <a:rPr lang="en-US" dirty="0"/>
              <a:t>Over half of CIP facilities have harvest as one of their objectives</a:t>
            </a:r>
          </a:p>
          <a:p>
            <a:pPr lvl="1"/>
            <a:r>
              <a:rPr lang="en-US" dirty="0"/>
              <a:t>Community hatcheries also have value outside of production (e.g., education and stewardship)</a:t>
            </a:r>
          </a:p>
          <a:p>
            <a:pPr lvl="1"/>
            <a:r>
              <a:rPr lang="en-US" dirty="0"/>
              <a:t>Majority say they lack operational funding</a:t>
            </a:r>
          </a:p>
          <a:p>
            <a:endParaRPr lang="en-US" dirty="0"/>
          </a:p>
          <a:p>
            <a:endParaRPr lang="en-CA" dirty="0"/>
          </a:p>
        </p:txBody>
      </p:sp>
      <p:sp>
        <p:nvSpPr>
          <p:cNvPr id="3" name="Title 2"/>
          <p:cNvSpPr>
            <a:spLocks noGrp="1"/>
          </p:cNvSpPr>
          <p:nvPr>
            <p:ph type="title"/>
          </p:nvPr>
        </p:nvSpPr>
        <p:spPr/>
        <p:txBody>
          <a:bodyPr/>
          <a:lstStyle/>
          <a:p>
            <a:r>
              <a:rPr lang="en-US" dirty="0"/>
              <a:t>Community Hatcheries </a:t>
            </a:r>
            <a:endParaRPr lang="en-CA" dirty="0"/>
          </a:p>
        </p:txBody>
      </p:sp>
      <p:sp>
        <p:nvSpPr>
          <p:cNvPr id="4" name="Slide Number Placeholder 3"/>
          <p:cNvSpPr>
            <a:spLocks noGrp="1"/>
          </p:cNvSpPr>
          <p:nvPr>
            <p:ph type="sldNum" sz="quarter" idx="12"/>
          </p:nvPr>
        </p:nvSpPr>
        <p:spPr/>
        <p:txBody>
          <a:bodyPr/>
          <a:lstStyle/>
          <a:p>
            <a:fld id="{8B2606CE-0AB2-474A-9D5C-25A33B97BA4E}" type="slidenum">
              <a:rPr lang="en-CA" smtClean="0"/>
              <a:pPr/>
              <a:t>6</a:t>
            </a:fld>
            <a:endParaRPr lang="en-CA" dirty="0"/>
          </a:p>
        </p:txBody>
      </p:sp>
      <p:sp>
        <p:nvSpPr>
          <p:cNvPr id="5" name="Date Placeholder 4"/>
          <p:cNvSpPr>
            <a:spLocks noGrp="1"/>
          </p:cNvSpPr>
          <p:nvPr>
            <p:ph type="dt" sz="half" idx="10"/>
          </p:nvPr>
        </p:nvSpPr>
        <p:spPr/>
        <p:txBody>
          <a:bodyPr/>
          <a:lstStyle/>
          <a:p>
            <a:r>
              <a:rPr lang="en-US" dirty="0"/>
              <a:t>2022-04-27</a:t>
            </a:r>
            <a:endParaRPr lang="en-CA" dirty="0"/>
          </a:p>
        </p:txBody>
      </p:sp>
      <p:pic>
        <p:nvPicPr>
          <p:cNvPr id="6" name="Picture 5" descr="Figure showing the number of hatcheries that produce fish for each production objective.">
            <a:extLst>
              <a:ext uri="{FF2B5EF4-FFF2-40B4-BE49-F238E27FC236}">
                <a16:creationId xmlns:a16="http://schemas.microsoft.com/office/drawing/2014/main" id="{5C74CFA8-6F6F-4FCF-A51F-A5CCC7811D2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973245" y="1091341"/>
            <a:ext cx="3645000" cy="4859999"/>
          </a:xfrm>
          <a:prstGeom prst="rect">
            <a:avLst/>
          </a:prstGeom>
        </p:spPr>
      </p:pic>
    </p:spTree>
    <p:extLst>
      <p:ext uri="{BB962C8B-B14F-4D97-AF65-F5344CB8AC3E}">
        <p14:creationId xmlns:p14="http://schemas.microsoft.com/office/powerpoint/2010/main" val="270198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Trends in Biological Traits</a:t>
            </a:r>
            <a:endParaRPr lang="en-CA" dirty="0"/>
          </a:p>
        </p:txBody>
      </p:sp>
      <p:sp>
        <p:nvSpPr>
          <p:cNvPr id="12" name="Date Placeholder 11"/>
          <p:cNvSpPr>
            <a:spLocks noGrp="1"/>
          </p:cNvSpPr>
          <p:nvPr>
            <p:ph type="dt" sz="half" idx="10"/>
          </p:nvPr>
        </p:nvSpPr>
        <p:spPr/>
        <p:txBody>
          <a:bodyPr/>
          <a:lstStyle/>
          <a:p>
            <a:r>
              <a:rPr lang="en-CA"/>
              <a:t>2022-04-27</a:t>
            </a:r>
            <a:endParaRPr lang="en-CA" dirty="0"/>
          </a:p>
        </p:txBody>
      </p:sp>
      <p:sp>
        <p:nvSpPr>
          <p:cNvPr id="11" name="Slide Number Placeholder 10"/>
          <p:cNvSpPr>
            <a:spLocks noGrp="1"/>
          </p:cNvSpPr>
          <p:nvPr>
            <p:ph type="sldNum" sz="quarter" idx="12"/>
          </p:nvPr>
        </p:nvSpPr>
        <p:spPr/>
        <p:txBody>
          <a:bodyPr/>
          <a:lstStyle/>
          <a:p>
            <a:fld id="{8B2606CE-0AB2-474A-9D5C-25A33B97BA4E}" type="slidenum">
              <a:rPr lang="en-CA" smtClean="0"/>
              <a:pPr/>
              <a:t>7</a:t>
            </a:fld>
            <a:endParaRPr lang="en-CA" dirty="0"/>
          </a:p>
        </p:txBody>
      </p:sp>
      <p:sp>
        <p:nvSpPr>
          <p:cNvPr id="5" name="Content Placeholder 4">
            <a:extLst>
              <a:ext uri="{FF2B5EF4-FFF2-40B4-BE49-F238E27FC236}">
                <a16:creationId xmlns:a16="http://schemas.microsoft.com/office/drawing/2014/main" id="{CB84F8CC-8A8C-4EE4-A1C8-6825C10B85ED}"/>
              </a:ext>
            </a:extLst>
          </p:cNvPr>
          <p:cNvSpPr>
            <a:spLocks noGrp="1"/>
          </p:cNvSpPr>
          <p:nvPr>
            <p:ph idx="1"/>
          </p:nvPr>
        </p:nvSpPr>
        <p:spPr/>
        <p:txBody>
          <a:bodyPr/>
          <a:lstStyle/>
          <a:p>
            <a:r>
              <a:rPr lang="en-CA" dirty="0"/>
              <a:t>Widespread declines in size-at-age, age-at-maturity in Chinook</a:t>
            </a:r>
          </a:p>
          <a:p>
            <a:r>
              <a:rPr lang="en-CA" dirty="0"/>
              <a:t>We looked more in depth at BC populations</a:t>
            </a:r>
          </a:p>
          <a:p>
            <a:pPr lvl="1"/>
            <a:r>
              <a:rPr lang="en-CA" dirty="0"/>
              <a:t>Largely from enhanced populations, few wild systems</a:t>
            </a:r>
          </a:p>
          <a:p>
            <a:pPr lvl="1"/>
            <a:r>
              <a:rPr lang="en-CA" dirty="0"/>
              <a:t>Used a large database of SEP and STAD individual fish records</a:t>
            </a:r>
          </a:p>
          <a:p>
            <a:r>
              <a:rPr lang="en-CA" dirty="0"/>
              <a:t>Preliminary Findings</a:t>
            </a:r>
          </a:p>
          <a:p>
            <a:pPr lvl="1"/>
            <a:r>
              <a:rPr lang="en-CA" dirty="0"/>
              <a:t>Declines in size-at-age evident in most populations for males and females of all ages</a:t>
            </a:r>
          </a:p>
          <a:p>
            <a:pPr lvl="1"/>
            <a:r>
              <a:rPr lang="en-CA" dirty="0"/>
              <a:t>Likely declines in age-at-return as well</a:t>
            </a:r>
          </a:p>
          <a:p>
            <a:r>
              <a:rPr lang="en-CA" dirty="0"/>
              <a:t>Changes in chum, </a:t>
            </a:r>
            <a:r>
              <a:rPr lang="en-CA" dirty="0" err="1"/>
              <a:t>coho</a:t>
            </a:r>
            <a:r>
              <a:rPr lang="en-CA" dirty="0"/>
              <a:t>, and sockeye should be explored</a:t>
            </a:r>
          </a:p>
        </p:txBody>
      </p:sp>
    </p:spTree>
    <p:extLst>
      <p:ext uri="{BB962C8B-B14F-4D97-AF65-F5344CB8AC3E}">
        <p14:creationId xmlns:p14="http://schemas.microsoft.com/office/powerpoint/2010/main" val="2035832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Hatchery Effectiveness-Questions</a:t>
            </a:r>
            <a:endParaRPr lang="en-CA" dirty="0"/>
          </a:p>
        </p:txBody>
      </p:sp>
      <p:sp>
        <p:nvSpPr>
          <p:cNvPr id="12" name="Date Placeholder 11"/>
          <p:cNvSpPr>
            <a:spLocks noGrp="1"/>
          </p:cNvSpPr>
          <p:nvPr>
            <p:ph type="dt" sz="half" idx="10"/>
          </p:nvPr>
        </p:nvSpPr>
        <p:spPr/>
        <p:txBody>
          <a:bodyPr/>
          <a:lstStyle/>
          <a:p>
            <a:r>
              <a:rPr lang="en-CA"/>
              <a:t>2022-04-27</a:t>
            </a:r>
            <a:endParaRPr lang="en-CA" dirty="0"/>
          </a:p>
        </p:txBody>
      </p:sp>
      <p:sp>
        <p:nvSpPr>
          <p:cNvPr id="11" name="Slide Number Placeholder 10"/>
          <p:cNvSpPr>
            <a:spLocks noGrp="1"/>
          </p:cNvSpPr>
          <p:nvPr>
            <p:ph type="sldNum" sz="quarter" idx="12"/>
          </p:nvPr>
        </p:nvSpPr>
        <p:spPr/>
        <p:txBody>
          <a:bodyPr/>
          <a:lstStyle/>
          <a:p>
            <a:fld id="{8B2606CE-0AB2-474A-9D5C-25A33B97BA4E}" type="slidenum">
              <a:rPr lang="en-CA" smtClean="0"/>
              <a:pPr/>
              <a:t>8</a:t>
            </a:fld>
            <a:endParaRPr lang="en-CA" dirty="0"/>
          </a:p>
        </p:txBody>
      </p:sp>
      <p:sp>
        <p:nvSpPr>
          <p:cNvPr id="5" name="Content Placeholder 4">
            <a:extLst>
              <a:ext uri="{FF2B5EF4-FFF2-40B4-BE49-F238E27FC236}">
                <a16:creationId xmlns:a16="http://schemas.microsoft.com/office/drawing/2014/main" id="{CB84F8CC-8A8C-4EE4-A1C8-6825C10B85ED}"/>
              </a:ext>
            </a:extLst>
          </p:cNvPr>
          <p:cNvSpPr>
            <a:spLocks noGrp="1"/>
          </p:cNvSpPr>
          <p:nvPr>
            <p:ph idx="1"/>
          </p:nvPr>
        </p:nvSpPr>
        <p:spPr/>
        <p:txBody>
          <a:bodyPr/>
          <a:lstStyle/>
          <a:p>
            <a:pPr marL="0" indent="0">
              <a:buNone/>
            </a:pPr>
            <a:r>
              <a:rPr lang="en-US" dirty="0"/>
              <a:t>How effective is production for different objectives (i.e. harvest and rebuilding)?</a:t>
            </a:r>
          </a:p>
          <a:p>
            <a:pPr marL="0" indent="0">
              <a:buNone/>
            </a:pPr>
            <a:r>
              <a:rPr lang="en-US" sz="2400" dirty="0"/>
              <a:t>Harvest Questions</a:t>
            </a:r>
          </a:p>
          <a:p>
            <a:pPr lvl="1"/>
            <a:r>
              <a:rPr lang="en-US" sz="2000" dirty="0"/>
              <a:t>What are enhanced contributions to harvest?</a:t>
            </a:r>
          </a:p>
          <a:p>
            <a:pPr lvl="1"/>
            <a:r>
              <a:rPr lang="en-US" sz="2000" dirty="0"/>
              <a:t>Where are enhanced fish caught? </a:t>
            </a:r>
          </a:p>
          <a:p>
            <a:pPr lvl="1"/>
            <a:r>
              <a:rPr lang="en-US" sz="2000" dirty="0"/>
              <a:t>Are some hatcheries more effective than others at producing catch?</a:t>
            </a:r>
          </a:p>
          <a:p>
            <a:pPr marL="0" indent="0">
              <a:buNone/>
            </a:pPr>
            <a:r>
              <a:rPr lang="en-US" sz="2400" dirty="0"/>
              <a:t>Rebuilding Questions</a:t>
            </a:r>
          </a:p>
          <a:p>
            <a:pPr lvl="1"/>
            <a:r>
              <a:rPr lang="en-US" sz="2000" dirty="0"/>
              <a:t>Does enhancement increase TOTAL and/or NATURAL ORIGIN spawner abundance?</a:t>
            </a:r>
          </a:p>
          <a:p>
            <a:pPr lvl="1"/>
            <a:r>
              <a:rPr lang="en-US" sz="2000" dirty="0"/>
              <a:t>What happens when enhancement stops?</a:t>
            </a:r>
          </a:p>
          <a:p>
            <a:pPr lvl="1"/>
            <a:r>
              <a:rPr lang="en-US" sz="2000" dirty="0"/>
              <a:t>Are there differences in rebuilding production efficiency?</a:t>
            </a:r>
          </a:p>
          <a:p>
            <a:pPr lvl="1"/>
            <a:r>
              <a:rPr lang="en-US" sz="2000" dirty="0"/>
              <a:t>How is this different across regions and species?</a:t>
            </a:r>
          </a:p>
        </p:txBody>
      </p:sp>
    </p:spTree>
    <p:extLst>
      <p:ext uri="{BB962C8B-B14F-4D97-AF65-F5344CB8AC3E}">
        <p14:creationId xmlns:p14="http://schemas.microsoft.com/office/powerpoint/2010/main" val="1891040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Hatchery Effectiveness-Findings</a:t>
            </a:r>
            <a:endParaRPr lang="en-CA" dirty="0"/>
          </a:p>
        </p:txBody>
      </p:sp>
      <p:sp>
        <p:nvSpPr>
          <p:cNvPr id="12" name="Date Placeholder 11"/>
          <p:cNvSpPr>
            <a:spLocks noGrp="1"/>
          </p:cNvSpPr>
          <p:nvPr>
            <p:ph type="dt" sz="half" idx="10"/>
          </p:nvPr>
        </p:nvSpPr>
        <p:spPr/>
        <p:txBody>
          <a:bodyPr/>
          <a:lstStyle/>
          <a:p>
            <a:r>
              <a:rPr lang="en-CA"/>
              <a:t>2022-04-27</a:t>
            </a:r>
            <a:endParaRPr lang="en-CA" dirty="0"/>
          </a:p>
        </p:txBody>
      </p:sp>
      <p:sp>
        <p:nvSpPr>
          <p:cNvPr id="11" name="Slide Number Placeholder 10"/>
          <p:cNvSpPr>
            <a:spLocks noGrp="1"/>
          </p:cNvSpPr>
          <p:nvPr>
            <p:ph type="sldNum" sz="quarter" idx="12"/>
          </p:nvPr>
        </p:nvSpPr>
        <p:spPr/>
        <p:txBody>
          <a:bodyPr/>
          <a:lstStyle/>
          <a:p>
            <a:fld id="{8B2606CE-0AB2-474A-9D5C-25A33B97BA4E}" type="slidenum">
              <a:rPr lang="en-CA" smtClean="0"/>
              <a:pPr/>
              <a:t>9</a:t>
            </a:fld>
            <a:endParaRPr lang="en-CA" dirty="0"/>
          </a:p>
        </p:txBody>
      </p:sp>
      <p:sp>
        <p:nvSpPr>
          <p:cNvPr id="5" name="Content Placeholder 4">
            <a:extLst>
              <a:ext uri="{FF2B5EF4-FFF2-40B4-BE49-F238E27FC236}">
                <a16:creationId xmlns:a16="http://schemas.microsoft.com/office/drawing/2014/main" id="{CB84F8CC-8A8C-4EE4-A1C8-6825C10B85ED}"/>
              </a:ext>
            </a:extLst>
          </p:cNvPr>
          <p:cNvSpPr>
            <a:spLocks noGrp="1"/>
          </p:cNvSpPr>
          <p:nvPr>
            <p:ph idx="1"/>
          </p:nvPr>
        </p:nvSpPr>
        <p:spPr/>
        <p:txBody>
          <a:bodyPr>
            <a:normAutofit lnSpcReduction="10000"/>
          </a:bodyPr>
          <a:lstStyle/>
          <a:p>
            <a:pPr marL="0" indent="0">
              <a:buNone/>
            </a:pPr>
            <a:r>
              <a:rPr lang="en-US" dirty="0"/>
              <a:t>Production for Harvest</a:t>
            </a:r>
          </a:p>
          <a:p>
            <a:r>
              <a:rPr lang="en-US" sz="2400" dirty="0"/>
              <a:t>Enhanced contributions are variable, and depend on fishery, species and region</a:t>
            </a:r>
          </a:p>
          <a:p>
            <a:r>
              <a:rPr lang="en-US" sz="2400" dirty="0"/>
              <a:t>Hatchery fish provide significant contributions to many fisheries, but there are changes over time and areas</a:t>
            </a:r>
          </a:p>
          <a:p>
            <a:pPr marL="0" indent="0">
              <a:buNone/>
            </a:pPr>
            <a:r>
              <a:rPr lang="en-US" dirty="0"/>
              <a:t>Production for Rebuilding</a:t>
            </a:r>
          </a:p>
          <a:p>
            <a:r>
              <a:rPr lang="en-US" sz="2800" dirty="0"/>
              <a:t>In systems that have rebuilding as an objective:</a:t>
            </a:r>
          </a:p>
          <a:p>
            <a:pPr lvl="1"/>
            <a:r>
              <a:rPr lang="en-US" sz="2400" dirty="0"/>
              <a:t>Total spawner abundance typically increases, but not natural origin</a:t>
            </a:r>
          </a:p>
          <a:p>
            <a:pPr lvl="1"/>
            <a:r>
              <a:rPr lang="en-US" sz="2400" dirty="0"/>
              <a:t>When enhancement stops, spawner abundance declines</a:t>
            </a:r>
          </a:p>
          <a:p>
            <a:pPr lvl="1"/>
            <a:r>
              <a:rPr lang="en-US" sz="2400" dirty="0"/>
              <a:t>Areas/systems have mixed responsiveness</a:t>
            </a:r>
          </a:p>
          <a:p>
            <a:r>
              <a:rPr lang="en-US" sz="2800" dirty="0"/>
              <a:t>No standardized assessment objectives</a:t>
            </a:r>
          </a:p>
          <a:p>
            <a:pPr lvl="1"/>
            <a:endParaRPr lang="en-US" dirty="0"/>
          </a:p>
          <a:p>
            <a:pPr lvl="1"/>
            <a:endParaRPr lang="en-US" dirty="0"/>
          </a:p>
        </p:txBody>
      </p:sp>
    </p:spTree>
    <p:extLst>
      <p:ext uri="{BB962C8B-B14F-4D97-AF65-F5344CB8AC3E}">
        <p14:creationId xmlns:p14="http://schemas.microsoft.com/office/powerpoint/2010/main" val="1972961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4495</TotalTime>
  <Words>1445</Words>
  <Application>Microsoft Office PowerPoint</Application>
  <PresentationFormat>Widescreen</PresentationFormat>
  <Paragraphs>181</Paragraphs>
  <Slides>13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Helvetica Neue</vt:lpstr>
      <vt:lpstr>Wingdings</vt:lpstr>
      <vt:lpstr>Office Theme</vt:lpstr>
      <vt:lpstr>PowerPoint Presentation</vt:lpstr>
      <vt:lpstr>Outline</vt:lpstr>
      <vt:lpstr>Project Background</vt:lpstr>
      <vt:lpstr>Comprehensive Review</vt:lpstr>
      <vt:lpstr>Hatchery-Wild Interactions Literature Review</vt:lpstr>
      <vt:lpstr>Community Hatcheries </vt:lpstr>
      <vt:lpstr>Trends in Biological Traits</vt:lpstr>
      <vt:lpstr>Hatchery Effectiveness-Questions</vt:lpstr>
      <vt:lpstr>Hatchery Effectiveness-Findings</vt:lpstr>
      <vt:lpstr>Hatchery-Wild Interactions</vt:lpstr>
      <vt:lpstr>Challenges and Limitations</vt:lpstr>
      <vt:lpstr>In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James</dc:creator>
  <cp:lastModifiedBy>Andy Rosenberger</cp:lastModifiedBy>
  <cp:revision>82</cp:revision>
  <dcterms:created xsi:type="dcterms:W3CDTF">2021-04-28T21:32:30Z</dcterms:created>
  <dcterms:modified xsi:type="dcterms:W3CDTF">2022-04-15T23:33:40Z</dcterms:modified>
</cp:coreProperties>
</file>