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2"/>
  </p:notesMasterIdLst>
  <p:sldIdLst>
    <p:sldId id="256" r:id="rId2"/>
    <p:sldId id="257" r:id="rId3"/>
    <p:sldId id="258" r:id="rId4"/>
    <p:sldId id="259" r:id="rId5"/>
    <p:sldId id="279" r:id="rId6"/>
    <p:sldId id="260" r:id="rId7"/>
    <p:sldId id="261" r:id="rId8"/>
    <p:sldId id="262" r:id="rId9"/>
    <p:sldId id="263" r:id="rId10"/>
    <p:sldId id="264" r:id="rId11"/>
    <p:sldId id="265" r:id="rId12"/>
    <p:sldId id="278" r:id="rId13"/>
    <p:sldId id="267" r:id="rId14"/>
    <p:sldId id="280" r:id="rId15"/>
    <p:sldId id="266" r:id="rId16"/>
    <p:sldId id="268" r:id="rId17"/>
    <p:sldId id="277" r:id="rId18"/>
    <p:sldId id="269" r:id="rId19"/>
    <p:sldId id="271" r:id="rId20"/>
    <p:sldId id="272" r:id="rId21"/>
  </p:sldIdLst>
  <p:sldSz cx="24387175" cy="13716000"/>
  <p:notesSz cx="6858000" cy="9144000"/>
  <p:embeddedFontLst>
    <p:embeddedFont>
      <p:font typeface="Calibri" panose="020F0502020204030204" pitchFamily="34" charset="0"/>
      <p:regular r:id="rId23"/>
      <p:bold r:id="rId24"/>
      <p:italic r:id="rId25"/>
      <p:boldItalic r:id="rId26"/>
    </p:embeddedFont>
    <p:embeddedFont>
      <p:font typeface="Lato" panose="020F0502020204030203" pitchFamily="34" charset="0"/>
      <p:regular r:id="rId27"/>
      <p:bold r:id="rId28"/>
      <p:italic r:id="rId29"/>
      <p:boldItalic r:id="rId30"/>
    </p:embeddedFont>
    <p:embeddedFont>
      <p:font typeface="Montserrat" pitchFamily="2" charset="77"/>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37"/>
    <p:restoredTop sz="86408"/>
  </p:normalViewPr>
  <p:slideViewPr>
    <p:cSldViewPr snapToGrid="0" snapToObjects="1">
      <p:cViewPr varScale="1">
        <p:scale>
          <a:sx n="53" d="100"/>
          <a:sy n="53" d="100"/>
        </p:scale>
        <p:origin x="184"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r>
              <a:rPr lang="en-US" sz="1100" b="0" i="0" u="none" strike="noStrike" cap="none" dirty="0">
                <a:solidFill>
                  <a:schemeClr val="dk1"/>
                </a:solidFill>
                <a:latin typeface="Arial"/>
                <a:ea typeface="Arial"/>
                <a:cs typeface="Arial"/>
                <a:sym typeface="Arial"/>
              </a:rPr>
              <a:t>Fishery sciences, shift lower title over to the right </a:t>
            </a:r>
          </a:p>
          <a:p>
            <a:pPr marL="0" marR="0" lvl="0" indent="0" algn="l" rtl="0">
              <a:spcBef>
                <a:spcPts val="0"/>
              </a:spcBef>
              <a:spcAft>
                <a:spcPts val="0"/>
              </a:spcAft>
              <a:buClr>
                <a:schemeClr val="dk1"/>
              </a:buClr>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Font typeface="Arial"/>
              <a:buNone/>
            </a:pPr>
            <a:r>
              <a:rPr lang="en-US" sz="1100" b="0" i="0" u="none" strike="noStrike" cap="none" dirty="0">
                <a:solidFill>
                  <a:schemeClr val="dk1"/>
                </a:solidFill>
                <a:latin typeface="Arial"/>
                <a:ea typeface="Arial"/>
                <a:cs typeface="Arial"/>
                <a:sym typeface="Arial"/>
              </a:rPr>
              <a:t>put twitter, at end and email, increase name font </a:t>
            </a:r>
            <a:endParaRPr sz="1100" b="0" i="0" u="none" strike="noStrike" cap="none" dirty="0">
              <a:solidFill>
                <a:schemeClr val="dk1"/>
              </a:solidFill>
              <a:latin typeface="Arial"/>
              <a:ea typeface="Arial"/>
              <a:cs typeface="Arial"/>
              <a:sym typeface="Arial"/>
            </a:endParaRPr>
          </a:p>
        </p:txBody>
      </p:sp>
      <p:sp>
        <p:nvSpPr>
          <p:cNvPr id="58" name="Google Shape;5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378924e47_0_9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378924e47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2000"/>
              </a:spcBef>
              <a:spcAft>
                <a:spcPts val="0"/>
              </a:spcAft>
              <a:buClr>
                <a:schemeClr val="dk1"/>
              </a:buClr>
              <a:buSzPts val="1100"/>
              <a:buFont typeface="Arial"/>
              <a:buNone/>
            </a:pPr>
            <a:r>
              <a:rPr lang="en-US" sz="1200">
                <a:solidFill>
                  <a:schemeClr val="dk1"/>
                </a:solidFill>
                <a:latin typeface="Montserrat"/>
                <a:ea typeface="Montserrat"/>
                <a:cs typeface="Montserrat"/>
                <a:sym typeface="Montserrat"/>
              </a:rPr>
              <a:t>Started in feb, sampled monthly until march 2021</a:t>
            </a:r>
            <a:endParaRPr sz="1200">
              <a:solidFill>
                <a:schemeClr val="dk1"/>
              </a:solidFill>
              <a:latin typeface="Montserrat"/>
              <a:ea typeface="Montserrat"/>
              <a:cs typeface="Montserrat"/>
              <a:sym typeface="Montserrat"/>
            </a:endParaRPr>
          </a:p>
          <a:p>
            <a:pPr marL="0" lvl="0" indent="0" algn="l" rtl="0">
              <a:lnSpc>
                <a:spcPct val="90000"/>
              </a:lnSpc>
              <a:spcBef>
                <a:spcPts val="2000"/>
              </a:spcBef>
              <a:spcAft>
                <a:spcPts val="0"/>
              </a:spcAft>
              <a:buClr>
                <a:schemeClr val="dk1"/>
              </a:buClr>
              <a:buSzPts val="1100"/>
              <a:buFont typeface="Arial"/>
              <a:buNone/>
            </a:pPr>
            <a:r>
              <a:rPr lang="en-US" sz="1200">
                <a:solidFill>
                  <a:schemeClr val="dk1"/>
                </a:solidFill>
                <a:latin typeface="Montserrat"/>
                <a:ea typeface="Montserrat"/>
                <a:cs typeface="Montserrat"/>
                <a:sym typeface="Montserrat"/>
              </a:rPr>
              <a:t>Two transects perpendicular to shore, samples collected in triplicate</a:t>
            </a:r>
            <a:endParaRPr sz="1200"/>
          </a:p>
          <a:p>
            <a:pPr marL="0" lvl="0" indent="0" algn="l" rtl="0">
              <a:spcBef>
                <a:spcPts val="0"/>
              </a:spcBef>
              <a:spcAft>
                <a:spcPts val="0"/>
              </a:spcAft>
              <a:buNone/>
            </a:pPr>
            <a:r>
              <a:rPr lang="en-US"/>
              <a:t>ISO - International Organization for Standardization</a:t>
            </a:r>
            <a:endParaRPr/>
          </a:p>
          <a:p>
            <a:pPr marL="457200" lvl="0" indent="-330200" algn="l" rtl="0">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Standard methods from the US EPA and ISO</a:t>
            </a:r>
            <a:endParaRPr sz="1600">
              <a:solidFill>
                <a:schemeClr val="accent1"/>
              </a:solidFill>
              <a:latin typeface="Lato"/>
              <a:ea typeface="Lato"/>
              <a:cs typeface="Lato"/>
              <a:sym typeface="Lato"/>
            </a:endParaRPr>
          </a:p>
          <a:p>
            <a:pPr marL="457200" lvl="0" indent="-330200" algn="l" rtl="0">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Enumeration = quantifiable method. Be able to count and list baacteria. Method always culture based in countries</a:t>
            </a:r>
            <a:endParaRPr sz="1600">
              <a:solidFill>
                <a:schemeClr val="accent1"/>
              </a:solidFill>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378924e47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378924e47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selective media,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emphasize points, general trends </a:t>
            </a:r>
          </a:p>
          <a:p>
            <a:r>
              <a:rPr lang="en-US" dirty="0"/>
              <a:t>add points to when eDNA sample were taken </a:t>
            </a:r>
          </a:p>
          <a:p>
            <a:r>
              <a:rPr lang="en-US" dirty="0"/>
              <a:t>Fix Smith's cove </a:t>
            </a:r>
            <a:r>
              <a:rPr lang="en-US" dirty="0" err="1"/>
              <a:t>captialization</a:t>
            </a:r>
            <a:r>
              <a:rPr lang="en-US" dirty="0"/>
              <a:t> </a:t>
            </a:r>
          </a:p>
          <a:p>
            <a:r>
              <a:rPr lang="en-US" dirty="0"/>
              <a:t>cow plot (theme </a:t>
            </a:r>
            <a:r>
              <a:rPr lang="en-US" dirty="0" err="1"/>
              <a:t>under_basci</a:t>
            </a:r>
            <a:r>
              <a:rPr lang="en-US" dirty="0"/>
              <a:t> ) </a:t>
            </a:r>
          </a:p>
          <a:p>
            <a:r>
              <a:rPr lang="en-US" dirty="0"/>
              <a:t>increase </a:t>
            </a:r>
            <a:r>
              <a:rPr lang="en-US" dirty="0" err="1"/>
              <a:t>titiel</a:t>
            </a:r>
            <a:r>
              <a:rPr lang="en-US" dirty="0"/>
              <a:t> simplify</a:t>
            </a:r>
          </a:p>
          <a:p>
            <a:endParaRPr lang="en-US" dirty="0"/>
          </a:p>
          <a:p>
            <a:r>
              <a:rPr lang="en-US" dirty="0"/>
              <a:t>Consider changing to seasonal x-axis </a:t>
            </a:r>
          </a:p>
          <a:p>
            <a:endParaRPr lang="en-US" dirty="0"/>
          </a:p>
          <a:p>
            <a:r>
              <a:rPr lang="en-US" dirty="0"/>
              <a:t>Continue </a:t>
            </a:r>
            <a:r>
              <a:rPr lang="en-US" dirty="0" err="1"/>
              <a:t>ot</a:t>
            </a:r>
            <a:r>
              <a:rPr lang="en-US" dirty="0"/>
              <a:t> say site names and </a:t>
            </a:r>
            <a:r>
              <a:rPr lang="en-US" dirty="0" err="1"/>
              <a:t>characterits</a:t>
            </a:r>
            <a:r>
              <a:rPr lang="en-US" dirty="0"/>
              <a:t> </a:t>
            </a:r>
          </a:p>
          <a:p>
            <a:endParaRPr lang="en-US" dirty="0"/>
          </a:p>
          <a:p>
            <a:r>
              <a:rPr lang="en-US" dirty="0"/>
              <a:t>Change legend </a:t>
            </a:r>
          </a:p>
        </p:txBody>
      </p:sp>
    </p:spTree>
    <p:extLst>
      <p:ext uri="{BB962C8B-B14F-4D97-AF65-F5344CB8AC3E}">
        <p14:creationId xmlns:p14="http://schemas.microsoft.com/office/powerpoint/2010/main" val="161183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f05f141da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f05f141da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high variability between sites, significant differences, </a:t>
            </a:r>
            <a:endParaRPr dirty="0"/>
          </a:p>
          <a:p>
            <a:pPr marL="0" lvl="0" indent="0" algn="l" rtl="0">
              <a:spcBef>
                <a:spcPts val="0"/>
              </a:spcBef>
              <a:spcAft>
                <a:spcPts val="0"/>
              </a:spcAft>
              <a:buNone/>
            </a:pPr>
            <a:r>
              <a:rPr lang="en-US" dirty="0"/>
              <a:t>not significant differences between grass treatment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make lines thicker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make sites the same color </a:t>
            </a:r>
          </a:p>
          <a:p>
            <a:pPr marL="0" lvl="0" indent="0" algn="l" rtl="0">
              <a:spcBef>
                <a:spcPts val="0"/>
              </a:spcBef>
              <a:spcAft>
                <a:spcPts val="0"/>
              </a:spcAft>
              <a:buNone/>
            </a:pPr>
            <a:r>
              <a:rPr lang="en-US" dirty="0"/>
              <a:t>"animate" - add one site first, then add other sites</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f05f141da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f05f141da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high variability between sites, significant differences, </a:t>
            </a:r>
            <a:endParaRPr dirty="0"/>
          </a:p>
          <a:p>
            <a:pPr marL="0" lvl="0" indent="0" algn="l" rtl="0">
              <a:spcBef>
                <a:spcPts val="0"/>
              </a:spcBef>
              <a:spcAft>
                <a:spcPts val="0"/>
              </a:spcAft>
              <a:buNone/>
            </a:pPr>
            <a:r>
              <a:rPr lang="en-US" dirty="0"/>
              <a:t>not significant differences between grass treatment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17366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378924e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378924e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Times New Roman"/>
                <a:ea typeface="Times New Roman"/>
                <a:cs typeface="Times New Roman"/>
                <a:sym typeface="Times New Roman"/>
              </a:rPr>
              <a:t>GLM with negative binomial distribution</a:t>
            </a: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r>
              <a:rPr lang="en-US" sz="1200" dirty="0">
                <a:latin typeface="Times New Roman"/>
                <a:ea typeface="Times New Roman"/>
                <a:cs typeface="Times New Roman"/>
                <a:sym typeface="Times New Roman"/>
              </a:rPr>
              <a:t>make eelgrass link more clear </a:t>
            </a: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r>
              <a:rPr lang="en-US" sz="1200" dirty="0">
                <a:latin typeface="Times New Roman"/>
                <a:ea typeface="Times New Roman"/>
                <a:cs typeface="Times New Roman"/>
                <a:sym typeface="Times New Roman"/>
              </a:rPr>
              <a:t>say that it's not a clear pattern but it's true! </a:t>
            </a: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r>
              <a:rPr lang="en-US" sz="1200" dirty="0">
                <a:latin typeface="Times New Roman"/>
                <a:ea typeface="Times New Roman"/>
                <a:cs typeface="Times New Roman"/>
                <a:sym typeface="Times New Roman"/>
              </a:rPr>
              <a:t>Maybe log transform the y-axis </a:t>
            </a: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r>
              <a:rPr lang="en-US" sz="1200" dirty="0">
                <a:latin typeface="Times New Roman"/>
                <a:ea typeface="Times New Roman"/>
                <a:cs typeface="Times New Roman"/>
                <a:sym typeface="Times New Roman"/>
              </a:rPr>
              <a:t>Table back instead of full result table </a:t>
            </a: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r>
              <a:rPr lang="en-US" sz="1200" dirty="0">
                <a:latin typeface="Times New Roman"/>
                <a:ea typeface="Times New Roman"/>
                <a:cs typeface="Times New Roman"/>
                <a:sym typeface="Times New Roman"/>
              </a:rPr>
              <a:t>Increase axis labels </a:t>
            </a: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endParaRPr lang="en-US" sz="1200" dirty="0">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378924e4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378924e4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initial OTU evaluation </a:t>
            </a:r>
            <a:endParaRPr/>
          </a:p>
          <a:p>
            <a:pPr marL="0" lvl="0" indent="0" algn="l" rtl="0">
              <a:spcBef>
                <a:spcPts val="0"/>
              </a:spcBef>
              <a:spcAft>
                <a:spcPts val="0"/>
              </a:spcAft>
              <a:buNone/>
            </a:pPr>
            <a:r>
              <a:rPr lang="en-US"/>
              <a:t>will use CHIME pipeline to reevaluate microbial community using ASV’s</a:t>
            </a:r>
            <a:endParaRPr/>
          </a:p>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will characterize the microbial community by correlating abundance with environmental data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Level 6 (genera/genus) </a:t>
            </a:r>
          </a:p>
          <a:p>
            <a:r>
              <a:rPr lang="en-US" i="0" u="sng" dirty="0"/>
              <a:t>Winter</a:t>
            </a:r>
          </a:p>
          <a:p>
            <a:r>
              <a:rPr lang="en-US" dirty="0"/>
              <a:t>Pink – </a:t>
            </a:r>
            <a:r>
              <a:rPr lang="en-US" sz="1100" b="0" i="0" u="none" strike="noStrike" cap="none" dirty="0">
                <a:solidFill>
                  <a:schemeClr val="dk1"/>
                </a:solidFill>
                <a:effectLst/>
                <a:latin typeface="Arial"/>
                <a:ea typeface="Arial"/>
                <a:cs typeface="Arial"/>
                <a:sym typeface="Arial"/>
              </a:rPr>
              <a:t>Pseudomonas</a:t>
            </a:r>
          </a:p>
          <a:p>
            <a:r>
              <a:rPr lang="en-US" sz="1100" b="0" i="0" u="none" strike="noStrike" cap="none" dirty="0">
                <a:solidFill>
                  <a:schemeClr val="dk1"/>
                </a:solidFill>
                <a:effectLst/>
                <a:latin typeface="Arial"/>
                <a:ea typeface="Arial"/>
                <a:cs typeface="Arial"/>
                <a:sym typeface="Arial"/>
              </a:rPr>
              <a:t>Purple – Vibrio</a:t>
            </a:r>
          </a:p>
          <a:p>
            <a:r>
              <a:rPr lang="en-US" sz="1100" b="0" i="0" u="none" strike="noStrike" cap="none" dirty="0">
                <a:solidFill>
                  <a:schemeClr val="dk1"/>
                </a:solidFill>
                <a:effectLst/>
                <a:latin typeface="Arial"/>
                <a:ea typeface="Arial"/>
                <a:cs typeface="Arial"/>
                <a:sym typeface="Arial"/>
              </a:rPr>
              <a:t>Grey – </a:t>
            </a:r>
            <a:r>
              <a:rPr lang="en-US" sz="1100" b="0" i="0" u="none" strike="noStrike" cap="none" dirty="0" err="1">
                <a:solidFill>
                  <a:schemeClr val="dk1"/>
                </a:solidFill>
                <a:effectLst/>
                <a:latin typeface="Arial"/>
                <a:ea typeface="Arial"/>
                <a:cs typeface="Arial"/>
                <a:sym typeface="Arial"/>
              </a:rPr>
              <a:t>Enterobacterales</a:t>
            </a:r>
            <a:r>
              <a:rPr lang="en-US" sz="1100" b="0" i="0" u="none" strike="noStrike" cap="none" dirty="0">
                <a:solidFill>
                  <a:schemeClr val="dk1"/>
                </a:solidFill>
                <a:effectLst/>
                <a:latin typeface="Arial"/>
                <a:ea typeface="Arial"/>
                <a:cs typeface="Arial"/>
                <a:sym typeface="Arial"/>
              </a:rPr>
              <a:t>, </a:t>
            </a:r>
            <a:r>
              <a:rPr lang="en-US" sz="1100" b="0" i="0" u="none" strike="noStrike" cap="none" dirty="0" err="1">
                <a:solidFill>
                  <a:schemeClr val="dk1"/>
                </a:solidFill>
                <a:effectLst/>
                <a:latin typeface="Arial"/>
                <a:ea typeface="Arial"/>
                <a:cs typeface="Arial"/>
                <a:sym typeface="Arial"/>
              </a:rPr>
              <a:t>Yersiniaceae</a:t>
            </a:r>
            <a:r>
              <a:rPr lang="en-US" sz="1100" b="0" i="0" u="none" strike="noStrike" cap="none" dirty="0">
                <a:solidFill>
                  <a:schemeClr val="dk1"/>
                </a:solidFill>
                <a:effectLst/>
                <a:latin typeface="Arial"/>
                <a:ea typeface="Arial"/>
                <a:cs typeface="Arial"/>
                <a:sym typeface="Arial"/>
              </a:rPr>
              <a:t>, Serratia</a:t>
            </a:r>
          </a:p>
          <a:p>
            <a:endParaRPr lang="en-US" dirty="0"/>
          </a:p>
          <a:p>
            <a:endParaRPr lang="en-US" dirty="0"/>
          </a:p>
          <a:p>
            <a:r>
              <a:rPr lang="en-US" u="sng" dirty="0"/>
              <a:t>Summer</a:t>
            </a:r>
          </a:p>
          <a:p>
            <a:r>
              <a:rPr lang="en-US" u="none" dirty="0"/>
              <a:t>Green - </a:t>
            </a:r>
            <a:r>
              <a:rPr lang="en-US" sz="1100" b="0" i="0" u="none" strike="noStrike" cap="none" dirty="0">
                <a:solidFill>
                  <a:schemeClr val="dk1"/>
                </a:solidFill>
                <a:effectLst/>
                <a:latin typeface="Arial"/>
                <a:ea typeface="Arial"/>
                <a:cs typeface="Arial"/>
                <a:sym typeface="Arial"/>
              </a:rPr>
              <a:t>SAR11_clade of alphaproteobacterial</a:t>
            </a:r>
          </a:p>
          <a:p>
            <a:r>
              <a:rPr lang="en-US" sz="1100" b="0" i="0" u="none" strike="noStrike" cap="none" dirty="0">
                <a:solidFill>
                  <a:schemeClr val="dk1"/>
                </a:solidFill>
                <a:effectLst/>
                <a:latin typeface="Arial"/>
                <a:ea typeface="Arial"/>
                <a:cs typeface="Arial"/>
                <a:sym typeface="Arial"/>
              </a:rPr>
              <a:t>Orange – </a:t>
            </a:r>
            <a:r>
              <a:rPr lang="en-US" sz="1100" b="0" i="0" u="none" strike="noStrike" cap="none" dirty="0" err="1">
                <a:solidFill>
                  <a:schemeClr val="dk1"/>
                </a:solidFill>
                <a:effectLst/>
                <a:latin typeface="Arial"/>
                <a:ea typeface="Arial"/>
                <a:cs typeface="Arial"/>
                <a:sym typeface="Arial"/>
              </a:rPr>
              <a:t>Rhodobacteria</a:t>
            </a:r>
            <a:endParaRPr lang="en-US" sz="1100" b="0" i="0" u="none" strike="noStrike" cap="none" dirty="0">
              <a:solidFill>
                <a:schemeClr val="dk1"/>
              </a:solidFill>
              <a:effectLst/>
              <a:latin typeface="Arial"/>
              <a:ea typeface="Arial"/>
              <a:cs typeface="Arial"/>
              <a:sym typeface="Arial"/>
            </a:endParaRPr>
          </a:p>
          <a:p>
            <a:r>
              <a:rPr lang="en-US" sz="1100" b="0" i="0" u="none" strike="noStrike" cap="none" dirty="0">
                <a:solidFill>
                  <a:schemeClr val="dk1"/>
                </a:solidFill>
                <a:effectLst/>
                <a:latin typeface="Arial"/>
                <a:ea typeface="Arial"/>
                <a:cs typeface="Arial"/>
                <a:sym typeface="Arial"/>
              </a:rPr>
              <a:t>Purple – cyanobacteria</a:t>
            </a:r>
          </a:p>
          <a:p>
            <a:endParaRPr lang="en-US" sz="1100" b="0" i="0" u="none" strike="noStrike" cap="none" dirty="0">
              <a:solidFill>
                <a:schemeClr val="dk1"/>
              </a:solidFill>
              <a:effectLst/>
              <a:latin typeface="Arial"/>
              <a:ea typeface="Arial"/>
              <a:cs typeface="Arial"/>
              <a:sym typeface="Arial"/>
            </a:endParaRPr>
          </a:p>
          <a:p>
            <a:endParaRPr lang="en-US" u="none" dirty="0"/>
          </a:p>
          <a:p>
            <a:endParaRPr lang="en-US" dirty="0"/>
          </a:p>
          <a:p>
            <a:endParaRPr lang="en-US" dirty="0"/>
          </a:p>
          <a:p>
            <a:endParaRPr lang="en-US" dirty="0"/>
          </a:p>
        </p:txBody>
      </p:sp>
    </p:spTree>
    <p:extLst>
      <p:ext uri="{BB962C8B-B14F-4D97-AF65-F5344CB8AC3E}">
        <p14:creationId xmlns:p14="http://schemas.microsoft.com/office/powerpoint/2010/main" val="980708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378924e47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378924e47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using state of the art aquaria</a:t>
            </a:r>
            <a:endParaRPr dirty="0"/>
          </a:p>
          <a:p>
            <a:pPr marL="0" lvl="0" indent="0" algn="l" rtl="0">
              <a:spcBef>
                <a:spcPts val="0"/>
              </a:spcBef>
              <a:spcAft>
                <a:spcPts val="0"/>
              </a:spcAft>
              <a:buNone/>
            </a:pPr>
            <a:r>
              <a:rPr lang="en-US" dirty="0"/>
              <a:t>future ocean conditions, see how it changes under future ocean conditions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f10c6b1de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f10c6b1de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9a8c105c30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9a8c105c30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Zoom in from </a:t>
            </a:r>
            <a:r>
              <a:rPr lang="en-US" dirty="0" err="1"/>
              <a:t>salish</a:t>
            </a:r>
            <a:r>
              <a:rPr lang="en-US" dirty="0"/>
              <a:t> Sea</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639405cc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639405cc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Dr. Micah Horwith </a:t>
            </a:r>
            <a:endParaRPr/>
          </a:p>
          <a:p>
            <a:pPr marL="0" lvl="0" indent="0" algn="l" rtl="0">
              <a:spcBef>
                <a:spcPts val="0"/>
              </a:spcBef>
              <a:spcAft>
                <a:spcPts val="0"/>
              </a:spcAft>
              <a:buNone/>
            </a:pPr>
            <a:r>
              <a:rPr lang="en-US"/>
              <a:t>Dr. Emily Jacobs-Palmer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Arial"/>
              <a:buNone/>
            </a:pPr>
            <a:r>
              <a:rPr lang="en-US" sz="1200" dirty="0">
                <a:solidFill>
                  <a:srgbClr val="343434"/>
                </a:solidFill>
                <a:highlight>
                  <a:srgbClr val="FFFFFF"/>
                </a:highlight>
              </a:rPr>
              <a:t>fecal coliform bacteria that come from the digestive tract of warm-blooded animals</a:t>
            </a:r>
            <a:endParaRPr sz="1200" dirty="0">
              <a:solidFill>
                <a:srgbClr val="343434"/>
              </a:solidFill>
              <a:highlight>
                <a:schemeClr val="lt1"/>
              </a:highlight>
            </a:endParaRPr>
          </a:p>
          <a:p>
            <a:pPr marL="0" lvl="0" indent="0" algn="l" rtl="0">
              <a:lnSpc>
                <a:spcPct val="150000"/>
              </a:lnSpc>
              <a:spcBef>
                <a:spcPts val="0"/>
              </a:spcBef>
              <a:spcAft>
                <a:spcPts val="0"/>
              </a:spcAft>
              <a:buClr>
                <a:schemeClr val="dk1"/>
              </a:buClr>
              <a:buFont typeface="Montserrat"/>
              <a:buNone/>
            </a:pPr>
            <a:r>
              <a:rPr lang="en-US" sz="1200" dirty="0">
                <a:highlight>
                  <a:schemeClr val="lt1"/>
                </a:highlight>
                <a:latin typeface="Montserrat"/>
                <a:ea typeface="Montserrat"/>
                <a:cs typeface="Montserrat"/>
                <a:sym typeface="Montserrat"/>
              </a:rPr>
              <a:t>Bacteria can negatively affect the recreational and economic value of a water source. Pathogens can sicken humans and other animals in the water.</a:t>
            </a:r>
            <a:endParaRPr sz="1200" dirty="0"/>
          </a:p>
        </p:txBody>
      </p:sp>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378924e47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dirty="0">
                <a:solidFill>
                  <a:srgbClr val="000000"/>
                </a:solidFill>
                <a:highlight>
                  <a:schemeClr val="lt1"/>
                </a:highlight>
                <a:latin typeface="Times New Roman"/>
                <a:ea typeface="Times New Roman"/>
                <a:cs typeface="Times New Roman"/>
                <a:sym typeface="Times New Roman"/>
              </a:rPr>
              <a:t>2014 report by DNR found that 172 bodies of water in king county were impaired by bacterial pollution. ⅓  have a pollution control plan in place</a:t>
            </a:r>
            <a:endParaRPr dirty="0">
              <a:solidFill>
                <a:srgbClr val="000000"/>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US" dirty="0">
                <a:solidFill>
                  <a:srgbClr val="000000"/>
                </a:solidFill>
                <a:highlight>
                  <a:schemeClr val="lt1"/>
                </a:highlight>
                <a:latin typeface="Times New Roman"/>
                <a:ea typeface="Times New Roman"/>
                <a:cs typeface="Times New Roman"/>
                <a:sym typeface="Times New Roman"/>
              </a:rPr>
              <a:t>March 2019 - Puget Sound Naval Shipyard spills 4,000 gallons of sewage into Puget Sound. July  2019 -The West Point and </a:t>
            </a:r>
            <a:r>
              <a:rPr lang="en-US" dirty="0" err="1">
                <a:solidFill>
                  <a:srgbClr val="000000"/>
                </a:solidFill>
                <a:highlight>
                  <a:schemeClr val="lt1"/>
                </a:highlight>
                <a:latin typeface="Times New Roman"/>
                <a:ea typeface="Times New Roman"/>
                <a:cs typeface="Times New Roman"/>
                <a:sym typeface="Times New Roman"/>
              </a:rPr>
              <a:t>Rentron</a:t>
            </a:r>
            <a:r>
              <a:rPr lang="en-US" dirty="0">
                <a:solidFill>
                  <a:srgbClr val="000000"/>
                </a:solidFill>
                <a:highlight>
                  <a:schemeClr val="lt1"/>
                </a:highlight>
                <a:latin typeface="Times New Roman"/>
                <a:ea typeface="Times New Roman"/>
                <a:cs typeface="Times New Roman"/>
                <a:sym typeface="Times New Roman"/>
              </a:rPr>
              <a:t> Wastewater Treatment Plant discharged  4.5 million gallons of untreated sewage. </a:t>
            </a:r>
            <a:r>
              <a:rPr lang="en-US" dirty="0">
                <a:highlight>
                  <a:schemeClr val="lt1"/>
                </a:highlight>
                <a:latin typeface="Times New Roman"/>
                <a:ea typeface="Times New Roman"/>
                <a:cs typeface="Times New Roman"/>
                <a:sym typeface="Times New Roman"/>
              </a:rPr>
              <a:t>July 2019  - Renton Wastewater Treatment Plant discharged 1.5 million gallons into Puget Sound.</a:t>
            </a:r>
            <a:endParaRPr sz="1200" dirty="0">
              <a:highlight>
                <a:schemeClr val="lt1"/>
              </a:highlight>
            </a:endParaRPr>
          </a:p>
          <a:p>
            <a:pPr marL="0" lvl="0" indent="0" algn="l" rtl="0">
              <a:lnSpc>
                <a:spcPct val="100000"/>
              </a:lnSpc>
              <a:spcBef>
                <a:spcPts val="0"/>
              </a:spcBef>
              <a:spcAft>
                <a:spcPts val="0"/>
              </a:spcAft>
              <a:buNone/>
            </a:pPr>
            <a:endParaRPr lang="en-US" sz="1200" dirty="0">
              <a:solidFill>
                <a:srgbClr val="000000"/>
              </a:solidFill>
              <a:highlight>
                <a:srgbClr val="FFFFFF"/>
              </a:highlight>
            </a:endParaRPr>
          </a:p>
          <a:p>
            <a:pPr marL="0" lvl="0" indent="0" algn="l" rtl="0">
              <a:lnSpc>
                <a:spcPct val="100000"/>
              </a:lnSpc>
              <a:spcBef>
                <a:spcPts val="0"/>
              </a:spcBef>
              <a:spcAft>
                <a:spcPts val="0"/>
              </a:spcAft>
              <a:buNone/>
            </a:pPr>
            <a:r>
              <a:rPr lang="en-US" sz="1200" dirty="0">
                <a:solidFill>
                  <a:srgbClr val="000000"/>
                </a:solidFill>
                <a:highlight>
                  <a:srgbClr val="FFFFFF"/>
                </a:highlight>
              </a:rPr>
              <a:t>Check if the report proportion of bodies of water</a:t>
            </a:r>
          </a:p>
          <a:p>
            <a:pPr marL="0" lvl="0" indent="0" algn="l" rtl="0">
              <a:lnSpc>
                <a:spcPct val="100000"/>
              </a:lnSpc>
              <a:spcBef>
                <a:spcPts val="0"/>
              </a:spcBef>
              <a:spcAft>
                <a:spcPts val="0"/>
              </a:spcAft>
              <a:buNone/>
            </a:pPr>
            <a:r>
              <a:rPr lang="en-US" sz="1200" dirty="0">
                <a:solidFill>
                  <a:srgbClr val="000000"/>
                </a:solidFill>
                <a:highlight>
                  <a:srgbClr val="FFFFFF"/>
                </a:highlight>
              </a:rPr>
              <a:t>Orient people on map? </a:t>
            </a:r>
          </a:p>
          <a:p>
            <a:pPr marL="0" lvl="0" indent="0" algn="l" rtl="0">
              <a:lnSpc>
                <a:spcPct val="100000"/>
              </a:lnSpc>
              <a:spcBef>
                <a:spcPts val="0"/>
              </a:spcBef>
              <a:spcAft>
                <a:spcPts val="0"/>
              </a:spcAft>
              <a:buNone/>
            </a:pPr>
            <a:r>
              <a:rPr lang="en-US" sz="1200" dirty="0">
                <a:solidFill>
                  <a:srgbClr val="000000"/>
                </a:solidFill>
                <a:highlight>
                  <a:srgbClr val="FFFFFF"/>
                </a:highlight>
              </a:rPr>
              <a:t>Maybe re-color </a:t>
            </a:r>
          </a:p>
          <a:p>
            <a:pPr marL="0" lvl="0" indent="0" algn="l" rtl="0">
              <a:lnSpc>
                <a:spcPct val="100000"/>
              </a:lnSpc>
              <a:spcBef>
                <a:spcPts val="0"/>
              </a:spcBef>
              <a:spcAft>
                <a:spcPts val="0"/>
              </a:spcAft>
              <a:buNone/>
            </a:pPr>
            <a:endParaRPr lang="en-US" sz="1200" dirty="0">
              <a:solidFill>
                <a:srgbClr val="000000"/>
              </a:solidFill>
              <a:highlight>
                <a:srgbClr val="FFFFFF"/>
              </a:highlight>
            </a:endParaRPr>
          </a:p>
          <a:p>
            <a:pPr marL="0" lvl="0" indent="0" algn="l" rtl="0">
              <a:lnSpc>
                <a:spcPct val="100000"/>
              </a:lnSpc>
              <a:spcBef>
                <a:spcPts val="0"/>
              </a:spcBef>
              <a:spcAft>
                <a:spcPts val="0"/>
              </a:spcAft>
              <a:buNone/>
            </a:pPr>
            <a:r>
              <a:rPr lang="en-US" sz="1200" dirty="0">
                <a:solidFill>
                  <a:srgbClr val="000000"/>
                </a:solidFill>
                <a:highlight>
                  <a:srgbClr val="FFFFFF"/>
                </a:highlight>
              </a:rPr>
              <a:t>Play around with intro order </a:t>
            </a:r>
            <a:endParaRPr sz="1200" dirty="0">
              <a:solidFill>
                <a:srgbClr val="000000"/>
              </a:solidFill>
              <a:highlight>
                <a:srgbClr val="FFFFFF"/>
              </a:highlight>
            </a:endParaRPr>
          </a:p>
        </p:txBody>
      </p:sp>
      <p:sp>
        <p:nvSpPr>
          <p:cNvPr id="87" name="Google Shape;87;g5378924e4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378924e47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dirty="0">
                <a:solidFill>
                  <a:srgbClr val="000000"/>
                </a:solidFill>
                <a:highlight>
                  <a:schemeClr val="lt1"/>
                </a:highlight>
                <a:latin typeface="Times New Roman"/>
                <a:ea typeface="Times New Roman"/>
                <a:cs typeface="Times New Roman"/>
                <a:sym typeface="Times New Roman"/>
              </a:rPr>
              <a:t>2014 report by DNR found that 172 bodies of water in king county were impaired by bacterial pollution. ⅓  have a pollution control plan in place</a:t>
            </a:r>
            <a:endParaRPr dirty="0">
              <a:solidFill>
                <a:srgbClr val="000000"/>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US" dirty="0">
                <a:solidFill>
                  <a:srgbClr val="000000"/>
                </a:solidFill>
                <a:highlight>
                  <a:schemeClr val="lt1"/>
                </a:highlight>
                <a:latin typeface="Times New Roman"/>
                <a:ea typeface="Times New Roman"/>
                <a:cs typeface="Times New Roman"/>
                <a:sym typeface="Times New Roman"/>
              </a:rPr>
              <a:t>March 2019 - Puget Sound Naval Shipyard spills 4,000 gallons of sewage into Puget Sound. July  2019 -The West Point and </a:t>
            </a:r>
            <a:r>
              <a:rPr lang="en-US" dirty="0" err="1">
                <a:solidFill>
                  <a:srgbClr val="000000"/>
                </a:solidFill>
                <a:highlight>
                  <a:schemeClr val="lt1"/>
                </a:highlight>
                <a:latin typeface="Times New Roman"/>
                <a:ea typeface="Times New Roman"/>
                <a:cs typeface="Times New Roman"/>
                <a:sym typeface="Times New Roman"/>
              </a:rPr>
              <a:t>Rentron</a:t>
            </a:r>
            <a:r>
              <a:rPr lang="en-US" dirty="0">
                <a:solidFill>
                  <a:srgbClr val="000000"/>
                </a:solidFill>
                <a:highlight>
                  <a:schemeClr val="lt1"/>
                </a:highlight>
                <a:latin typeface="Times New Roman"/>
                <a:ea typeface="Times New Roman"/>
                <a:cs typeface="Times New Roman"/>
                <a:sym typeface="Times New Roman"/>
              </a:rPr>
              <a:t> Wastewater Treatment Plant discharged  4.5 million gallons of untreated sewage. </a:t>
            </a:r>
            <a:r>
              <a:rPr lang="en-US" dirty="0">
                <a:highlight>
                  <a:schemeClr val="lt1"/>
                </a:highlight>
                <a:latin typeface="Times New Roman"/>
                <a:ea typeface="Times New Roman"/>
                <a:cs typeface="Times New Roman"/>
                <a:sym typeface="Times New Roman"/>
              </a:rPr>
              <a:t>July 2019  - Renton Wastewater Treatment Plant discharged 1.5 million gallons into Puget Sound.</a:t>
            </a:r>
            <a:endParaRPr sz="1200" dirty="0">
              <a:highlight>
                <a:schemeClr val="lt1"/>
              </a:highlight>
            </a:endParaRPr>
          </a:p>
          <a:p>
            <a:pPr marL="0" lvl="0" indent="0" algn="l" rtl="0">
              <a:lnSpc>
                <a:spcPct val="100000"/>
              </a:lnSpc>
              <a:spcBef>
                <a:spcPts val="0"/>
              </a:spcBef>
              <a:spcAft>
                <a:spcPts val="0"/>
              </a:spcAft>
              <a:buNone/>
            </a:pPr>
            <a:endParaRPr dirty="0">
              <a:solidFill>
                <a:srgbClr val="000000"/>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US" sz="1200" dirty="0">
                <a:solidFill>
                  <a:srgbClr val="000000"/>
                </a:solidFill>
                <a:highlight>
                  <a:srgbClr val="FFFFFF"/>
                </a:highlight>
              </a:rPr>
              <a:t>Check if the report proportion of bodies of water</a:t>
            </a:r>
          </a:p>
          <a:p>
            <a:pPr marL="0" lvl="0" indent="0" algn="l" rtl="0">
              <a:lnSpc>
                <a:spcPct val="100000"/>
              </a:lnSpc>
              <a:spcBef>
                <a:spcPts val="0"/>
              </a:spcBef>
              <a:spcAft>
                <a:spcPts val="0"/>
              </a:spcAft>
              <a:buNone/>
            </a:pPr>
            <a:r>
              <a:rPr lang="en-US" sz="1200" dirty="0">
                <a:solidFill>
                  <a:srgbClr val="000000"/>
                </a:solidFill>
                <a:highlight>
                  <a:srgbClr val="FFFFFF"/>
                </a:highlight>
              </a:rPr>
              <a:t>Orient people on map? </a:t>
            </a:r>
          </a:p>
          <a:p>
            <a:pPr marL="0" lvl="0" indent="0" algn="l" rtl="0">
              <a:lnSpc>
                <a:spcPct val="100000"/>
              </a:lnSpc>
              <a:spcBef>
                <a:spcPts val="0"/>
              </a:spcBef>
              <a:spcAft>
                <a:spcPts val="0"/>
              </a:spcAft>
              <a:buNone/>
            </a:pPr>
            <a:r>
              <a:rPr lang="en-US" sz="1200" dirty="0">
                <a:solidFill>
                  <a:srgbClr val="000000"/>
                </a:solidFill>
                <a:highlight>
                  <a:srgbClr val="FFFFFF"/>
                </a:highlight>
              </a:rPr>
              <a:t>Maybe re-color </a:t>
            </a:r>
          </a:p>
          <a:p>
            <a:pPr marL="0" lvl="0" indent="0" algn="l" rtl="0">
              <a:lnSpc>
                <a:spcPct val="100000"/>
              </a:lnSpc>
              <a:spcBef>
                <a:spcPts val="0"/>
              </a:spcBef>
              <a:spcAft>
                <a:spcPts val="0"/>
              </a:spcAft>
              <a:buNone/>
            </a:pPr>
            <a:endParaRPr lang="en-US" sz="1200" dirty="0">
              <a:solidFill>
                <a:srgbClr val="000000"/>
              </a:solidFill>
              <a:highlight>
                <a:srgbClr val="FFFFFF"/>
              </a:highlight>
            </a:endParaRPr>
          </a:p>
          <a:p>
            <a:pPr marL="0" lvl="0" indent="0" algn="l" rtl="0">
              <a:lnSpc>
                <a:spcPct val="100000"/>
              </a:lnSpc>
              <a:spcBef>
                <a:spcPts val="0"/>
              </a:spcBef>
              <a:spcAft>
                <a:spcPts val="0"/>
              </a:spcAft>
              <a:buNone/>
            </a:pPr>
            <a:r>
              <a:rPr lang="en-US" sz="1200" dirty="0">
                <a:solidFill>
                  <a:srgbClr val="000000"/>
                </a:solidFill>
                <a:highlight>
                  <a:srgbClr val="FFFFFF"/>
                </a:highlight>
              </a:rPr>
              <a:t>Play around with intro order </a:t>
            </a:r>
            <a:endParaRPr sz="1200" dirty="0">
              <a:solidFill>
                <a:srgbClr val="000000"/>
              </a:solidFill>
              <a:highlight>
                <a:srgbClr val="FFFFFF"/>
              </a:highlight>
            </a:endParaRPr>
          </a:p>
        </p:txBody>
      </p:sp>
      <p:sp>
        <p:nvSpPr>
          <p:cNvPr id="87" name="Google Shape;87;g5378924e4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787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f05f141da5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f05f141da5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change background color to white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e9cd97c7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e9cd97c7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Montserrat"/>
              <a:buChar char="-"/>
            </a:pPr>
            <a:r>
              <a:rPr lang="en-US" sz="1400" dirty="0">
                <a:latin typeface="Montserrat"/>
                <a:ea typeface="Montserrat"/>
                <a:cs typeface="Montserrat"/>
                <a:sym typeface="Montserrat"/>
              </a:rPr>
              <a:t>Challenges</a:t>
            </a:r>
            <a:endParaRPr sz="1400" dirty="0">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US" sz="1400" dirty="0">
                <a:latin typeface="Montserrat"/>
                <a:ea typeface="Montserrat"/>
                <a:cs typeface="Montserrat"/>
                <a:sym typeface="Montserrat"/>
              </a:rPr>
              <a:t>23,000 hectares in PS = 2 billion dollars</a:t>
            </a:r>
            <a:endParaRPr sz="1400" dirty="0">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US" sz="1500" b="1" dirty="0">
                <a:latin typeface="Montserrat"/>
                <a:ea typeface="Montserrat"/>
                <a:cs typeface="Montserrat"/>
                <a:sym typeface="Montserrat"/>
              </a:rPr>
              <a:t>Hypothesis:</a:t>
            </a:r>
            <a:r>
              <a:rPr lang="en-US" sz="1500" dirty="0">
                <a:latin typeface="Montserrat"/>
                <a:ea typeface="Montserrat"/>
                <a:cs typeface="Montserrat"/>
                <a:sym typeface="Montserrat"/>
              </a:rPr>
              <a:t> Bacterial counts are lower within an eelgrass bed</a:t>
            </a:r>
          </a:p>
          <a:p>
            <a:pPr marL="457200" lvl="0" indent="-323850" algn="l" rtl="0">
              <a:spcBef>
                <a:spcPts val="0"/>
              </a:spcBef>
              <a:spcAft>
                <a:spcPts val="0"/>
              </a:spcAft>
              <a:buClr>
                <a:schemeClr val="dk1"/>
              </a:buClr>
              <a:buSzPts val="1500"/>
              <a:buFont typeface="Montserrat"/>
              <a:buChar char="-"/>
            </a:pPr>
            <a:endParaRPr lang="en-US" sz="1500" dirty="0">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US" sz="1500" dirty="0">
                <a:latin typeface="Montserrat"/>
                <a:ea typeface="Montserrat"/>
                <a:cs typeface="Montserrat"/>
                <a:sym typeface="Montserrat"/>
              </a:rPr>
              <a:t>triple check US or Canada dollars </a:t>
            </a:r>
          </a:p>
          <a:p>
            <a:pPr marL="457200" lvl="0" indent="-323850" algn="l" rtl="0">
              <a:spcBef>
                <a:spcPts val="0"/>
              </a:spcBef>
              <a:spcAft>
                <a:spcPts val="0"/>
              </a:spcAft>
              <a:buClr>
                <a:schemeClr val="dk1"/>
              </a:buClr>
              <a:buSzPts val="1500"/>
              <a:buFont typeface="Montserrat"/>
              <a:buChar char="-"/>
            </a:pPr>
            <a:endParaRPr lang="en-US" sz="1500" dirty="0">
              <a:latin typeface="Montserrat"/>
              <a:ea typeface="Montserrat"/>
              <a:cs typeface="Montserrat"/>
              <a:sym typeface="Montserra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378924e47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378924e47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378924e4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378924e4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collect data from 4 public parks in puget sound for 1-1.5 years, inside and outside the eelgrass bed</a:t>
            </a:r>
            <a:endParaRPr/>
          </a:p>
          <a:p>
            <a:pPr marL="0" lvl="0" indent="0" algn="l" rtl="0">
              <a:spcBef>
                <a:spcPts val="0"/>
              </a:spcBef>
              <a:spcAft>
                <a:spcPts val="0"/>
              </a:spcAft>
              <a:buNone/>
            </a:pPr>
            <a:r>
              <a:rPr lang="en-US"/>
              <a:t>sample 3 sites for a year for Enterococcus (fecal indicator bacteria)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31330" y="1985533"/>
            <a:ext cx="22724700" cy="5473500"/>
          </a:xfrm>
          <a:prstGeom prst="rect">
            <a:avLst/>
          </a:prstGeom>
        </p:spPr>
        <p:txBody>
          <a:bodyPr spcFirstLastPara="1" wrap="square" lIns="243825" tIns="243825" rIns="243825" bIns="243825" anchor="b" anchorCtr="0">
            <a:noAutofit/>
          </a:bodyPr>
          <a:lstStyle>
            <a:lvl1pPr lvl="0" algn="ctr">
              <a:spcBef>
                <a:spcPts val="0"/>
              </a:spcBef>
              <a:spcAft>
                <a:spcPts val="0"/>
              </a:spcAft>
              <a:buSzPts val="13900"/>
              <a:buNone/>
              <a:defRPr sz="13900"/>
            </a:lvl1pPr>
            <a:lvl2pPr lvl="1" algn="ctr">
              <a:spcBef>
                <a:spcPts val="0"/>
              </a:spcBef>
              <a:spcAft>
                <a:spcPts val="0"/>
              </a:spcAft>
              <a:buSzPts val="13900"/>
              <a:buNone/>
              <a:defRPr sz="13900"/>
            </a:lvl2pPr>
            <a:lvl3pPr lvl="2" algn="ctr">
              <a:spcBef>
                <a:spcPts val="0"/>
              </a:spcBef>
              <a:spcAft>
                <a:spcPts val="0"/>
              </a:spcAft>
              <a:buSzPts val="13900"/>
              <a:buNone/>
              <a:defRPr sz="13900"/>
            </a:lvl3pPr>
            <a:lvl4pPr lvl="3" algn="ctr">
              <a:spcBef>
                <a:spcPts val="0"/>
              </a:spcBef>
              <a:spcAft>
                <a:spcPts val="0"/>
              </a:spcAft>
              <a:buSzPts val="13900"/>
              <a:buNone/>
              <a:defRPr sz="13900"/>
            </a:lvl4pPr>
            <a:lvl5pPr lvl="4" algn="ctr">
              <a:spcBef>
                <a:spcPts val="0"/>
              </a:spcBef>
              <a:spcAft>
                <a:spcPts val="0"/>
              </a:spcAft>
              <a:buSzPts val="13900"/>
              <a:buNone/>
              <a:defRPr sz="13900"/>
            </a:lvl5pPr>
            <a:lvl6pPr lvl="5" algn="ctr">
              <a:spcBef>
                <a:spcPts val="0"/>
              </a:spcBef>
              <a:spcAft>
                <a:spcPts val="0"/>
              </a:spcAft>
              <a:buSzPts val="13900"/>
              <a:buNone/>
              <a:defRPr sz="13900"/>
            </a:lvl6pPr>
            <a:lvl7pPr lvl="6" algn="ctr">
              <a:spcBef>
                <a:spcPts val="0"/>
              </a:spcBef>
              <a:spcAft>
                <a:spcPts val="0"/>
              </a:spcAft>
              <a:buSzPts val="13900"/>
              <a:buNone/>
              <a:defRPr sz="13900"/>
            </a:lvl7pPr>
            <a:lvl8pPr lvl="7" algn="ctr">
              <a:spcBef>
                <a:spcPts val="0"/>
              </a:spcBef>
              <a:spcAft>
                <a:spcPts val="0"/>
              </a:spcAft>
              <a:buSzPts val="13900"/>
              <a:buNone/>
              <a:defRPr sz="13900"/>
            </a:lvl8pPr>
            <a:lvl9pPr lvl="8" algn="ctr">
              <a:spcBef>
                <a:spcPts val="0"/>
              </a:spcBef>
              <a:spcAft>
                <a:spcPts val="0"/>
              </a:spcAft>
              <a:buSzPts val="13900"/>
              <a:buNone/>
              <a:defRPr sz="13900"/>
            </a:lvl9pPr>
          </a:lstStyle>
          <a:p>
            <a:endParaRPr/>
          </a:p>
        </p:txBody>
      </p:sp>
      <p:sp>
        <p:nvSpPr>
          <p:cNvPr id="11" name="Google Shape;11;p2"/>
          <p:cNvSpPr txBox="1">
            <a:spLocks noGrp="1"/>
          </p:cNvSpPr>
          <p:nvPr>
            <p:ph type="subTitle" idx="1"/>
          </p:nvPr>
        </p:nvSpPr>
        <p:spPr>
          <a:xfrm>
            <a:off x="831308" y="7557667"/>
            <a:ext cx="22724700" cy="2113500"/>
          </a:xfrm>
          <a:prstGeom prst="rect">
            <a:avLst/>
          </a:prstGeom>
        </p:spPr>
        <p:txBody>
          <a:bodyPr spcFirstLastPara="1" wrap="square" lIns="243825" tIns="243825" rIns="243825" bIns="243825" anchor="t" anchorCtr="0">
            <a:no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a:endParaRPr/>
          </a:p>
        </p:txBody>
      </p:sp>
      <p:sp>
        <p:nvSpPr>
          <p:cNvPr id="12" name="Google Shape;12;p2"/>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831308" y="2949667"/>
            <a:ext cx="22724700" cy="5235900"/>
          </a:xfrm>
          <a:prstGeom prst="rect">
            <a:avLst/>
          </a:prstGeom>
        </p:spPr>
        <p:txBody>
          <a:bodyPr spcFirstLastPara="1" wrap="square" lIns="243825" tIns="243825" rIns="243825" bIns="243825" anchor="b" anchorCtr="0">
            <a:noAutofit/>
          </a:bodyPr>
          <a:lstStyle>
            <a:lvl1pPr lvl="0" algn="ctr">
              <a:spcBef>
                <a:spcPts val="0"/>
              </a:spcBef>
              <a:spcAft>
                <a:spcPts val="0"/>
              </a:spcAft>
              <a:buSzPts val="32000"/>
              <a:buNone/>
              <a:defRPr sz="32000"/>
            </a:lvl1pPr>
            <a:lvl2pPr lvl="1" algn="ctr">
              <a:spcBef>
                <a:spcPts val="0"/>
              </a:spcBef>
              <a:spcAft>
                <a:spcPts val="0"/>
              </a:spcAft>
              <a:buSzPts val="32000"/>
              <a:buNone/>
              <a:defRPr sz="32000"/>
            </a:lvl2pPr>
            <a:lvl3pPr lvl="2" algn="ctr">
              <a:spcBef>
                <a:spcPts val="0"/>
              </a:spcBef>
              <a:spcAft>
                <a:spcPts val="0"/>
              </a:spcAft>
              <a:buSzPts val="32000"/>
              <a:buNone/>
              <a:defRPr sz="32000"/>
            </a:lvl3pPr>
            <a:lvl4pPr lvl="3" algn="ctr">
              <a:spcBef>
                <a:spcPts val="0"/>
              </a:spcBef>
              <a:spcAft>
                <a:spcPts val="0"/>
              </a:spcAft>
              <a:buSzPts val="32000"/>
              <a:buNone/>
              <a:defRPr sz="32000"/>
            </a:lvl4pPr>
            <a:lvl5pPr lvl="4" algn="ctr">
              <a:spcBef>
                <a:spcPts val="0"/>
              </a:spcBef>
              <a:spcAft>
                <a:spcPts val="0"/>
              </a:spcAft>
              <a:buSzPts val="32000"/>
              <a:buNone/>
              <a:defRPr sz="32000"/>
            </a:lvl5pPr>
            <a:lvl6pPr lvl="5" algn="ctr">
              <a:spcBef>
                <a:spcPts val="0"/>
              </a:spcBef>
              <a:spcAft>
                <a:spcPts val="0"/>
              </a:spcAft>
              <a:buSzPts val="32000"/>
              <a:buNone/>
              <a:defRPr sz="32000"/>
            </a:lvl6pPr>
            <a:lvl7pPr lvl="6" algn="ctr">
              <a:spcBef>
                <a:spcPts val="0"/>
              </a:spcBef>
              <a:spcAft>
                <a:spcPts val="0"/>
              </a:spcAft>
              <a:buSzPts val="32000"/>
              <a:buNone/>
              <a:defRPr sz="32000"/>
            </a:lvl7pPr>
            <a:lvl8pPr lvl="7" algn="ctr">
              <a:spcBef>
                <a:spcPts val="0"/>
              </a:spcBef>
              <a:spcAft>
                <a:spcPts val="0"/>
              </a:spcAft>
              <a:buSzPts val="32000"/>
              <a:buNone/>
              <a:defRPr sz="32000"/>
            </a:lvl8pPr>
            <a:lvl9pPr lvl="8" algn="ctr">
              <a:spcBef>
                <a:spcPts val="0"/>
              </a:spcBef>
              <a:spcAft>
                <a:spcPts val="0"/>
              </a:spcAft>
              <a:buSzPts val="32000"/>
              <a:buNone/>
              <a:defRPr sz="32000"/>
            </a:lvl9pPr>
          </a:lstStyle>
          <a:p>
            <a:r>
              <a:t>xx%</a:t>
            </a:r>
          </a:p>
        </p:txBody>
      </p:sp>
      <p:sp>
        <p:nvSpPr>
          <p:cNvPr id="46" name="Google Shape;46;p11"/>
          <p:cNvSpPr txBox="1">
            <a:spLocks noGrp="1"/>
          </p:cNvSpPr>
          <p:nvPr>
            <p:ph type="body" idx="1"/>
          </p:nvPr>
        </p:nvSpPr>
        <p:spPr>
          <a:xfrm>
            <a:off x="831308" y="8405933"/>
            <a:ext cx="22724700" cy="3468900"/>
          </a:xfrm>
          <a:prstGeom prst="rect">
            <a:avLst/>
          </a:prstGeom>
        </p:spPr>
        <p:txBody>
          <a:bodyPr spcFirstLastPara="1" wrap="square" lIns="243825" tIns="243825" rIns="243825" bIns="243825" anchor="t" anchorCtr="0">
            <a:noAutofit/>
          </a:bodyPr>
          <a:lstStyle>
            <a:lvl1pPr marL="457200" lvl="0" indent="-533400" algn="ctr">
              <a:spcBef>
                <a:spcPts val="0"/>
              </a:spcBef>
              <a:spcAft>
                <a:spcPts val="0"/>
              </a:spcAft>
              <a:buSzPts val="4800"/>
              <a:buChar char="●"/>
              <a:defRPr/>
            </a:lvl1pPr>
            <a:lvl2pPr marL="914400" lvl="1" indent="-463550" algn="ctr">
              <a:spcBef>
                <a:spcPts val="4300"/>
              </a:spcBef>
              <a:spcAft>
                <a:spcPts val="0"/>
              </a:spcAft>
              <a:buSzPts val="3700"/>
              <a:buChar char="○"/>
              <a:defRPr/>
            </a:lvl2pPr>
            <a:lvl3pPr marL="1371600" lvl="2" indent="-463550" algn="ctr">
              <a:spcBef>
                <a:spcPts val="4300"/>
              </a:spcBef>
              <a:spcAft>
                <a:spcPts val="0"/>
              </a:spcAft>
              <a:buSzPts val="3700"/>
              <a:buChar char="■"/>
              <a:defRPr/>
            </a:lvl3pPr>
            <a:lvl4pPr marL="1828800" lvl="3" indent="-463550" algn="ctr">
              <a:spcBef>
                <a:spcPts val="4300"/>
              </a:spcBef>
              <a:spcAft>
                <a:spcPts val="0"/>
              </a:spcAft>
              <a:buSzPts val="3700"/>
              <a:buChar char="●"/>
              <a:defRPr/>
            </a:lvl4pPr>
            <a:lvl5pPr marL="2286000" lvl="4" indent="-463550" algn="ctr">
              <a:spcBef>
                <a:spcPts val="4300"/>
              </a:spcBef>
              <a:spcAft>
                <a:spcPts val="0"/>
              </a:spcAft>
              <a:buSzPts val="3700"/>
              <a:buChar char="○"/>
              <a:defRPr/>
            </a:lvl5pPr>
            <a:lvl6pPr marL="2743200" lvl="5" indent="-463550" algn="ctr">
              <a:spcBef>
                <a:spcPts val="4300"/>
              </a:spcBef>
              <a:spcAft>
                <a:spcPts val="0"/>
              </a:spcAft>
              <a:buSzPts val="3700"/>
              <a:buChar char="■"/>
              <a:defRPr/>
            </a:lvl6pPr>
            <a:lvl7pPr marL="3200400" lvl="6" indent="-463550" algn="ctr">
              <a:spcBef>
                <a:spcPts val="4300"/>
              </a:spcBef>
              <a:spcAft>
                <a:spcPts val="0"/>
              </a:spcAft>
              <a:buSzPts val="3700"/>
              <a:buChar char="●"/>
              <a:defRPr/>
            </a:lvl7pPr>
            <a:lvl8pPr marL="3657600" lvl="7" indent="-463550" algn="ctr">
              <a:spcBef>
                <a:spcPts val="4300"/>
              </a:spcBef>
              <a:spcAft>
                <a:spcPts val="0"/>
              </a:spcAft>
              <a:buSzPts val="3700"/>
              <a:buChar char="○"/>
              <a:defRPr/>
            </a:lvl8pPr>
            <a:lvl9pPr marL="4114800" lvl="8" indent="-463550" algn="ctr">
              <a:spcBef>
                <a:spcPts val="4300"/>
              </a:spcBef>
              <a:spcAft>
                <a:spcPts val="4300"/>
              </a:spcAft>
              <a:buSzPts val="3700"/>
              <a:buChar char="■"/>
              <a:defRPr/>
            </a:lvl9pPr>
          </a:lstStyle>
          <a:p>
            <a:endParaRPr/>
          </a:p>
        </p:txBody>
      </p:sp>
      <p:sp>
        <p:nvSpPr>
          <p:cNvPr id="47" name="Google Shape;47;p11"/>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lide with Placeholder">
  <p:cSld name="1_Slide with Placeholder">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16649688" y="0"/>
            <a:ext cx="7737600" cy="1371600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2000"/>
              </a:spcBef>
              <a:spcAft>
                <a:spcPts val="0"/>
              </a:spcAft>
              <a:buClr>
                <a:schemeClr val="dk1"/>
              </a:buClr>
              <a:buSzPts val="1400"/>
              <a:buFont typeface="Arial"/>
              <a:buNone/>
              <a:defRPr sz="2800" b="0" i="0" u="none" strike="noStrike" cap="none">
                <a:solidFill>
                  <a:schemeClr val="dk1"/>
                </a:solidFill>
                <a:latin typeface="Montserrat"/>
                <a:ea typeface="Montserrat"/>
                <a:cs typeface="Montserrat"/>
                <a:sym typeface="Montserrat"/>
              </a:defRPr>
            </a:lvl1pPr>
            <a:lvl2pPr marL="914400" marR="0" lvl="1" indent="0" algn="l" rtl="0">
              <a:lnSpc>
                <a:spcPct val="90000"/>
              </a:lnSpc>
              <a:spcBef>
                <a:spcPts val="1000"/>
              </a:spcBef>
              <a:spcAft>
                <a:spcPts val="0"/>
              </a:spcAft>
              <a:buClr>
                <a:schemeClr val="dk1"/>
              </a:buClr>
              <a:buSzPts val="1400"/>
              <a:buFont typeface="Arial"/>
              <a:buNone/>
              <a:defRPr sz="3600" b="0" i="0" u="none" strike="noStrike" cap="none">
                <a:solidFill>
                  <a:schemeClr val="dk1"/>
                </a:solidFill>
                <a:latin typeface="Montserrat"/>
                <a:ea typeface="Montserrat"/>
                <a:cs typeface="Montserrat"/>
                <a:sym typeface="Montserrat"/>
              </a:defRPr>
            </a:lvl2pPr>
            <a:lvl3pPr marL="1828800" marR="0" lvl="2" indent="0" algn="l" rtl="0">
              <a:lnSpc>
                <a:spcPct val="90000"/>
              </a:lnSpc>
              <a:spcBef>
                <a:spcPts val="1000"/>
              </a:spcBef>
              <a:spcAft>
                <a:spcPts val="0"/>
              </a:spcAft>
              <a:buClr>
                <a:schemeClr val="dk1"/>
              </a:buClr>
              <a:buSzPts val="1400"/>
              <a:buFont typeface="Arial"/>
              <a:buNone/>
              <a:defRPr sz="2800" b="0" i="0" u="none" strike="noStrike" cap="none">
                <a:solidFill>
                  <a:schemeClr val="dk1"/>
                </a:solidFill>
                <a:latin typeface="Montserrat"/>
                <a:ea typeface="Montserrat"/>
                <a:cs typeface="Montserrat"/>
                <a:sym typeface="Montserrat"/>
              </a:defRPr>
            </a:lvl3pPr>
            <a:lvl4pPr marL="2743200" marR="0" lvl="3" indent="0" algn="l" rtl="0">
              <a:lnSpc>
                <a:spcPct val="90000"/>
              </a:lnSpc>
              <a:spcBef>
                <a:spcPts val="1000"/>
              </a:spcBef>
              <a:spcAft>
                <a:spcPts val="0"/>
              </a:spcAft>
              <a:buClr>
                <a:schemeClr val="dk1"/>
              </a:buClr>
              <a:buSzPts val="1400"/>
              <a:buFont typeface="Arial"/>
              <a:buNone/>
              <a:defRPr sz="2400" b="0" i="0" u="none" strike="noStrike" cap="none">
                <a:solidFill>
                  <a:schemeClr val="dk1"/>
                </a:solidFill>
                <a:latin typeface="Montserrat"/>
                <a:ea typeface="Montserrat"/>
                <a:cs typeface="Montserrat"/>
                <a:sym typeface="Montserrat"/>
              </a:defRPr>
            </a:lvl4pPr>
            <a:lvl5pPr marL="3657600" marR="0" lvl="4" indent="0" algn="l" rtl="0">
              <a:lnSpc>
                <a:spcPct val="90000"/>
              </a:lnSpc>
              <a:spcBef>
                <a:spcPts val="1000"/>
              </a:spcBef>
              <a:spcAft>
                <a:spcPts val="0"/>
              </a:spcAft>
              <a:buClr>
                <a:schemeClr val="dk1"/>
              </a:buClr>
              <a:buSzPts val="1400"/>
              <a:buFont typeface="Arial"/>
              <a:buNone/>
              <a:defRPr sz="2400" b="0" i="0" u="none" strike="noStrike" cap="none">
                <a:solidFill>
                  <a:schemeClr val="dk1"/>
                </a:solidFill>
                <a:latin typeface="Montserrat"/>
                <a:ea typeface="Montserrat"/>
                <a:cs typeface="Montserrat"/>
                <a:sym typeface="Montserrat"/>
              </a:defRPr>
            </a:lvl5pPr>
            <a:lvl6pPr marL="5029200" marR="0" lvl="5" indent="-2286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1308" y="5735600"/>
            <a:ext cx="22724700" cy="2244900"/>
          </a:xfrm>
          <a:prstGeom prst="rect">
            <a:avLst/>
          </a:prstGeom>
        </p:spPr>
        <p:txBody>
          <a:bodyPr spcFirstLastPara="1" wrap="square" lIns="243825" tIns="243825" rIns="243825" bIns="2438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endParaRPr/>
          </a:p>
        </p:txBody>
      </p:sp>
      <p:sp>
        <p:nvSpPr>
          <p:cNvPr id="15" name="Google Shape;15;p3"/>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1308" y="1186733"/>
            <a:ext cx="22724700" cy="1527300"/>
          </a:xfrm>
          <a:prstGeom prst="rect">
            <a:avLst/>
          </a:prstGeom>
        </p:spPr>
        <p:txBody>
          <a:bodyPr spcFirstLastPara="1" wrap="square" lIns="243825" tIns="243825" rIns="243825" bIns="243825" anchor="t" anchorCtr="0">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18" name="Google Shape;18;p4"/>
          <p:cNvSpPr txBox="1">
            <a:spLocks noGrp="1"/>
          </p:cNvSpPr>
          <p:nvPr>
            <p:ph type="body" idx="1"/>
          </p:nvPr>
        </p:nvSpPr>
        <p:spPr>
          <a:xfrm>
            <a:off x="831308" y="3073267"/>
            <a:ext cx="22724700" cy="9110400"/>
          </a:xfrm>
          <a:prstGeom prst="rect">
            <a:avLst/>
          </a:prstGeom>
        </p:spPr>
        <p:txBody>
          <a:bodyPr spcFirstLastPara="1" wrap="square" lIns="243825" tIns="243825" rIns="243825" bIns="243825" anchor="t" anchorCtr="0">
            <a:noAutofit/>
          </a:bodyPr>
          <a:lstStyle>
            <a:lvl1pPr marL="457200" lvl="0" indent="-533400">
              <a:spcBef>
                <a:spcPts val="0"/>
              </a:spcBef>
              <a:spcAft>
                <a:spcPts val="0"/>
              </a:spcAft>
              <a:buSzPts val="4800"/>
              <a:buChar char="●"/>
              <a:defRPr/>
            </a:lvl1pPr>
            <a:lvl2pPr marL="914400" lvl="1" indent="-463550">
              <a:spcBef>
                <a:spcPts val="4300"/>
              </a:spcBef>
              <a:spcAft>
                <a:spcPts val="0"/>
              </a:spcAft>
              <a:buSzPts val="3700"/>
              <a:buChar char="○"/>
              <a:defRPr/>
            </a:lvl2pPr>
            <a:lvl3pPr marL="1371600" lvl="2" indent="-463550">
              <a:spcBef>
                <a:spcPts val="4300"/>
              </a:spcBef>
              <a:spcAft>
                <a:spcPts val="0"/>
              </a:spcAft>
              <a:buSzPts val="3700"/>
              <a:buChar char="■"/>
              <a:defRPr/>
            </a:lvl3pPr>
            <a:lvl4pPr marL="1828800" lvl="3" indent="-463550">
              <a:spcBef>
                <a:spcPts val="4300"/>
              </a:spcBef>
              <a:spcAft>
                <a:spcPts val="0"/>
              </a:spcAft>
              <a:buSzPts val="3700"/>
              <a:buChar char="●"/>
              <a:defRPr/>
            </a:lvl4pPr>
            <a:lvl5pPr marL="2286000" lvl="4" indent="-463550">
              <a:spcBef>
                <a:spcPts val="4300"/>
              </a:spcBef>
              <a:spcAft>
                <a:spcPts val="0"/>
              </a:spcAft>
              <a:buSzPts val="3700"/>
              <a:buChar char="○"/>
              <a:defRPr/>
            </a:lvl5pPr>
            <a:lvl6pPr marL="2743200" lvl="5" indent="-463550">
              <a:spcBef>
                <a:spcPts val="4300"/>
              </a:spcBef>
              <a:spcAft>
                <a:spcPts val="0"/>
              </a:spcAft>
              <a:buSzPts val="3700"/>
              <a:buChar char="■"/>
              <a:defRPr/>
            </a:lvl6pPr>
            <a:lvl7pPr marL="3200400" lvl="6" indent="-463550">
              <a:spcBef>
                <a:spcPts val="4300"/>
              </a:spcBef>
              <a:spcAft>
                <a:spcPts val="0"/>
              </a:spcAft>
              <a:buSzPts val="3700"/>
              <a:buChar char="●"/>
              <a:defRPr/>
            </a:lvl7pPr>
            <a:lvl8pPr marL="3657600" lvl="7" indent="-463550">
              <a:spcBef>
                <a:spcPts val="4300"/>
              </a:spcBef>
              <a:spcAft>
                <a:spcPts val="0"/>
              </a:spcAft>
              <a:buSzPts val="3700"/>
              <a:buChar char="○"/>
              <a:defRPr/>
            </a:lvl8pPr>
            <a:lvl9pPr marL="4114800" lvl="8" indent="-463550">
              <a:spcBef>
                <a:spcPts val="4300"/>
              </a:spcBef>
              <a:spcAft>
                <a:spcPts val="4300"/>
              </a:spcAft>
              <a:buSzPts val="3700"/>
              <a:buChar char="■"/>
              <a:defRPr/>
            </a:lvl9pPr>
          </a:lstStyle>
          <a:p>
            <a:endParaRPr/>
          </a:p>
        </p:txBody>
      </p:sp>
      <p:sp>
        <p:nvSpPr>
          <p:cNvPr id="19" name="Google Shape;19;p4"/>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1308" y="1186733"/>
            <a:ext cx="22724700" cy="1527300"/>
          </a:xfrm>
          <a:prstGeom prst="rect">
            <a:avLst/>
          </a:prstGeom>
        </p:spPr>
        <p:txBody>
          <a:bodyPr spcFirstLastPara="1" wrap="square" lIns="243825" tIns="243825" rIns="243825" bIns="243825" anchor="t" anchorCtr="0">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22" name="Google Shape;22;p5"/>
          <p:cNvSpPr txBox="1">
            <a:spLocks noGrp="1"/>
          </p:cNvSpPr>
          <p:nvPr>
            <p:ph type="body" idx="1"/>
          </p:nvPr>
        </p:nvSpPr>
        <p:spPr>
          <a:xfrm>
            <a:off x="831308" y="3073267"/>
            <a:ext cx="10667700" cy="9110400"/>
          </a:xfrm>
          <a:prstGeom prst="rect">
            <a:avLst/>
          </a:prstGeom>
        </p:spPr>
        <p:txBody>
          <a:bodyPr spcFirstLastPara="1" wrap="square" lIns="243825" tIns="243825" rIns="243825" bIns="243825" anchor="t" anchorCtr="0">
            <a:noAutofit/>
          </a:bodyPr>
          <a:lstStyle>
            <a:lvl1pPr marL="457200" lvl="0" indent="-463550">
              <a:spcBef>
                <a:spcPts val="0"/>
              </a:spcBef>
              <a:spcAft>
                <a:spcPts val="0"/>
              </a:spcAft>
              <a:buSzPts val="3700"/>
              <a:buChar char="●"/>
              <a:defRPr sz="3700"/>
            </a:lvl1pPr>
            <a:lvl2pPr marL="914400" lvl="1" indent="-431800">
              <a:spcBef>
                <a:spcPts val="4300"/>
              </a:spcBef>
              <a:spcAft>
                <a:spcPts val="0"/>
              </a:spcAft>
              <a:buSzPts val="3200"/>
              <a:buChar char="○"/>
              <a:defRPr sz="3200"/>
            </a:lvl2pPr>
            <a:lvl3pPr marL="1371600" lvl="2" indent="-431800">
              <a:spcBef>
                <a:spcPts val="4300"/>
              </a:spcBef>
              <a:spcAft>
                <a:spcPts val="0"/>
              </a:spcAft>
              <a:buSzPts val="3200"/>
              <a:buChar char="■"/>
              <a:defRPr sz="3200"/>
            </a:lvl3pPr>
            <a:lvl4pPr marL="1828800" lvl="3" indent="-431800">
              <a:spcBef>
                <a:spcPts val="4300"/>
              </a:spcBef>
              <a:spcAft>
                <a:spcPts val="0"/>
              </a:spcAft>
              <a:buSzPts val="3200"/>
              <a:buChar char="●"/>
              <a:defRPr sz="3200"/>
            </a:lvl4pPr>
            <a:lvl5pPr marL="2286000" lvl="4" indent="-431800">
              <a:spcBef>
                <a:spcPts val="4300"/>
              </a:spcBef>
              <a:spcAft>
                <a:spcPts val="0"/>
              </a:spcAft>
              <a:buSzPts val="3200"/>
              <a:buChar char="○"/>
              <a:defRPr sz="3200"/>
            </a:lvl5pPr>
            <a:lvl6pPr marL="2743200" lvl="5" indent="-431800">
              <a:spcBef>
                <a:spcPts val="4300"/>
              </a:spcBef>
              <a:spcAft>
                <a:spcPts val="0"/>
              </a:spcAft>
              <a:buSzPts val="3200"/>
              <a:buChar char="■"/>
              <a:defRPr sz="3200"/>
            </a:lvl6pPr>
            <a:lvl7pPr marL="3200400" lvl="6" indent="-431800">
              <a:spcBef>
                <a:spcPts val="4300"/>
              </a:spcBef>
              <a:spcAft>
                <a:spcPts val="0"/>
              </a:spcAft>
              <a:buSzPts val="3200"/>
              <a:buChar char="●"/>
              <a:defRPr sz="3200"/>
            </a:lvl7pPr>
            <a:lvl8pPr marL="3657600" lvl="7" indent="-431800">
              <a:spcBef>
                <a:spcPts val="4300"/>
              </a:spcBef>
              <a:spcAft>
                <a:spcPts val="0"/>
              </a:spcAft>
              <a:buSzPts val="3200"/>
              <a:buChar char="○"/>
              <a:defRPr sz="3200"/>
            </a:lvl8pPr>
            <a:lvl9pPr marL="4114800" lvl="8" indent="-431800">
              <a:spcBef>
                <a:spcPts val="4300"/>
              </a:spcBef>
              <a:spcAft>
                <a:spcPts val="4300"/>
              </a:spcAft>
              <a:buSzPts val="3200"/>
              <a:buChar char="■"/>
              <a:defRPr sz="3200"/>
            </a:lvl9pPr>
          </a:lstStyle>
          <a:p>
            <a:endParaRPr/>
          </a:p>
        </p:txBody>
      </p:sp>
      <p:sp>
        <p:nvSpPr>
          <p:cNvPr id="23" name="Google Shape;23;p5"/>
          <p:cNvSpPr txBox="1">
            <a:spLocks noGrp="1"/>
          </p:cNvSpPr>
          <p:nvPr>
            <p:ph type="body" idx="2"/>
          </p:nvPr>
        </p:nvSpPr>
        <p:spPr>
          <a:xfrm>
            <a:off x="12888078" y="3073267"/>
            <a:ext cx="10667700" cy="9110400"/>
          </a:xfrm>
          <a:prstGeom prst="rect">
            <a:avLst/>
          </a:prstGeom>
        </p:spPr>
        <p:txBody>
          <a:bodyPr spcFirstLastPara="1" wrap="square" lIns="243825" tIns="243825" rIns="243825" bIns="243825" anchor="t" anchorCtr="0">
            <a:noAutofit/>
          </a:bodyPr>
          <a:lstStyle>
            <a:lvl1pPr marL="457200" lvl="0" indent="-463550">
              <a:spcBef>
                <a:spcPts val="0"/>
              </a:spcBef>
              <a:spcAft>
                <a:spcPts val="0"/>
              </a:spcAft>
              <a:buSzPts val="3700"/>
              <a:buChar char="●"/>
              <a:defRPr sz="3700"/>
            </a:lvl1pPr>
            <a:lvl2pPr marL="914400" lvl="1" indent="-431800">
              <a:spcBef>
                <a:spcPts val="4300"/>
              </a:spcBef>
              <a:spcAft>
                <a:spcPts val="0"/>
              </a:spcAft>
              <a:buSzPts val="3200"/>
              <a:buChar char="○"/>
              <a:defRPr sz="3200"/>
            </a:lvl2pPr>
            <a:lvl3pPr marL="1371600" lvl="2" indent="-431800">
              <a:spcBef>
                <a:spcPts val="4300"/>
              </a:spcBef>
              <a:spcAft>
                <a:spcPts val="0"/>
              </a:spcAft>
              <a:buSzPts val="3200"/>
              <a:buChar char="■"/>
              <a:defRPr sz="3200"/>
            </a:lvl3pPr>
            <a:lvl4pPr marL="1828800" lvl="3" indent="-431800">
              <a:spcBef>
                <a:spcPts val="4300"/>
              </a:spcBef>
              <a:spcAft>
                <a:spcPts val="0"/>
              </a:spcAft>
              <a:buSzPts val="3200"/>
              <a:buChar char="●"/>
              <a:defRPr sz="3200"/>
            </a:lvl4pPr>
            <a:lvl5pPr marL="2286000" lvl="4" indent="-431800">
              <a:spcBef>
                <a:spcPts val="4300"/>
              </a:spcBef>
              <a:spcAft>
                <a:spcPts val="0"/>
              </a:spcAft>
              <a:buSzPts val="3200"/>
              <a:buChar char="○"/>
              <a:defRPr sz="3200"/>
            </a:lvl5pPr>
            <a:lvl6pPr marL="2743200" lvl="5" indent="-431800">
              <a:spcBef>
                <a:spcPts val="4300"/>
              </a:spcBef>
              <a:spcAft>
                <a:spcPts val="0"/>
              </a:spcAft>
              <a:buSzPts val="3200"/>
              <a:buChar char="■"/>
              <a:defRPr sz="3200"/>
            </a:lvl6pPr>
            <a:lvl7pPr marL="3200400" lvl="6" indent="-431800">
              <a:spcBef>
                <a:spcPts val="4300"/>
              </a:spcBef>
              <a:spcAft>
                <a:spcPts val="0"/>
              </a:spcAft>
              <a:buSzPts val="3200"/>
              <a:buChar char="●"/>
              <a:defRPr sz="3200"/>
            </a:lvl7pPr>
            <a:lvl8pPr marL="3657600" lvl="7" indent="-431800">
              <a:spcBef>
                <a:spcPts val="4300"/>
              </a:spcBef>
              <a:spcAft>
                <a:spcPts val="0"/>
              </a:spcAft>
              <a:buSzPts val="3200"/>
              <a:buChar char="○"/>
              <a:defRPr sz="3200"/>
            </a:lvl8pPr>
            <a:lvl9pPr marL="4114800" lvl="8" indent="-431800">
              <a:spcBef>
                <a:spcPts val="4300"/>
              </a:spcBef>
              <a:spcAft>
                <a:spcPts val="4300"/>
              </a:spcAft>
              <a:buSzPts val="3200"/>
              <a:buChar char="■"/>
              <a:defRPr sz="3200"/>
            </a:lvl9pPr>
          </a:lstStyle>
          <a:p>
            <a:endParaRPr/>
          </a:p>
        </p:txBody>
      </p:sp>
      <p:sp>
        <p:nvSpPr>
          <p:cNvPr id="24" name="Google Shape;24;p5"/>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831308" y="1186733"/>
            <a:ext cx="22724700" cy="1527300"/>
          </a:xfrm>
          <a:prstGeom prst="rect">
            <a:avLst/>
          </a:prstGeom>
        </p:spPr>
        <p:txBody>
          <a:bodyPr spcFirstLastPara="1" wrap="square" lIns="243825" tIns="243825" rIns="243825" bIns="243825" anchor="t" anchorCtr="0">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a:endParaRPr/>
          </a:p>
        </p:txBody>
      </p:sp>
      <p:sp>
        <p:nvSpPr>
          <p:cNvPr id="27" name="Google Shape;27;p6"/>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831308" y="1481600"/>
            <a:ext cx="7488900" cy="2015100"/>
          </a:xfrm>
          <a:prstGeom prst="rect">
            <a:avLst/>
          </a:prstGeom>
        </p:spPr>
        <p:txBody>
          <a:bodyPr spcFirstLastPara="1" wrap="square" lIns="243825" tIns="243825" rIns="243825" bIns="243825" anchor="b" anchorCtr="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0" name="Google Shape;30;p7"/>
          <p:cNvSpPr txBox="1">
            <a:spLocks noGrp="1"/>
          </p:cNvSpPr>
          <p:nvPr>
            <p:ph type="body" idx="1"/>
          </p:nvPr>
        </p:nvSpPr>
        <p:spPr>
          <a:xfrm>
            <a:off x="831308" y="3705600"/>
            <a:ext cx="7488900" cy="8478300"/>
          </a:xfrm>
          <a:prstGeom prst="rect">
            <a:avLst/>
          </a:prstGeom>
        </p:spPr>
        <p:txBody>
          <a:bodyPr spcFirstLastPara="1" wrap="square" lIns="243825" tIns="243825" rIns="243825" bIns="243825" anchor="t" anchorCtr="0">
            <a:noAutofit/>
          </a:bodyPr>
          <a:lstStyle>
            <a:lvl1pPr marL="457200" lvl="0" indent="-431800">
              <a:spcBef>
                <a:spcPts val="0"/>
              </a:spcBef>
              <a:spcAft>
                <a:spcPts val="0"/>
              </a:spcAft>
              <a:buSzPts val="3200"/>
              <a:buChar char="●"/>
              <a:defRPr sz="3200"/>
            </a:lvl1pPr>
            <a:lvl2pPr marL="914400" lvl="1" indent="-431800">
              <a:spcBef>
                <a:spcPts val="4300"/>
              </a:spcBef>
              <a:spcAft>
                <a:spcPts val="0"/>
              </a:spcAft>
              <a:buSzPts val="3200"/>
              <a:buChar char="○"/>
              <a:defRPr sz="3200"/>
            </a:lvl2pPr>
            <a:lvl3pPr marL="1371600" lvl="2" indent="-431800">
              <a:spcBef>
                <a:spcPts val="4300"/>
              </a:spcBef>
              <a:spcAft>
                <a:spcPts val="0"/>
              </a:spcAft>
              <a:buSzPts val="3200"/>
              <a:buChar char="■"/>
              <a:defRPr sz="3200"/>
            </a:lvl3pPr>
            <a:lvl4pPr marL="1828800" lvl="3" indent="-431800">
              <a:spcBef>
                <a:spcPts val="4300"/>
              </a:spcBef>
              <a:spcAft>
                <a:spcPts val="0"/>
              </a:spcAft>
              <a:buSzPts val="3200"/>
              <a:buChar char="●"/>
              <a:defRPr sz="3200"/>
            </a:lvl4pPr>
            <a:lvl5pPr marL="2286000" lvl="4" indent="-431800">
              <a:spcBef>
                <a:spcPts val="4300"/>
              </a:spcBef>
              <a:spcAft>
                <a:spcPts val="0"/>
              </a:spcAft>
              <a:buSzPts val="3200"/>
              <a:buChar char="○"/>
              <a:defRPr sz="3200"/>
            </a:lvl5pPr>
            <a:lvl6pPr marL="2743200" lvl="5" indent="-431800">
              <a:spcBef>
                <a:spcPts val="4300"/>
              </a:spcBef>
              <a:spcAft>
                <a:spcPts val="0"/>
              </a:spcAft>
              <a:buSzPts val="3200"/>
              <a:buChar char="■"/>
              <a:defRPr sz="3200"/>
            </a:lvl6pPr>
            <a:lvl7pPr marL="3200400" lvl="6" indent="-431800">
              <a:spcBef>
                <a:spcPts val="4300"/>
              </a:spcBef>
              <a:spcAft>
                <a:spcPts val="0"/>
              </a:spcAft>
              <a:buSzPts val="3200"/>
              <a:buChar char="●"/>
              <a:defRPr sz="3200"/>
            </a:lvl7pPr>
            <a:lvl8pPr marL="3657600" lvl="7" indent="-431800">
              <a:spcBef>
                <a:spcPts val="4300"/>
              </a:spcBef>
              <a:spcAft>
                <a:spcPts val="0"/>
              </a:spcAft>
              <a:buSzPts val="3200"/>
              <a:buChar char="○"/>
              <a:defRPr sz="3200"/>
            </a:lvl8pPr>
            <a:lvl9pPr marL="4114800" lvl="8" indent="-431800">
              <a:spcBef>
                <a:spcPts val="4300"/>
              </a:spcBef>
              <a:spcAft>
                <a:spcPts val="4300"/>
              </a:spcAft>
              <a:buSzPts val="3200"/>
              <a:buChar char="■"/>
              <a:defRPr sz="3200"/>
            </a:lvl9pPr>
          </a:lstStyle>
          <a:p>
            <a:endParaRPr/>
          </a:p>
        </p:txBody>
      </p:sp>
      <p:sp>
        <p:nvSpPr>
          <p:cNvPr id="31" name="Google Shape;31;p7"/>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307504" y="1200400"/>
            <a:ext cx="16983000" cy="10908900"/>
          </a:xfrm>
          <a:prstGeom prst="rect">
            <a:avLst/>
          </a:prstGeom>
        </p:spPr>
        <p:txBody>
          <a:bodyPr spcFirstLastPara="1" wrap="square" lIns="243825" tIns="243825" rIns="243825" bIns="243825" anchor="ctr" anchorCtr="0">
            <a:no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a:endParaRPr/>
          </a:p>
        </p:txBody>
      </p:sp>
      <p:sp>
        <p:nvSpPr>
          <p:cNvPr id="34" name="Google Shape;34;p8"/>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12193588" y="-333"/>
            <a:ext cx="12193500" cy="13716000"/>
          </a:xfrm>
          <a:prstGeom prst="rect">
            <a:avLst/>
          </a:prstGeom>
          <a:solidFill>
            <a:schemeClr val="lt2"/>
          </a:solidFill>
          <a:ln>
            <a:noFill/>
          </a:ln>
        </p:spPr>
        <p:txBody>
          <a:bodyPr spcFirstLastPara="1" wrap="square" lIns="243825" tIns="243825" rIns="243825" bIns="2438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708092" y="3288467"/>
            <a:ext cx="10788600" cy="3952800"/>
          </a:xfrm>
          <a:prstGeom prst="rect">
            <a:avLst/>
          </a:prstGeom>
        </p:spPr>
        <p:txBody>
          <a:bodyPr spcFirstLastPara="1" wrap="square" lIns="243825" tIns="243825" rIns="243825" bIns="243825" anchor="b" anchorCtr="0">
            <a:no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a:endParaRPr/>
          </a:p>
        </p:txBody>
      </p:sp>
      <p:sp>
        <p:nvSpPr>
          <p:cNvPr id="38" name="Google Shape;38;p9"/>
          <p:cNvSpPr txBox="1">
            <a:spLocks noGrp="1"/>
          </p:cNvSpPr>
          <p:nvPr>
            <p:ph type="subTitle" idx="1"/>
          </p:nvPr>
        </p:nvSpPr>
        <p:spPr>
          <a:xfrm>
            <a:off x="708092" y="7474867"/>
            <a:ext cx="10788600" cy="3293700"/>
          </a:xfrm>
          <a:prstGeom prst="rect">
            <a:avLst/>
          </a:prstGeom>
        </p:spPr>
        <p:txBody>
          <a:bodyPr spcFirstLastPara="1" wrap="square" lIns="243825" tIns="243825" rIns="243825" bIns="243825"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39" name="Google Shape;39;p9"/>
          <p:cNvSpPr txBox="1">
            <a:spLocks noGrp="1"/>
          </p:cNvSpPr>
          <p:nvPr>
            <p:ph type="body" idx="2"/>
          </p:nvPr>
        </p:nvSpPr>
        <p:spPr>
          <a:xfrm>
            <a:off x="13173715" y="1930867"/>
            <a:ext cx="10233300" cy="9853500"/>
          </a:xfrm>
          <a:prstGeom prst="rect">
            <a:avLst/>
          </a:prstGeom>
        </p:spPr>
        <p:txBody>
          <a:bodyPr spcFirstLastPara="1" wrap="square" lIns="243825" tIns="243825" rIns="243825" bIns="243825" anchor="ctr" anchorCtr="0">
            <a:noAutofit/>
          </a:bodyPr>
          <a:lstStyle>
            <a:lvl1pPr marL="457200" lvl="0" indent="-533400">
              <a:spcBef>
                <a:spcPts val="0"/>
              </a:spcBef>
              <a:spcAft>
                <a:spcPts val="0"/>
              </a:spcAft>
              <a:buSzPts val="4800"/>
              <a:buChar char="●"/>
              <a:defRPr/>
            </a:lvl1pPr>
            <a:lvl2pPr marL="914400" lvl="1" indent="-463550">
              <a:spcBef>
                <a:spcPts val="4300"/>
              </a:spcBef>
              <a:spcAft>
                <a:spcPts val="0"/>
              </a:spcAft>
              <a:buSzPts val="3700"/>
              <a:buChar char="○"/>
              <a:defRPr/>
            </a:lvl2pPr>
            <a:lvl3pPr marL="1371600" lvl="2" indent="-463550">
              <a:spcBef>
                <a:spcPts val="4300"/>
              </a:spcBef>
              <a:spcAft>
                <a:spcPts val="0"/>
              </a:spcAft>
              <a:buSzPts val="3700"/>
              <a:buChar char="■"/>
              <a:defRPr/>
            </a:lvl3pPr>
            <a:lvl4pPr marL="1828800" lvl="3" indent="-463550">
              <a:spcBef>
                <a:spcPts val="4300"/>
              </a:spcBef>
              <a:spcAft>
                <a:spcPts val="0"/>
              </a:spcAft>
              <a:buSzPts val="3700"/>
              <a:buChar char="●"/>
              <a:defRPr/>
            </a:lvl4pPr>
            <a:lvl5pPr marL="2286000" lvl="4" indent="-463550">
              <a:spcBef>
                <a:spcPts val="4300"/>
              </a:spcBef>
              <a:spcAft>
                <a:spcPts val="0"/>
              </a:spcAft>
              <a:buSzPts val="3700"/>
              <a:buChar char="○"/>
              <a:defRPr/>
            </a:lvl5pPr>
            <a:lvl6pPr marL="2743200" lvl="5" indent="-463550">
              <a:spcBef>
                <a:spcPts val="4300"/>
              </a:spcBef>
              <a:spcAft>
                <a:spcPts val="0"/>
              </a:spcAft>
              <a:buSzPts val="3700"/>
              <a:buChar char="■"/>
              <a:defRPr/>
            </a:lvl6pPr>
            <a:lvl7pPr marL="3200400" lvl="6" indent="-463550">
              <a:spcBef>
                <a:spcPts val="4300"/>
              </a:spcBef>
              <a:spcAft>
                <a:spcPts val="0"/>
              </a:spcAft>
              <a:buSzPts val="3700"/>
              <a:buChar char="●"/>
              <a:defRPr/>
            </a:lvl7pPr>
            <a:lvl8pPr marL="3657600" lvl="7" indent="-463550">
              <a:spcBef>
                <a:spcPts val="4300"/>
              </a:spcBef>
              <a:spcAft>
                <a:spcPts val="0"/>
              </a:spcAft>
              <a:buSzPts val="3700"/>
              <a:buChar char="○"/>
              <a:defRPr/>
            </a:lvl8pPr>
            <a:lvl9pPr marL="4114800" lvl="8" indent="-463550">
              <a:spcBef>
                <a:spcPts val="4300"/>
              </a:spcBef>
              <a:spcAft>
                <a:spcPts val="4300"/>
              </a:spcAft>
              <a:buSzPts val="3700"/>
              <a:buChar char="■"/>
              <a:defRPr/>
            </a:lvl9pPr>
          </a:lstStyle>
          <a:p>
            <a:endParaRPr/>
          </a:p>
        </p:txBody>
      </p:sp>
      <p:sp>
        <p:nvSpPr>
          <p:cNvPr id="40" name="Google Shape;40;p9"/>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831308" y="11281533"/>
            <a:ext cx="15999000" cy="1613700"/>
          </a:xfrm>
          <a:prstGeom prst="rect">
            <a:avLst/>
          </a:prstGeom>
        </p:spPr>
        <p:txBody>
          <a:bodyPr spcFirstLastPara="1" wrap="square" lIns="243825" tIns="243825" rIns="243825" bIns="243825" anchor="ctr" anchorCtr="0">
            <a:noAutofit/>
          </a:bodyPr>
          <a:lstStyle>
            <a:lvl1pPr marL="457200" lvl="0" indent="-228600">
              <a:lnSpc>
                <a:spcPct val="100000"/>
              </a:lnSpc>
              <a:spcBef>
                <a:spcPts val="0"/>
              </a:spcBef>
              <a:spcAft>
                <a:spcPts val="0"/>
              </a:spcAft>
              <a:buSzPts val="4800"/>
              <a:buNone/>
              <a:defRPr/>
            </a:lvl1pPr>
          </a:lstStyle>
          <a:p>
            <a:endParaRPr/>
          </a:p>
        </p:txBody>
      </p:sp>
      <p:sp>
        <p:nvSpPr>
          <p:cNvPr id="43" name="Google Shape;43;p10"/>
          <p:cNvSpPr txBox="1">
            <a:spLocks noGrp="1"/>
          </p:cNvSpPr>
          <p:nvPr>
            <p:ph type="sldNum" idx="12"/>
          </p:nvPr>
        </p:nvSpPr>
        <p:spPr>
          <a:xfrm>
            <a:off x="22596163" y="12435245"/>
            <a:ext cx="1463400" cy="1049700"/>
          </a:xfrm>
          <a:prstGeom prst="rect">
            <a:avLst/>
          </a:prstGeom>
        </p:spPr>
        <p:txBody>
          <a:bodyPr spcFirstLastPara="1" wrap="square" lIns="243825" tIns="243825" rIns="243825" bIns="2438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1308" y="1186733"/>
            <a:ext cx="22724700" cy="1527300"/>
          </a:xfrm>
          <a:prstGeom prst="rect">
            <a:avLst/>
          </a:prstGeom>
          <a:noFill/>
          <a:ln>
            <a:noFill/>
          </a:ln>
        </p:spPr>
        <p:txBody>
          <a:bodyPr spcFirstLastPara="1" wrap="square" lIns="243825" tIns="243825" rIns="243825" bIns="243825" anchor="t" anchorCtr="0">
            <a:noAutofit/>
          </a:bodyPr>
          <a:lstStyle>
            <a:lvl1pPr lvl="0">
              <a:spcBef>
                <a:spcPts val="0"/>
              </a:spcBef>
              <a:spcAft>
                <a:spcPts val="0"/>
              </a:spcAft>
              <a:buClr>
                <a:schemeClr val="dk1"/>
              </a:buClr>
              <a:buSzPts val="7500"/>
              <a:buNone/>
              <a:defRPr sz="7500">
                <a:solidFill>
                  <a:schemeClr val="dk1"/>
                </a:solidFill>
              </a:defRPr>
            </a:lvl1pPr>
            <a:lvl2pPr lvl="1">
              <a:spcBef>
                <a:spcPts val="0"/>
              </a:spcBef>
              <a:spcAft>
                <a:spcPts val="0"/>
              </a:spcAft>
              <a:buClr>
                <a:schemeClr val="dk1"/>
              </a:buClr>
              <a:buSzPts val="7500"/>
              <a:buNone/>
              <a:defRPr sz="7500">
                <a:solidFill>
                  <a:schemeClr val="dk1"/>
                </a:solidFill>
              </a:defRPr>
            </a:lvl2pPr>
            <a:lvl3pPr lvl="2">
              <a:spcBef>
                <a:spcPts val="0"/>
              </a:spcBef>
              <a:spcAft>
                <a:spcPts val="0"/>
              </a:spcAft>
              <a:buClr>
                <a:schemeClr val="dk1"/>
              </a:buClr>
              <a:buSzPts val="7500"/>
              <a:buNone/>
              <a:defRPr sz="7500">
                <a:solidFill>
                  <a:schemeClr val="dk1"/>
                </a:solidFill>
              </a:defRPr>
            </a:lvl3pPr>
            <a:lvl4pPr lvl="3">
              <a:spcBef>
                <a:spcPts val="0"/>
              </a:spcBef>
              <a:spcAft>
                <a:spcPts val="0"/>
              </a:spcAft>
              <a:buClr>
                <a:schemeClr val="dk1"/>
              </a:buClr>
              <a:buSzPts val="7500"/>
              <a:buNone/>
              <a:defRPr sz="7500">
                <a:solidFill>
                  <a:schemeClr val="dk1"/>
                </a:solidFill>
              </a:defRPr>
            </a:lvl4pPr>
            <a:lvl5pPr lvl="4">
              <a:spcBef>
                <a:spcPts val="0"/>
              </a:spcBef>
              <a:spcAft>
                <a:spcPts val="0"/>
              </a:spcAft>
              <a:buClr>
                <a:schemeClr val="dk1"/>
              </a:buClr>
              <a:buSzPts val="7500"/>
              <a:buNone/>
              <a:defRPr sz="7500">
                <a:solidFill>
                  <a:schemeClr val="dk1"/>
                </a:solidFill>
              </a:defRPr>
            </a:lvl5pPr>
            <a:lvl6pPr lvl="5">
              <a:spcBef>
                <a:spcPts val="0"/>
              </a:spcBef>
              <a:spcAft>
                <a:spcPts val="0"/>
              </a:spcAft>
              <a:buClr>
                <a:schemeClr val="dk1"/>
              </a:buClr>
              <a:buSzPts val="7500"/>
              <a:buNone/>
              <a:defRPr sz="7500">
                <a:solidFill>
                  <a:schemeClr val="dk1"/>
                </a:solidFill>
              </a:defRPr>
            </a:lvl6pPr>
            <a:lvl7pPr lvl="6">
              <a:spcBef>
                <a:spcPts val="0"/>
              </a:spcBef>
              <a:spcAft>
                <a:spcPts val="0"/>
              </a:spcAft>
              <a:buClr>
                <a:schemeClr val="dk1"/>
              </a:buClr>
              <a:buSzPts val="7500"/>
              <a:buNone/>
              <a:defRPr sz="7500">
                <a:solidFill>
                  <a:schemeClr val="dk1"/>
                </a:solidFill>
              </a:defRPr>
            </a:lvl7pPr>
            <a:lvl8pPr lvl="7">
              <a:spcBef>
                <a:spcPts val="0"/>
              </a:spcBef>
              <a:spcAft>
                <a:spcPts val="0"/>
              </a:spcAft>
              <a:buClr>
                <a:schemeClr val="dk1"/>
              </a:buClr>
              <a:buSzPts val="7500"/>
              <a:buNone/>
              <a:defRPr sz="7500">
                <a:solidFill>
                  <a:schemeClr val="dk1"/>
                </a:solidFill>
              </a:defRPr>
            </a:lvl8pPr>
            <a:lvl9pPr lvl="8">
              <a:spcBef>
                <a:spcPts val="0"/>
              </a:spcBef>
              <a:spcAft>
                <a:spcPts val="0"/>
              </a:spcAft>
              <a:buClr>
                <a:schemeClr val="dk1"/>
              </a:buClr>
              <a:buSzPts val="7500"/>
              <a:buNone/>
              <a:defRPr sz="7500">
                <a:solidFill>
                  <a:schemeClr val="dk1"/>
                </a:solidFill>
              </a:defRPr>
            </a:lvl9pPr>
          </a:lstStyle>
          <a:p>
            <a:endParaRPr/>
          </a:p>
        </p:txBody>
      </p:sp>
      <p:sp>
        <p:nvSpPr>
          <p:cNvPr id="7" name="Google Shape;7;p1"/>
          <p:cNvSpPr txBox="1">
            <a:spLocks noGrp="1"/>
          </p:cNvSpPr>
          <p:nvPr>
            <p:ph type="body" idx="1"/>
          </p:nvPr>
        </p:nvSpPr>
        <p:spPr>
          <a:xfrm>
            <a:off x="831308" y="3073267"/>
            <a:ext cx="22724700" cy="9110400"/>
          </a:xfrm>
          <a:prstGeom prst="rect">
            <a:avLst/>
          </a:prstGeom>
          <a:noFill/>
          <a:ln>
            <a:noFill/>
          </a:ln>
        </p:spPr>
        <p:txBody>
          <a:bodyPr spcFirstLastPara="1" wrap="square" lIns="243825" tIns="243825" rIns="243825" bIns="243825" anchor="t" anchorCtr="0">
            <a:noAutofit/>
          </a:bodyPr>
          <a:lstStyle>
            <a:lvl1pPr marL="457200" lvl="0" indent="-533400">
              <a:lnSpc>
                <a:spcPct val="115000"/>
              </a:lnSpc>
              <a:spcBef>
                <a:spcPts val="0"/>
              </a:spcBef>
              <a:spcAft>
                <a:spcPts val="0"/>
              </a:spcAft>
              <a:buClr>
                <a:schemeClr val="dk2"/>
              </a:buClr>
              <a:buSzPts val="4800"/>
              <a:buChar char="●"/>
              <a:defRPr sz="4800">
                <a:solidFill>
                  <a:schemeClr val="dk2"/>
                </a:solidFill>
              </a:defRPr>
            </a:lvl1pPr>
            <a:lvl2pPr marL="914400" lvl="1" indent="-463550">
              <a:lnSpc>
                <a:spcPct val="115000"/>
              </a:lnSpc>
              <a:spcBef>
                <a:spcPts val="4300"/>
              </a:spcBef>
              <a:spcAft>
                <a:spcPts val="0"/>
              </a:spcAft>
              <a:buClr>
                <a:schemeClr val="dk2"/>
              </a:buClr>
              <a:buSzPts val="3700"/>
              <a:buChar char="○"/>
              <a:defRPr sz="3700">
                <a:solidFill>
                  <a:schemeClr val="dk2"/>
                </a:solidFill>
              </a:defRPr>
            </a:lvl2pPr>
            <a:lvl3pPr marL="1371600" lvl="2" indent="-463550">
              <a:lnSpc>
                <a:spcPct val="115000"/>
              </a:lnSpc>
              <a:spcBef>
                <a:spcPts val="4300"/>
              </a:spcBef>
              <a:spcAft>
                <a:spcPts val="0"/>
              </a:spcAft>
              <a:buClr>
                <a:schemeClr val="dk2"/>
              </a:buClr>
              <a:buSzPts val="3700"/>
              <a:buChar char="■"/>
              <a:defRPr sz="3700">
                <a:solidFill>
                  <a:schemeClr val="dk2"/>
                </a:solidFill>
              </a:defRPr>
            </a:lvl3pPr>
            <a:lvl4pPr marL="1828800" lvl="3" indent="-463550">
              <a:lnSpc>
                <a:spcPct val="115000"/>
              </a:lnSpc>
              <a:spcBef>
                <a:spcPts val="4300"/>
              </a:spcBef>
              <a:spcAft>
                <a:spcPts val="0"/>
              </a:spcAft>
              <a:buClr>
                <a:schemeClr val="dk2"/>
              </a:buClr>
              <a:buSzPts val="3700"/>
              <a:buChar char="●"/>
              <a:defRPr sz="3700">
                <a:solidFill>
                  <a:schemeClr val="dk2"/>
                </a:solidFill>
              </a:defRPr>
            </a:lvl4pPr>
            <a:lvl5pPr marL="2286000" lvl="4" indent="-463550">
              <a:lnSpc>
                <a:spcPct val="115000"/>
              </a:lnSpc>
              <a:spcBef>
                <a:spcPts val="4300"/>
              </a:spcBef>
              <a:spcAft>
                <a:spcPts val="0"/>
              </a:spcAft>
              <a:buClr>
                <a:schemeClr val="dk2"/>
              </a:buClr>
              <a:buSzPts val="3700"/>
              <a:buChar char="○"/>
              <a:defRPr sz="3700">
                <a:solidFill>
                  <a:schemeClr val="dk2"/>
                </a:solidFill>
              </a:defRPr>
            </a:lvl5pPr>
            <a:lvl6pPr marL="2743200" lvl="5" indent="-463550">
              <a:lnSpc>
                <a:spcPct val="115000"/>
              </a:lnSpc>
              <a:spcBef>
                <a:spcPts val="4300"/>
              </a:spcBef>
              <a:spcAft>
                <a:spcPts val="0"/>
              </a:spcAft>
              <a:buClr>
                <a:schemeClr val="dk2"/>
              </a:buClr>
              <a:buSzPts val="3700"/>
              <a:buChar char="■"/>
              <a:defRPr sz="3700">
                <a:solidFill>
                  <a:schemeClr val="dk2"/>
                </a:solidFill>
              </a:defRPr>
            </a:lvl6pPr>
            <a:lvl7pPr marL="3200400" lvl="6" indent="-463550">
              <a:lnSpc>
                <a:spcPct val="115000"/>
              </a:lnSpc>
              <a:spcBef>
                <a:spcPts val="4300"/>
              </a:spcBef>
              <a:spcAft>
                <a:spcPts val="0"/>
              </a:spcAft>
              <a:buClr>
                <a:schemeClr val="dk2"/>
              </a:buClr>
              <a:buSzPts val="3700"/>
              <a:buChar char="●"/>
              <a:defRPr sz="3700">
                <a:solidFill>
                  <a:schemeClr val="dk2"/>
                </a:solidFill>
              </a:defRPr>
            </a:lvl7pPr>
            <a:lvl8pPr marL="3657600" lvl="7" indent="-463550">
              <a:lnSpc>
                <a:spcPct val="115000"/>
              </a:lnSpc>
              <a:spcBef>
                <a:spcPts val="4300"/>
              </a:spcBef>
              <a:spcAft>
                <a:spcPts val="0"/>
              </a:spcAft>
              <a:buClr>
                <a:schemeClr val="dk2"/>
              </a:buClr>
              <a:buSzPts val="3700"/>
              <a:buChar char="○"/>
              <a:defRPr sz="3700">
                <a:solidFill>
                  <a:schemeClr val="dk2"/>
                </a:solidFill>
              </a:defRPr>
            </a:lvl8pPr>
            <a:lvl9pPr marL="4114800" lvl="8" indent="-463550">
              <a:lnSpc>
                <a:spcPct val="115000"/>
              </a:lnSpc>
              <a:spcBef>
                <a:spcPts val="4300"/>
              </a:spcBef>
              <a:spcAft>
                <a:spcPts val="4300"/>
              </a:spcAft>
              <a:buClr>
                <a:schemeClr val="dk2"/>
              </a:buClr>
              <a:buSzPts val="3700"/>
              <a:buChar char="■"/>
              <a:defRPr sz="3700">
                <a:solidFill>
                  <a:schemeClr val="dk2"/>
                </a:solidFill>
              </a:defRPr>
            </a:lvl9pPr>
          </a:lstStyle>
          <a:p>
            <a:endParaRPr/>
          </a:p>
        </p:txBody>
      </p:sp>
      <p:sp>
        <p:nvSpPr>
          <p:cNvPr id="8" name="Google Shape;8;p1"/>
          <p:cNvSpPr txBox="1">
            <a:spLocks noGrp="1"/>
          </p:cNvSpPr>
          <p:nvPr>
            <p:ph type="sldNum" idx="12"/>
          </p:nvPr>
        </p:nvSpPr>
        <p:spPr>
          <a:xfrm>
            <a:off x="22596163" y="12435245"/>
            <a:ext cx="1463400" cy="1049700"/>
          </a:xfrm>
          <a:prstGeom prst="rect">
            <a:avLst/>
          </a:prstGeom>
          <a:noFill/>
          <a:ln>
            <a:noFill/>
          </a:ln>
        </p:spPr>
        <p:txBody>
          <a:bodyPr spcFirstLastPara="1" wrap="square" lIns="243825" tIns="243825" rIns="243825" bIns="243825" anchor="ctr" anchorCtr="0">
            <a:noAutofit/>
          </a:bodyPr>
          <a:lstStyle>
            <a:lvl1pPr lvl="0" algn="r">
              <a:buNone/>
              <a:defRPr sz="2700">
                <a:solidFill>
                  <a:schemeClr val="dk2"/>
                </a:solidFill>
              </a:defRPr>
            </a:lvl1pPr>
            <a:lvl2pPr lvl="1" algn="r">
              <a:buNone/>
              <a:defRPr sz="2700">
                <a:solidFill>
                  <a:schemeClr val="dk2"/>
                </a:solidFill>
              </a:defRPr>
            </a:lvl2pPr>
            <a:lvl3pPr lvl="2" algn="r">
              <a:buNone/>
              <a:defRPr sz="2700">
                <a:solidFill>
                  <a:schemeClr val="dk2"/>
                </a:solidFill>
              </a:defRPr>
            </a:lvl3pPr>
            <a:lvl4pPr lvl="3" algn="r">
              <a:buNone/>
              <a:defRPr sz="2700">
                <a:solidFill>
                  <a:schemeClr val="dk2"/>
                </a:solidFill>
              </a:defRPr>
            </a:lvl4pPr>
            <a:lvl5pPr lvl="4" algn="r">
              <a:buNone/>
              <a:defRPr sz="2700">
                <a:solidFill>
                  <a:schemeClr val="dk2"/>
                </a:solidFill>
              </a:defRPr>
            </a:lvl5pPr>
            <a:lvl6pPr lvl="5" algn="r">
              <a:buNone/>
              <a:defRPr sz="2700">
                <a:solidFill>
                  <a:schemeClr val="dk2"/>
                </a:solidFill>
              </a:defRPr>
            </a:lvl6pPr>
            <a:lvl7pPr lvl="6" algn="r">
              <a:buNone/>
              <a:defRPr sz="2700">
                <a:solidFill>
                  <a:schemeClr val="dk2"/>
                </a:solidFill>
              </a:defRPr>
            </a:lvl7pPr>
            <a:lvl8pPr lvl="7" algn="r">
              <a:buNone/>
              <a:defRPr sz="2700">
                <a:solidFill>
                  <a:schemeClr val="dk2"/>
                </a:solidFill>
              </a:defRPr>
            </a:lvl8pPr>
            <a:lvl9pPr lvl="8" algn="r">
              <a:buNone/>
              <a:defRPr sz="27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mailto:cak268@uw.edu" TargetMode="External"/><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hyperlink" Target="https://ecology.wa.gov/Water-Shorelines/Puget-Sound/Issues-problems/Bacteria"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cxnSp>
        <p:nvCxnSpPr>
          <p:cNvPr id="60" name="Google Shape;60;p15" descr="Image of eelgrass and sea star at low tide in Puget Sound. &#10;&#10;Title reads: &quot;pathogen Filtration: an untapped ecosystem service&quot; &#10;&#10;"/>
          <p:cNvCxnSpPr/>
          <p:nvPr/>
        </p:nvCxnSpPr>
        <p:spPr>
          <a:xfrm>
            <a:off x="1498741" y="-1748367"/>
            <a:ext cx="0" cy="0"/>
          </a:xfrm>
          <a:prstGeom prst="straightConnector1">
            <a:avLst/>
          </a:prstGeom>
          <a:noFill/>
          <a:ln>
            <a:noFill/>
          </a:ln>
        </p:spPr>
      </p:cxnSp>
      <p:cxnSp>
        <p:nvCxnSpPr>
          <p:cNvPr id="61" name="Google Shape;61;p15"/>
          <p:cNvCxnSpPr/>
          <p:nvPr/>
        </p:nvCxnSpPr>
        <p:spPr>
          <a:xfrm>
            <a:off x="1498741" y="-1748367"/>
            <a:ext cx="0" cy="0"/>
          </a:xfrm>
          <a:prstGeom prst="straightConnector1">
            <a:avLst/>
          </a:prstGeom>
          <a:noFill/>
          <a:ln>
            <a:noFill/>
          </a:ln>
        </p:spPr>
      </p:cxnSp>
      <p:sp>
        <p:nvSpPr>
          <p:cNvPr id="62" name="Google Shape;62;p15"/>
          <p:cNvSpPr/>
          <p:nvPr/>
        </p:nvSpPr>
        <p:spPr>
          <a:xfrm>
            <a:off x="13513035" y="4609632"/>
            <a:ext cx="10632900" cy="861600"/>
          </a:xfrm>
          <a:prstGeom prst="rect">
            <a:avLst/>
          </a:prstGeom>
          <a:noFill/>
          <a:ln>
            <a:noFill/>
          </a:ln>
        </p:spPr>
        <p:txBody>
          <a:bodyPr spcFirstLastPara="1" wrap="square" lIns="243775" tIns="121900" rIns="243775" bIns="121900" anchor="ctr" anchorCtr="0">
            <a:noAutofit/>
          </a:bodyPr>
          <a:lstStyle/>
          <a:p>
            <a:pPr marL="0" marR="0" lvl="0" indent="0" algn="l" rtl="0">
              <a:lnSpc>
                <a:spcPct val="100000"/>
              </a:lnSpc>
              <a:spcBef>
                <a:spcPts val="0"/>
              </a:spcBef>
              <a:spcAft>
                <a:spcPts val="0"/>
              </a:spcAft>
              <a:buClr>
                <a:schemeClr val="dk1"/>
              </a:buClr>
              <a:buFont typeface="Montserrat"/>
              <a:buNone/>
            </a:pPr>
            <a:r>
              <a:rPr lang="en-US" sz="3000">
                <a:solidFill>
                  <a:schemeClr val="dk1"/>
                </a:solidFill>
                <a:latin typeface="Montserrat"/>
                <a:ea typeface="Montserrat"/>
                <a:cs typeface="Montserrat"/>
                <a:sym typeface="Montserrat"/>
              </a:rPr>
              <a:t>Corinne Klohmann</a:t>
            </a:r>
            <a:endParaRPr/>
          </a:p>
        </p:txBody>
      </p:sp>
      <p:pic>
        <p:nvPicPr>
          <p:cNvPr id="63" name="Google Shape;63;p15" descr="Image of eelgrass and a Seastar at low tide in Puget Sound&#10;&#10;Title: Pathogen Filtration: an untapped ecosystem service "/>
          <p:cNvPicPr preferRelativeResize="0"/>
          <p:nvPr/>
        </p:nvPicPr>
        <p:blipFill rotWithShape="1">
          <a:blip r:embed="rId3">
            <a:alphaModFix/>
          </a:blip>
          <a:srcRect b="16275"/>
          <a:stretch/>
        </p:blipFill>
        <p:spPr>
          <a:xfrm>
            <a:off x="0" y="0"/>
            <a:ext cx="24387174" cy="13715999"/>
          </a:xfrm>
          <a:prstGeom prst="rect">
            <a:avLst/>
          </a:prstGeom>
          <a:noFill/>
          <a:ln>
            <a:noFill/>
          </a:ln>
        </p:spPr>
      </p:pic>
      <p:sp>
        <p:nvSpPr>
          <p:cNvPr id="64" name="Google Shape;64;p15"/>
          <p:cNvSpPr txBox="1"/>
          <p:nvPr/>
        </p:nvSpPr>
        <p:spPr>
          <a:xfrm>
            <a:off x="1859037" y="0"/>
            <a:ext cx="20669100" cy="441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0000" b="1" dirty="0">
                <a:solidFill>
                  <a:schemeClr val="dk1"/>
                </a:solidFill>
                <a:latin typeface="Montserrat"/>
                <a:ea typeface="Montserrat"/>
                <a:cs typeface="Montserrat"/>
                <a:sym typeface="Montserrat"/>
              </a:rPr>
              <a:t>Pathogen Filtration: an untapped ecosystem service </a:t>
            </a:r>
            <a:endParaRPr dirty="0">
              <a:latin typeface="Montserrat"/>
              <a:ea typeface="Montserrat"/>
              <a:cs typeface="Montserrat"/>
              <a:sym typeface="Montserrat"/>
            </a:endParaRPr>
          </a:p>
        </p:txBody>
      </p:sp>
      <p:sp>
        <p:nvSpPr>
          <p:cNvPr id="65" name="Google Shape;65;p15"/>
          <p:cNvSpPr txBox="1"/>
          <p:nvPr/>
        </p:nvSpPr>
        <p:spPr>
          <a:xfrm>
            <a:off x="4265187" y="3234600"/>
            <a:ext cx="15856800" cy="2369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3600" dirty="0">
              <a:latin typeface="Montserrat"/>
              <a:ea typeface="Montserrat"/>
              <a:cs typeface="Montserrat"/>
              <a:sym typeface="Montserrat"/>
            </a:endParaRPr>
          </a:p>
          <a:p>
            <a:pPr marL="0" lvl="0" indent="0" algn="l" rtl="0">
              <a:spcBef>
                <a:spcPts val="0"/>
              </a:spcBef>
              <a:spcAft>
                <a:spcPts val="0"/>
              </a:spcAft>
              <a:buNone/>
            </a:pPr>
            <a:endParaRPr sz="3600" dirty="0">
              <a:latin typeface="Montserrat"/>
              <a:ea typeface="Montserrat"/>
              <a:cs typeface="Montserrat"/>
              <a:sym typeface="Montserrat"/>
            </a:endParaRPr>
          </a:p>
          <a:p>
            <a:pPr marL="0" lvl="0" indent="0" algn="ctr" rtl="0">
              <a:spcBef>
                <a:spcPts val="0"/>
              </a:spcBef>
              <a:spcAft>
                <a:spcPts val="0"/>
              </a:spcAft>
              <a:buNone/>
            </a:pPr>
            <a:r>
              <a:rPr lang="en-US" sz="4400" dirty="0">
                <a:latin typeface="Montserrat"/>
                <a:ea typeface="Montserrat"/>
                <a:cs typeface="Montserrat"/>
                <a:sym typeface="Montserrat"/>
              </a:rPr>
              <a:t>Corinne </a:t>
            </a:r>
            <a:r>
              <a:rPr lang="en-US" sz="4400" dirty="0" err="1">
                <a:latin typeface="Montserrat"/>
                <a:ea typeface="Montserrat"/>
                <a:cs typeface="Montserrat"/>
                <a:sym typeface="Montserrat"/>
              </a:rPr>
              <a:t>Klohmann</a:t>
            </a:r>
            <a:r>
              <a:rPr lang="en-US" sz="4400" dirty="0">
                <a:latin typeface="Montserrat"/>
                <a:ea typeface="Montserrat"/>
                <a:cs typeface="Montserrat"/>
                <a:sym typeface="Montserrat"/>
              </a:rPr>
              <a:t> </a:t>
            </a:r>
            <a:endParaRPr sz="4400" dirty="0">
              <a:latin typeface="Montserrat"/>
              <a:ea typeface="Montserrat"/>
              <a:cs typeface="Montserrat"/>
              <a:sym typeface="Montserrat"/>
            </a:endParaRPr>
          </a:p>
          <a:p>
            <a:pPr marL="0" lvl="0" indent="0" algn="ctr" rtl="0">
              <a:spcBef>
                <a:spcPts val="0"/>
              </a:spcBef>
              <a:spcAft>
                <a:spcPts val="0"/>
              </a:spcAft>
              <a:buNone/>
            </a:pPr>
            <a:r>
              <a:rPr lang="en-US" sz="3600" dirty="0">
                <a:latin typeface="Montserrat"/>
                <a:ea typeface="Montserrat"/>
                <a:cs typeface="Montserrat"/>
                <a:sym typeface="Montserrat"/>
              </a:rPr>
              <a:t>Advisor: Dr. Jacqueline Padilla-</a:t>
            </a:r>
            <a:r>
              <a:rPr lang="en-US" sz="3600" dirty="0" err="1">
                <a:latin typeface="Montserrat"/>
                <a:ea typeface="Montserrat"/>
                <a:cs typeface="Montserrat"/>
                <a:sym typeface="Montserrat"/>
              </a:rPr>
              <a:t>Gamiño</a:t>
            </a:r>
            <a:endParaRPr sz="3600" dirty="0">
              <a:latin typeface="Montserrat"/>
              <a:ea typeface="Montserrat"/>
              <a:cs typeface="Montserrat"/>
              <a:sym typeface="Montserrat"/>
            </a:endParaRPr>
          </a:p>
          <a:p>
            <a:pPr marL="0" lvl="0" indent="0" algn="ctr" rtl="0">
              <a:spcBef>
                <a:spcPts val="0"/>
              </a:spcBef>
              <a:spcAft>
                <a:spcPts val="0"/>
              </a:spcAft>
              <a:buNone/>
            </a:pPr>
            <a:r>
              <a:rPr lang="en-US" sz="3600" dirty="0">
                <a:latin typeface="Montserrat"/>
                <a:ea typeface="Montserrat"/>
                <a:cs typeface="Montserrat"/>
                <a:sym typeface="Montserrat"/>
              </a:rPr>
              <a:t>University of Washington, </a:t>
            </a:r>
            <a:r>
              <a:rPr lang="en-US" sz="3600" dirty="0">
                <a:solidFill>
                  <a:schemeClr val="dk1"/>
                </a:solidFill>
                <a:latin typeface="Montserrat"/>
                <a:ea typeface="Montserrat"/>
                <a:cs typeface="Montserrat"/>
                <a:sym typeface="Montserrat"/>
              </a:rPr>
              <a:t>School of Aquatic and Fisheries Sciences</a:t>
            </a:r>
            <a:endParaRPr sz="3600" dirty="0">
              <a:latin typeface="Montserrat"/>
              <a:ea typeface="Montserrat"/>
              <a:cs typeface="Montserrat"/>
              <a:sym typeface="Montserrat"/>
            </a:endParaRPr>
          </a:p>
          <a:p>
            <a:pPr marL="0" lvl="0" indent="0" algn="l" rtl="0">
              <a:spcBef>
                <a:spcPts val="0"/>
              </a:spcBef>
              <a:spcAft>
                <a:spcPts val="0"/>
              </a:spcAft>
              <a:buNone/>
            </a:pPr>
            <a:endParaRPr sz="3600" dirty="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pic>
        <p:nvPicPr>
          <p:cNvPr id="143" name="Google Shape;143;p23" descr="Image showing two perpendicular transects to shore with collection bottles, one over an eelgrass bed and one over bade sand."/>
          <p:cNvPicPr preferRelativeResize="0"/>
          <p:nvPr/>
        </p:nvPicPr>
        <p:blipFill rotWithShape="1">
          <a:blip r:embed="rId4">
            <a:alphaModFix/>
          </a:blip>
          <a:srcRect b="15810"/>
          <a:stretch/>
        </p:blipFill>
        <p:spPr>
          <a:xfrm>
            <a:off x="724925" y="3305125"/>
            <a:ext cx="15951100" cy="10057350"/>
          </a:xfrm>
          <a:prstGeom prst="rect">
            <a:avLst/>
          </a:prstGeom>
          <a:noFill/>
          <a:ln>
            <a:noFill/>
          </a:ln>
        </p:spPr>
      </p:pic>
      <p:sp>
        <p:nvSpPr>
          <p:cNvPr id="144" name="Google Shape;144;p23"/>
          <p:cNvSpPr txBox="1">
            <a:spLocks noGrp="1"/>
          </p:cNvSpPr>
          <p:nvPr>
            <p:ph type="title"/>
          </p:nvPr>
        </p:nvSpPr>
        <p:spPr>
          <a:xfrm>
            <a:off x="818938" y="824350"/>
            <a:ext cx="22749300" cy="2087700"/>
          </a:xfrm>
          <a:prstGeom prst="rect">
            <a:avLst/>
          </a:prstGeom>
        </p:spPr>
        <p:txBody>
          <a:bodyPr spcFirstLastPara="1" wrap="square" lIns="243825" tIns="243825" rIns="243825" bIns="243825" anchor="t" anchorCtr="0">
            <a:noAutofit/>
          </a:bodyPr>
          <a:lstStyle/>
          <a:p>
            <a:pPr marL="0" lvl="0" indent="0" algn="l" rtl="0">
              <a:spcBef>
                <a:spcPts val="0"/>
              </a:spcBef>
              <a:spcAft>
                <a:spcPts val="0"/>
              </a:spcAft>
              <a:buNone/>
            </a:pPr>
            <a:r>
              <a:rPr lang="en-US">
                <a:latin typeface="Montserrat"/>
                <a:ea typeface="Montserrat"/>
                <a:cs typeface="Montserrat"/>
                <a:sym typeface="Montserrat"/>
              </a:rPr>
              <a:t>Field methods for </a:t>
            </a:r>
            <a:r>
              <a:rPr lang="en-US" i="1">
                <a:latin typeface="Montserrat"/>
                <a:ea typeface="Montserrat"/>
                <a:cs typeface="Montserrat"/>
                <a:sym typeface="Montserrat"/>
              </a:rPr>
              <a:t>Enterococcus </a:t>
            </a:r>
            <a:r>
              <a:rPr lang="en-US">
                <a:latin typeface="Montserrat"/>
                <a:ea typeface="Montserrat"/>
                <a:cs typeface="Montserrat"/>
                <a:sym typeface="Montserrat"/>
              </a:rPr>
              <a:t>detection</a:t>
            </a:r>
            <a:r>
              <a:rPr lang="en-US"/>
              <a:t> </a:t>
            </a:r>
            <a:endParaRPr/>
          </a:p>
        </p:txBody>
      </p:sp>
      <p:pic>
        <p:nvPicPr>
          <p:cNvPr id="145" name="Google Shape;145;p23" descr="Two kayaks"/>
          <p:cNvPicPr preferRelativeResize="0"/>
          <p:nvPr/>
        </p:nvPicPr>
        <p:blipFill>
          <a:blip r:embed="rId5">
            <a:alphaModFix/>
          </a:blip>
          <a:stretch>
            <a:fillRect/>
          </a:stretch>
        </p:blipFill>
        <p:spPr>
          <a:xfrm>
            <a:off x="16676025" y="8120575"/>
            <a:ext cx="6880374" cy="5241900"/>
          </a:xfrm>
          <a:prstGeom prst="rect">
            <a:avLst/>
          </a:prstGeom>
          <a:noFill/>
          <a:ln>
            <a:noFill/>
          </a:ln>
        </p:spPr>
      </p:pic>
      <p:pic>
        <p:nvPicPr>
          <p:cNvPr id="146" name="Google Shape;146;p23" descr="Sterile Nalgene bottle"/>
          <p:cNvPicPr preferRelativeResize="0"/>
          <p:nvPr/>
        </p:nvPicPr>
        <p:blipFill rotWithShape="1">
          <a:blip r:embed="rId6">
            <a:alphaModFix/>
          </a:blip>
          <a:srcRect t="28469" b="15278"/>
          <a:stretch/>
        </p:blipFill>
        <p:spPr>
          <a:xfrm>
            <a:off x="16676025" y="3305125"/>
            <a:ext cx="6880376" cy="4917074"/>
          </a:xfrm>
          <a:prstGeom prst="rect">
            <a:avLst/>
          </a:prstGeom>
          <a:noFill/>
          <a:ln>
            <a:noFill/>
          </a:ln>
        </p:spPr>
      </p:pic>
      <p:cxnSp>
        <p:nvCxnSpPr>
          <p:cNvPr id="147" name="Google Shape;147;p23"/>
          <p:cNvCxnSpPr/>
          <p:nvPr/>
        </p:nvCxnSpPr>
        <p:spPr>
          <a:xfrm rot="10800000">
            <a:off x="4671325" y="3677850"/>
            <a:ext cx="12300" cy="8342700"/>
          </a:xfrm>
          <a:prstGeom prst="straightConnector1">
            <a:avLst/>
          </a:prstGeom>
          <a:noFill/>
          <a:ln w="114300" cap="flat" cmpd="sng">
            <a:solidFill>
              <a:schemeClr val="dk1"/>
            </a:solidFill>
            <a:prstDash val="solid"/>
            <a:round/>
            <a:headEnd type="none" w="med" len="med"/>
            <a:tailEnd type="stealth" w="med" len="med"/>
          </a:ln>
        </p:spPr>
      </p:cxnSp>
      <p:cxnSp>
        <p:nvCxnSpPr>
          <p:cNvPr id="148" name="Google Shape;148;p23"/>
          <p:cNvCxnSpPr/>
          <p:nvPr/>
        </p:nvCxnSpPr>
        <p:spPr>
          <a:xfrm rot="10800000">
            <a:off x="11460950" y="3591150"/>
            <a:ext cx="7800" cy="8516100"/>
          </a:xfrm>
          <a:prstGeom prst="straightConnector1">
            <a:avLst/>
          </a:prstGeom>
          <a:noFill/>
          <a:ln w="114300" cap="flat" cmpd="sng">
            <a:solidFill>
              <a:schemeClr val="dk1"/>
            </a:solidFill>
            <a:prstDash val="solid"/>
            <a:round/>
            <a:headEnd type="none" w="med" len="med"/>
            <a:tailEnd type="stealth" w="med" len="med"/>
          </a:ln>
        </p:spPr>
      </p:cxnSp>
      <p:pic>
        <p:nvPicPr>
          <p:cNvPr id="149" name="Google Shape;149;p23"/>
          <p:cNvPicPr preferRelativeResize="0"/>
          <p:nvPr/>
        </p:nvPicPr>
        <p:blipFill>
          <a:blip r:embed="rId7">
            <a:alphaModFix/>
          </a:blip>
          <a:stretch>
            <a:fillRect/>
          </a:stretch>
        </p:blipFill>
        <p:spPr>
          <a:xfrm>
            <a:off x="11888763" y="9265125"/>
            <a:ext cx="609650" cy="1164600"/>
          </a:xfrm>
          <a:prstGeom prst="rect">
            <a:avLst/>
          </a:prstGeom>
          <a:noFill/>
          <a:ln>
            <a:noFill/>
          </a:ln>
        </p:spPr>
      </p:pic>
      <p:pic>
        <p:nvPicPr>
          <p:cNvPr id="150" name="Google Shape;150;p23"/>
          <p:cNvPicPr preferRelativeResize="0"/>
          <p:nvPr/>
        </p:nvPicPr>
        <p:blipFill>
          <a:blip r:embed="rId7">
            <a:alphaModFix/>
          </a:blip>
          <a:stretch>
            <a:fillRect/>
          </a:stretch>
        </p:blipFill>
        <p:spPr>
          <a:xfrm>
            <a:off x="11888763" y="6412063"/>
            <a:ext cx="609650" cy="1164600"/>
          </a:xfrm>
          <a:prstGeom prst="rect">
            <a:avLst/>
          </a:prstGeom>
          <a:noFill/>
          <a:ln>
            <a:noFill/>
          </a:ln>
        </p:spPr>
      </p:pic>
      <p:pic>
        <p:nvPicPr>
          <p:cNvPr id="151" name="Google Shape;151;p23"/>
          <p:cNvPicPr preferRelativeResize="0"/>
          <p:nvPr/>
        </p:nvPicPr>
        <p:blipFill>
          <a:blip r:embed="rId7">
            <a:alphaModFix/>
          </a:blip>
          <a:stretch>
            <a:fillRect/>
          </a:stretch>
        </p:blipFill>
        <p:spPr>
          <a:xfrm>
            <a:off x="11888763" y="3559000"/>
            <a:ext cx="609650" cy="1164600"/>
          </a:xfrm>
          <a:prstGeom prst="rect">
            <a:avLst/>
          </a:prstGeom>
          <a:noFill/>
          <a:ln>
            <a:noFill/>
          </a:ln>
        </p:spPr>
      </p:pic>
      <p:pic>
        <p:nvPicPr>
          <p:cNvPr id="152" name="Google Shape;152;p23"/>
          <p:cNvPicPr preferRelativeResize="0"/>
          <p:nvPr/>
        </p:nvPicPr>
        <p:blipFill>
          <a:blip r:embed="rId7">
            <a:alphaModFix/>
          </a:blip>
          <a:stretch>
            <a:fillRect/>
          </a:stretch>
        </p:blipFill>
        <p:spPr>
          <a:xfrm>
            <a:off x="5171538" y="9128763"/>
            <a:ext cx="609650" cy="1164600"/>
          </a:xfrm>
          <a:prstGeom prst="rect">
            <a:avLst/>
          </a:prstGeom>
          <a:noFill/>
          <a:ln>
            <a:noFill/>
          </a:ln>
        </p:spPr>
      </p:pic>
      <p:pic>
        <p:nvPicPr>
          <p:cNvPr id="153" name="Google Shape;153;p23"/>
          <p:cNvPicPr preferRelativeResize="0"/>
          <p:nvPr/>
        </p:nvPicPr>
        <p:blipFill>
          <a:blip r:embed="rId7">
            <a:alphaModFix/>
          </a:blip>
          <a:stretch>
            <a:fillRect/>
          </a:stretch>
        </p:blipFill>
        <p:spPr>
          <a:xfrm>
            <a:off x="5171538" y="6275700"/>
            <a:ext cx="609650" cy="1164600"/>
          </a:xfrm>
          <a:prstGeom prst="rect">
            <a:avLst/>
          </a:prstGeom>
          <a:noFill/>
          <a:ln>
            <a:noFill/>
          </a:ln>
        </p:spPr>
      </p:pic>
      <p:pic>
        <p:nvPicPr>
          <p:cNvPr id="154" name="Google Shape;154;p23"/>
          <p:cNvPicPr preferRelativeResize="0"/>
          <p:nvPr/>
        </p:nvPicPr>
        <p:blipFill>
          <a:blip r:embed="rId7">
            <a:alphaModFix/>
          </a:blip>
          <a:stretch>
            <a:fillRect/>
          </a:stretch>
        </p:blipFill>
        <p:spPr>
          <a:xfrm>
            <a:off x="5171538" y="3422638"/>
            <a:ext cx="609650" cy="1164600"/>
          </a:xfrm>
          <a:prstGeom prst="rect">
            <a:avLst/>
          </a:prstGeom>
          <a:noFill/>
          <a:ln>
            <a:noFill/>
          </a:ln>
        </p:spPr>
      </p:pic>
      <p:pic>
        <p:nvPicPr>
          <p:cNvPr id="155" name="Google Shape;155;p23"/>
          <p:cNvPicPr preferRelativeResize="0"/>
          <p:nvPr/>
        </p:nvPicPr>
        <p:blipFill rotWithShape="1">
          <a:blip r:embed="rId8">
            <a:alphaModFix/>
          </a:blip>
          <a:srcRect l="44763"/>
          <a:stretch/>
        </p:blipFill>
        <p:spPr>
          <a:xfrm>
            <a:off x="9310225" y="8803550"/>
            <a:ext cx="1730700" cy="2422963"/>
          </a:xfrm>
          <a:prstGeom prst="rect">
            <a:avLst/>
          </a:prstGeom>
          <a:noFill/>
          <a:ln>
            <a:noFill/>
          </a:ln>
        </p:spPr>
      </p:pic>
      <p:pic>
        <p:nvPicPr>
          <p:cNvPr id="156" name="Google Shape;156;p23"/>
          <p:cNvPicPr preferRelativeResize="0"/>
          <p:nvPr/>
        </p:nvPicPr>
        <p:blipFill rotWithShape="1">
          <a:blip r:embed="rId8">
            <a:alphaModFix/>
          </a:blip>
          <a:srcRect l="44763"/>
          <a:stretch/>
        </p:blipFill>
        <p:spPr>
          <a:xfrm>
            <a:off x="9310227" y="6181275"/>
            <a:ext cx="1730700" cy="2422976"/>
          </a:xfrm>
          <a:prstGeom prst="rect">
            <a:avLst/>
          </a:prstGeom>
          <a:noFill/>
          <a:ln>
            <a:noFill/>
          </a:ln>
        </p:spPr>
      </p:pic>
      <p:pic>
        <p:nvPicPr>
          <p:cNvPr id="157" name="Google Shape;157;p23"/>
          <p:cNvPicPr preferRelativeResize="0"/>
          <p:nvPr/>
        </p:nvPicPr>
        <p:blipFill rotWithShape="1">
          <a:blip r:embed="rId8">
            <a:alphaModFix/>
          </a:blip>
          <a:srcRect l="44763"/>
          <a:stretch/>
        </p:blipFill>
        <p:spPr>
          <a:xfrm>
            <a:off x="9310214" y="3558988"/>
            <a:ext cx="1730700" cy="2422976"/>
          </a:xfrm>
          <a:prstGeom prst="rect">
            <a:avLst/>
          </a:prstGeom>
          <a:noFill/>
          <a:ln>
            <a:noFill/>
          </a:ln>
        </p:spPr>
      </p:pic>
      <p:pic>
        <p:nvPicPr>
          <p:cNvPr id="158" name="Google Shape;158;p23"/>
          <p:cNvPicPr preferRelativeResize="0"/>
          <p:nvPr/>
        </p:nvPicPr>
        <p:blipFill>
          <a:blip r:embed="rId7">
            <a:alphaModFix/>
          </a:blip>
          <a:stretch>
            <a:fillRect/>
          </a:stretch>
        </p:blipFill>
        <p:spPr>
          <a:xfrm>
            <a:off x="12762463" y="9265125"/>
            <a:ext cx="609650" cy="1164600"/>
          </a:xfrm>
          <a:prstGeom prst="rect">
            <a:avLst/>
          </a:prstGeom>
          <a:noFill/>
          <a:ln>
            <a:noFill/>
          </a:ln>
        </p:spPr>
      </p:pic>
      <p:pic>
        <p:nvPicPr>
          <p:cNvPr id="159" name="Google Shape;159;p23"/>
          <p:cNvPicPr preferRelativeResize="0"/>
          <p:nvPr/>
        </p:nvPicPr>
        <p:blipFill>
          <a:blip r:embed="rId7">
            <a:alphaModFix/>
          </a:blip>
          <a:stretch>
            <a:fillRect/>
          </a:stretch>
        </p:blipFill>
        <p:spPr>
          <a:xfrm>
            <a:off x="13553650" y="9265125"/>
            <a:ext cx="609650" cy="1164600"/>
          </a:xfrm>
          <a:prstGeom prst="rect">
            <a:avLst/>
          </a:prstGeom>
          <a:noFill/>
          <a:ln>
            <a:noFill/>
          </a:ln>
        </p:spPr>
      </p:pic>
      <p:pic>
        <p:nvPicPr>
          <p:cNvPr id="160" name="Google Shape;160;p23"/>
          <p:cNvPicPr preferRelativeResize="0"/>
          <p:nvPr/>
        </p:nvPicPr>
        <p:blipFill>
          <a:blip r:embed="rId7">
            <a:alphaModFix/>
          </a:blip>
          <a:stretch>
            <a:fillRect/>
          </a:stretch>
        </p:blipFill>
        <p:spPr>
          <a:xfrm>
            <a:off x="12762463" y="6412063"/>
            <a:ext cx="609650" cy="1164600"/>
          </a:xfrm>
          <a:prstGeom prst="rect">
            <a:avLst/>
          </a:prstGeom>
          <a:noFill/>
          <a:ln>
            <a:noFill/>
          </a:ln>
        </p:spPr>
      </p:pic>
      <p:pic>
        <p:nvPicPr>
          <p:cNvPr id="161" name="Google Shape;161;p23"/>
          <p:cNvPicPr preferRelativeResize="0"/>
          <p:nvPr/>
        </p:nvPicPr>
        <p:blipFill>
          <a:blip r:embed="rId7">
            <a:alphaModFix/>
          </a:blip>
          <a:stretch>
            <a:fillRect/>
          </a:stretch>
        </p:blipFill>
        <p:spPr>
          <a:xfrm>
            <a:off x="13553650" y="6412063"/>
            <a:ext cx="609650" cy="1164600"/>
          </a:xfrm>
          <a:prstGeom prst="rect">
            <a:avLst/>
          </a:prstGeom>
          <a:noFill/>
          <a:ln>
            <a:noFill/>
          </a:ln>
        </p:spPr>
      </p:pic>
      <p:pic>
        <p:nvPicPr>
          <p:cNvPr id="162" name="Google Shape;162;p23"/>
          <p:cNvPicPr preferRelativeResize="0"/>
          <p:nvPr/>
        </p:nvPicPr>
        <p:blipFill>
          <a:blip r:embed="rId7">
            <a:alphaModFix/>
          </a:blip>
          <a:stretch>
            <a:fillRect/>
          </a:stretch>
        </p:blipFill>
        <p:spPr>
          <a:xfrm>
            <a:off x="12762463" y="3559000"/>
            <a:ext cx="609650" cy="1164600"/>
          </a:xfrm>
          <a:prstGeom prst="rect">
            <a:avLst/>
          </a:prstGeom>
          <a:noFill/>
          <a:ln>
            <a:noFill/>
          </a:ln>
        </p:spPr>
      </p:pic>
      <p:pic>
        <p:nvPicPr>
          <p:cNvPr id="163" name="Google Shape;163;p23"/>
          <p:cNvPicPr preferRelativeResize="0"/>
          <p:nvPr/>
        </p:nvPicPr>
        <p:blipFill>
          <a:blip r:embed="rId7">
            <a:alphaModFix/>
          </a:blip>
          <a:stretch>
            <a:fillRect/>
          </a:stretch>
        </p:blipFill>
        <p:spPr>
          <a:xfrm>
            <a:off x="13553650" y="3559000"/>
            <a:ext cx="609650" cy="1164600"/>
          </a:xfrm>
          <a:prstGeom prst="rect">
            <a:avLst/>
          </a:prstGeom>
          <a:noFill/>
          <a:ln>
            <a:noFill/>
          </a:ln>
        </p:spPr>
      </p:pic>
      <p:pic>
        <p:nvPicPr>
          <p:cNvPr id="164" name="Google Shape;164;p23"/>
          <p:cNvPicPr preferRelativeResize="0"/>
          <p:nvPr/>
        </p:nvPicPr>
        <p:blipFill>
          <a:blip r:embed="rId7">
            <a:alphaModFix/>
          </a:blip>
          <a:stretch>
            <a:fillRect/>
          </a:stretch>
        </p:blipFill>
        <p:spPr>
          <a:xfrm>
            <a:off x="6040888" y="9128763"/>
            <a:ext cx="609650" cy="1164600"/>
          </a:xfrm>
          <a:prstGeom prst="rect">
            <a:avLst/>
          </a:prstGeom>
          <a:noFill/>
          <a:ln>
            <a:noFill/>
          </a:ln>
        </p:spPr>
      </p:pic>
      <p:pic>
        <p:nvPicPr>
          <p:cNvPr id="165" name="Google Shape;165;p23"/>
          <p:cNvPicPr preferRelativeResize="0"/>
          <p:nvPr/>
        </p:nvPicPr>
        <p:blipFill>
          <a:blip r:embed="rId7">
            <a:alphaModFix/>
          </a:blip>
          <a:stretch>
            <a:fillRect/>
          </a:stretch>
        </p:blipFill>
        <p:spPr>
          <a:xfrm>
            <a:off x="6832075" y="9128763"/>
            <a:ext cx="609650" cy="1164600"/>
          </a:xfrm>
          <a:prstGeom prst="rect">
            <a:avLst/>
          </a:prstGeom>
          <a:noFill/>
          <a:ln>
            <a:noFill/>
          </a:ln>
        </p:spPr>
      </p:pic>
      <p:pic>
        <p:nvPicPr>
          <p:cNvPr id="166" name="Google Shape;166;p23"/>
          <p:cNvPicPr preferRelativeResize="0"/>
          <p:nvPr/>
        </p:nvPicPr>
        <p:blipFill>
          <a:blip r:embed="rId7">
            <a:alphaModFix/>
          </a:blip>
          <a:stretch>
            <a:fillRect/>
          </a:stretch>
        </p:blipFill>
        <p:spPr>
          <a:xfrm>
            <a:off x="5931738" y="6275700"/>
            <a:ext cx="609650" cy="1164600"/>
          </a:xfrm>
          <a:prstGeom prst="rect">
            <a:avLst/>
          </a:prstGeom>
          <a:noFill/>
          <a:ln>
            <a:noFill/>
          </a:ln>
        </p:spPr>
      </p:pic>
      <p:pic>
        <p:nvPicPr>
          <p:cNvPr id="167" name="Google Shape;167;p23"/>
          <p:cNvPicPr preferRelativeResize="0"/>
          <p:nvPr/>
        </p:nvPicPr>
        <p:blipFill>
          <a:blip r:embed="rId7">
            <a:alphaModFix/>
          </a:blip>
          <a:stretch>
            <a:fillRect/>
          </a:stretch>
        </p:blipFill>
        <p:spPr>
          <a:xfrm>
            <a:off x="6691938" y="6275700"/>
            <a:ext cx="609650" cy="1164600"/>
          </a:xfrm>
          <a:prstGeom prst="rect">
            <a:avLst/>
          </a:prstGeom>
          <a:noFill/>
          <a:ln>
            <a:noFill/>
          </a:ln>
        </p:spPr>
      </p:pic>
      <p:pic>
        <p:nvPicPr>
          <p:cNvPr id="168" name="Google Shape;168;p23"/>
          <p:cNvPicPr preferRelativeResize="0"/>
          <p:nvPr/>
        </p:nvPicPr>
        <p:blipFill>
          <a:blip r:embed="rId7">
            <a:alphaModFix/>
          </a:blip>
          <a:stretch>
            <a:fillRect/>
          </a:stretch>
        </p:blipFill>
        <p:spPr>
          <a:xfrm>
            <a:off x="6040888" y="3422625"/>
            <a:ext cx="609650" cy="1164600"/>
          </a:xfrm>
          <a:prstGeom prst="rect">
            <a:avLst/>
          </a:prstGeom>
          <a:noFill/>
          <a:ln>
            <a:noFill/>
          </a:ln>
        </p:spPr>
      </p:pic>
      <p:pic>
        <p:nvPicPr>
          <p:cNvPr id="169" name="Google Shape;169;p23"/>
          <p:cNvPicPr preferRelativeResize="0"/>
          <p:nvPr/>
        </p:nvPicPr>
        <p:blipFill>
          <a:blip r:embed="rId7">
            <a:alphaModFix/>
          </a:blip>
          <a:stretch>
            <a:fillRect/>
          </a:stretch>
        </p:blipFill>
        <p:spPr>
          <a:xfrm>
            <a:off x="6832075" y="3422625"/>
            <a:ext cx="609650" cy="1164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4" descr="Image showing two perpendicular transects to shore with enterococcus assays, one over an eelgrass bed and one over bade sand."/>
          <p:cNvPicPr preferRelativeResize="0"/>
          <p:nvPr/>
        </p:nvPicPr>
        <p:blipFill rotWithShape="1">
          <a:blip r:embed="rId3">
            <a:alphaModFix/>
          </a:blip>
          <a:srcRect l="1010" r="-1010" b="31450"/>
          <a:stretch/>
        </p:blipFill>
        <p:spPr>
          <a:xfrm>
            <a:off x="886425" y="4204950"/>
            <a:ext cx="15951100" cy="9199925"/>
          </a:xfrm>
          <a:prstGeom prst="rect">
            <a:avLst/>
          </a:prstGeom>
          <a:noFill/>
          <a:ln>
            <a:noFill/>
          </a:ln>
        </p:spPr>
      </p:pic>
      <p:sp>
        <p:nvSpPr>
          <p:cNvPr id="175" name="Google Shape;175;p24"/>
          <p:cNvSpPr txBox="1"/>
          <p:nvPr/>
        </p:nvSpPr>
        <p:spPr>
          <a:xfrm>
            <a:off x="0" y="0"/>
            <a:ext cx="18542100" cy="3187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6900">
                <a:solidFill>
                  <a:schemeClr val="dk1"/>
                </a:solidFill>
                <a:latin typeface="Montserrat"/>
                <a:ea typeface="Montserrat"/>
                <a:cs typeface="Montserrat"/>
                <a:sym typeface="Montserrat"/>
              </a:rPr>
              <a:t>Laboratory methods for </a:t>
            </a:r>
            <a:r>
              <a:rPr lang="en-US" sz="6900" i="1">
                <a:solidFill>
                  <a:schemeClr val="dk1"/>
                </a:solidFill>
                <a:latin typeface="Montserrat"/>
                <a:ea typeface="Montserrat"/>
                <a:cs typeface="Montserrat"/>
                <a:sym typeface="Montserrat"/>
              </a:rPr>
              <a:t>Enterococcus </a:t>
            </a:r>
            <a:r>
              <a:rPr lang="en-US" sz="6900">
                <a:solidFill>
                  <a:schemeClr val="dk1"/>
                </a:solidFill>
                <a:latin typeface="Montserrat"/>
                <a:ea typeface="Montserrat"/>
                <a:cs typeface="Montserrat"/>
                <a:sym typeface="Montserrat"/>
              </a:rPr>
              <a:t>detection</a:t>
            </a:r>
            <a:endParaRPr/>
          </a:p>
        </p:txBody>
      </p:sp>
      <p:sp>
        <p:nvSpPr>
          <p:cNvPr id="176" name="Google Shape;176;p24"/>
          <p:cNvSpPr txBox="1">
            <a:spLocks noGrp="1"/>
          </p:cNvSpPr>
          <p:nvPr>
            <p:ph type="body" idx="1"/>
          </p:nvPr>
        </p:nvSpPr>
        <p:spPr>
          <a:xfrm>
            <a:off x="451550" y="2172925"/>
            <a:ext cx="8805300" cy="2689800"/>
          </a:xfrm>
          <a:prstGeom prst="rect">
            <a:avLst/>
          </a:prstGeom>
        </p:spPr>
        <p:txBody>
          <a:bodyPr spcFirstLastPara="1" wrap="square" lIns="243825" tIns="243825" rIns="243825" bIns="243825" anchor="t" anchorCtr="0">
            <a:noAutofit/>
          </a:bodyPr>
          <a:lstStyle/>
          <a:p>
            <a:pPr marL="457200" lvl="0" indent="-501650" algn="l" rtl="0">
              <a:spcBef>
                <a:spcPts val="0"/>
              </a:spcBef>
              <a:spcAft>
                <a:spcPts val="0"/>
              </a:spcAft>
              <a:buClr>
                <a:schemeClr val="dk1"/>
              </a:buClr>
              <a:buSzPts val="4300"/>
              <a:buFont typeface="Montserrat"/>
              <a:buChar char="●"/>
            </a:pPr>
            <a:r>
              <a:rPr lang="en-US" sz="4300">
                <a:solidFill>
                  <a:schemeClr val="dk1"/>
                </a:solidFill>
                <a:latin typeface="Montserrat"/>
                <a:ea typeface="Montserrat"/>
                <a:cs typeface="Montserrat"/>
                <a:sym typeface="Montserrat"/>
              </a:rPr>
              <a:t>W.H.O. specific enterococcal enumeration method</a:t>
            </a:r>
            <a:endParaRPr sz="4300">
              <a:solidFill>
                <a:schemeClr val="dk1"/>
              </a:solidFill>
              <a:latin typeface="Montserrat"/>
              <a:ea typeface="Montserrat"/>
              <a:cs typeface="Montserrat"/>
              <a:sym typeface="Montserrat"/>
            </a:endParaRPr>
          </a:p>
          <a:p>
            <a:pPr marL="457200" lvl="0" indent="0" algn="l" rtl="0">
              <a:spcBef>
                <a:spcPts val="4300"/>
              </a:spcBef>
              <a:spcAft>
                <a:spcPts val="0"/>
              </a:spcAft>
              <a:buNone/>
            </a:pPr>
            <a:endParaRPr sz="4300">
              <a:solidFill>
                <a:schemeClr val="dk1"/>
              </a:solidFill>
              <a:latin typeface="Montserrat"/>
              <a:ea typeface="Montserrat"/>
              <a:cs typeface="Montserrat"/>
              <a:sym typeface="Montserrat"/>
            </a:endParaRPr>
          </a:p>
          <a:p>
            <a:pPr marL="457200" lvl="0" indent="0" algn="l" rtl="0">
              <a:spcBef>
                <a:spcPts val="4300"/>
              </a:spcBef>
              <a:spcAft>
                <a:spcPts val="0"/>
              </a:spcAft>
              <a:buNone/>
            </a:pPr>
            <a:endParaRPr sz="4300"/>
          </a:p>
          <a:p>
            <a:pPr marL="457200" lvl="0" indent="0" algn="l" rtl="0">
              <a:spcBef>
                <a:spcPts val="4300"/>
              </a:spcBef>
              <a:spcAft>
                <a:spcPts val="0"/>
              </a:spcAft>
              <a:buNone/>
            </a:pPr>
            <a:endParaRPr sz="4300"/>
          </a:p>
          <a:p>
            <a:pPr marL="0" lvl="0" indent="0" algn="l" rtl="0">
              <a:spcBef>
                <a:spcPts val="4300"/>
              </a:spcBef>
              <a:spcAft>
                <a:spcPts val="0"/>
              </a:spcAft>
              <a:buNone/>
            </a:pPr>
            <a:endParaRPr sz="4300"/>
          </a:p>
          <a:p>
            <a:pPr marL="0" lvl="0" indent="0" algn="l" rtl="0">
              <a:spcBef>
                <a:spcPts val="4300"/>
              </a:spcBef>
              <a:spcAft>
                <a:spcPts val="4300"/>
              </a:spcAft>
              <a:buNone/>
            </a:pPr>
            <a:endParaRPr sz="4300"/>
          </a:p>
        </p:txBody>
      </p:sp>
      <p:sp>
        <p:nvSpPr>
          <p:cNvPr id="177" name="Google Shape;177;p24"/>
          <p:cNvSpPr txBox="1">
            <a:spLocks noGrp="1"/>
          </p:cNvSpPr>
          <p:nvPr>
            <p:ph type="body" idx="1"/>
          </p:nvPr>
        </p:nvSpPr>
        <p:spPr>
          <a:xfrm>
            <a:off x="9522175" y="1890700"/>
            <a:ext cx="6745200" cy="2689800"/>
          </a:xfrm>
          <a:prstGeom prst="rect">
            <a:avLst/>
          </a:prstGeom>
        </p:spPr>
        <p:txBody>
          <a:bodyPr spcFirstLastPara="1" wrap="square" lIns="243825" tIns="243825" rIns="243825" bIns="243825" anchor="t" anchorCtr="0">
            <a:noAutofit/>
          </a:bodyPr>
          <a:lstStyle/>
          <a:p>
            <a:pPr marL="457200" lvl="0" indent="-533400" algn="l" rtl="0">
              <a:spcBef>
                <a:spcPts val="0"/>
              </a:spcBef>
              <a:spcAft>
                <a:spcPts val="0"/>
              </a:spcAft>
              <a:buClr>
                <a:schemeClr val="dk1"/>
              </a:buClr>
              <a:buSzPts val="4800"/>
              <a:buFont typeface="Montserrat"/>
              <a:buChar char="●"/>
            </a:pPr>
            <a:r>
              <a:rPr lang="en-US" sz="4300">
                <a:solidFill>
                  <a:schemeClr val="dk1"/>
                </a:solidFill>
                <a:latin typeface="Montserrat"/>
                <a:ea typeface="Montserrat"/>
                <a:cs typeface="Montserrat"/>
                <a:sym typeface="Montserrat"/>
              </a:rPr>
              <a:t>Culture-based, CFUs/100ml</a:t>
            </a:r>
            <a:endParaRPr sz="4300">
              <a:solidFill>
                <a:schemeClr val="dk1"/>
              </a:solidFill>
              <a:latin typeface="Montserrat"/>
              <a:ea typeface="Montserrat"/>
              <a:cs typeface="Montserrat"/>
              <a:sym typeface="Montserrat"/>
            </a:endParaRPr>
          </a:p>
          <a:p>
            <a:pPr marL="0" lvl="0" indent="0" algn="l" rtl="0">
              <a:lnSpc>
                <a:spcPct val="100000"/>
              </a:lnSpc>
              <a:spcBef>
                <a:spcPts val="4300"/>
              </a:spcBef>
              <a:spcAft>
                <a:spcPts val="0"/>
              </a:spcAft>
              <a:buClr>
                <a:schemeClr val="dk1"/>
              </a:buClr>
              <a:buSzPts val="1100"/>
              <a:buFont typeface="Arial"/>
              <a:buNone/>
            </a:pPr>
            <a:endParaRPr sz="1100">
              <a:solidFill>
                <a:schemeClr val="dk1"/>
              </a:solidFill>
            </a:endParaRPr>
          </a:p>
          <a:p>
            <a:pPr marL="457200" lvl="0" indent="0" algn="l" rtl="0">
              <a:spcBef>
                <a:spcPts val="0"/>
              </a:spcBef>
              <a:spcAft>
                <a:spcPts val="0"/>
              </a:spcAft>
              <a:buNone/>
            </a:pPr>
            <a:endParaRPr sz="4300">
              <a:solidFill>
                <a:schemeClr val="dk1"/>
              </a:solidFill>
              <a:latin typeface="Montserrat"/>
              <a:ea typeface="Montserrat"/>
              <a:cs typeface="Montserrat"/>
              <a:sym typeface="Montserrat"/>
            </a:endParaRPr>
          </a:p>
          <a:p>
            <a:pPr marL="457200" lvl="0" indent="0" algn="l" rtl="0">
              <a:spcBef>
                <a:spcPts val="4300"/>
              </a:spcBef>
              <a:spcAft>
                <a:spcPts val="0"/>
              </a:spcAft>
              <a:buNone/>
            </a:pPr>
            <a:endParaRPr sz="4300"/>
          </a:p>
          <a:p>
            <a:pPr marL="457200" lvl="0" indent="0" algn="l" rtl="0">
              <a:spcBef>
                <a:spcPts val="4300"/>
              </a:spcBef>
              <a:spcAft>
                <a:spcPts val="0"/>
              </a:spcAft>
              <a:buNone/>
            </a:pPr>
            <a:endParaRPr sz="4300"/>
          </a:p>
          <a:p>
            <a:pPr marL="0" lvl="0" indent="0" algn="l" rtl="0">
              <a:spcBef>
                <a:spcPts val="4300"/>
              </a:spcBef>
              <a:spcAft>
                <a:spcPts val="0"/>
              </a:spcAft>
              <a:buNone/>
            </a:pPr>
            <a:endParaRPr sz="4300"/>
          </a:p>
          <a:p>
            <a:pPr marL="0" lvl="0" indent="0" algn="l" rtl="0">
              <a:spcBef>
                <a:spcPts val="4300"/>
              </a:spcBef>
              <a:spcAft>
                <a:spcPts val="4300"/>
              </a:spcAft>
              <a:buNone/>
            </a:pPr>
            <a:endParaRPr sz="4300"/>
          </a:p>
        </p:txBody>
      </p:sp>
      <p:cxnSp>
        <p:nvCxnSpPr>
          <p:cNvPr id="178" name="Google Shape;178;p24"/>
          <p:cNvCxnSpPr/>
          <p:nvPr/>
        </p:nvCxnSpPr>
        <p:spPr>
          <a:xfrm rot="10800000">
            <a:off x="1781125" y="4952925"/>
            <a:ext cx="26700" cy="7945500"/>
          </a:xfrm>
          <a:prstGeom prst="straightConnector1">
            <a:avLst/>
          </a:prstGeom>
          <a:noFill/>
          <a:ln w="114300" cap="flat" cmpd="sng">
            <a:solidFill>
              <a:schemeClr val="dk1"/>
            </a:solidFill>
            <a:prstDash val="solid"/>
            <a:round/>
            <a:headEnd type="none" w="med" len="med"/>
            <a:tailEnd type="stealth" w="med" len="med"/>
          </a:ln>
        </p:spPr>
      </p:cxnSp>
      <p:cxnSp>
        <p:nvCxnSpPr>
          <p:cNvPr id="179" name="Google Shape;179;p24"/>
          <p:cNvCxnSpPr/>
          <p:nvPr/>
        </p:nvCxnSpPr>
        <p:spPr>
          <a:xfrm rot="10800000">
            <a:off x="10973050" y="4910625"/>
            <a:ext cx="9600" cy="8030100"/>
          </a:xfrm>
          <a:prstGeom prst="straightConnector1">
            <a:avLst/>
          </a:prstGeom>
          <a:noFill/>
          <a:ln w="114300" cap="flat" cmpd="sng">
            <a:solidFill>
              <a:schemeClr val="dk1"/>
            </a:solidFill>
            <a:prstDash val="solid"/>
            <a:round/>
            <a:headEnd type="none" w="med" len="med"/>
            <a:tailEnd type="stealth" w="med" len="med"/>
          </a:ln>
        </p:spPr>
      </p:cxnSp>
      <p:pic>
        <p:nvPicPr>
          <p:cNvPr id="180" name="Google Shape;180;p24"/>
          <p:cNvPicPr preferRelativeResize="0"/>
          <p:nvPr/>
        </p:nvPicPr>
        <p:blipFill rotWithShape="1">
          <a:blip r:embed="rId4">
            <a:alphaModFix/>
          </a:blip>
          <a:srcRect l="44763"/>
          <a:stretch/>
        </p:blipFill>
        <p:spPr>
          <a:xfrm>
            <a:off x="9291236" y="10799817"/>
            <a:ext cx="1484651" cy="2078505"/>
          </a:xfrm>
          <a:prstGeom prst="rect">
            <a:avLst/>
          </a:prstGeom>
          <a:noFill/>
          <a:ln>
            <a:noFill/>
          </a:ln>
        </p:spPr>
      </p:pic>
      <p:pic>
        <p:nvPicPr>
          <p:cNvPr id="181" name="Google Shape;181;p24"/>
          <p:cNvPicPr preferRelativeResize="0"/>
          <p:nvPr/>
        </p:nvPicPr>
        <p:blipFill rotWithShape="1">
          <a:blip r:embed="rId4">
            <a:alphaModFix/>
          </a:blip>
          <a:srcRect l="44763"/>
          <a:stretch/>
        </p:blipFill>
        <p:spPr>
          <a:xfrm>
            <a:off x="9291225" y="8173343"/>
            <a:ext cx="1484651" cy="2078505"/>
          </a:xfrm>
          <a:prstGeom prst="rect">
            <a:avLst/>
          </a:prstGeom>
          <a:noFill/>
          <a:ln>
            <a:noFill/>
          </a:ln>
        </p:spPr>
      </p:pic>
      <p:pic>
        <p:nvPicPr>
          <p:cNvPr id="182" name="Google Shape;182;p24"/>
          <p:cNvPicPr preferRelativeResize="0"/>
          <p:nvPr/>
        </p:nvPicPr>
        <p:blipFill rotWithShape="1">
          <a:blip r:embed="rId4">
            <a:alphaModFix/>
          </a:blip>
          <a:srcRect l="44763"/>
          <a:stretch/>
        </p:blipFill>
        <p:spPr>
          <a:xfrm>
            <a:off x="9380788" y="5546888"/>
            <a:ext cx="1484651" cy="2078500"/>
          </a:xfrm>
          <a:prstGeom prst="rect">
            <a:avLst/>
          </a:prstGeom>
          <a:noFill/>
          <a:ln>
            <a:noFill/>
          </a:ln>
        </p:spPr>
      </p:pic>
      <p:pic>
        <p:nvPicPr>
          <p:cNvPr id="183" name="Google Shape;183;p24"/>
          <p:cNvPicPr preferRelativeResize="0"/>
          <p:nvPr/>
        </p:nvPicPr>
        <p:blipFill rotWithShape="1">
          <a:blip r:embed="rId5">
            <a:alphaModFix/>
          </a:blip>
          <a:srcRect l="3688" t="35825" r="30677" b="13323"/>
          <a:stretch/>
        </p:blipFill>
        <p:spPr>
          <a:xfrm>
            <a:off x="2335701" y="10750875"/>
            <a:ext cx="1484650" cy="1533722"/>
          </a:xfrm>
          <a:prstGeom prst="rect">
            <a:avLst/>
          </a:prstGeom>
          <a:noFill/>
          <a:ln>
            <a:noFill/>
          </a:ln>
        </p:spPr>
      </p:pic>
      <p:pic>
        <p:nvPicPr>
          <p:cNvPr id="184" name="Google Shape;184;p24"/>
          <p:cNvPicPr preferRelativeResize="0"/>
          <p:nvPr/>
        </p:nvPicPr>
        <p:blipFill rotWithShape="1">
          <a:blip r:embed="rId5">
            <a:alphaModFix/>
          </a:blip>
          <a:srcRect l="3688" t="35825" r="30677" b="13323"/>
          <a:stretch/>
        </p:blipFill>
        <p:spPr>
          <a:xfrm>
            <a:off x="4348226" y="10750875"/>
            <a:ext cx="1484650" cy="1533722"/>
          </a:xfrm>
          <a:prstGeom prst="rect">
            <a:avLst/>
          </a:prstGeom>
          <a:noFill/>
          <a:ln>
            <a:noFill/>
          </a:ln>
        </p:spPr>
      </p:pic>
      <p:pic>
        <p:nvPicPr>
          <p:cNvPr id="185" name="Google Shape;185;p24"/>
          <p:cNvPicPr preferRelativeResize="0"/>
          <p:nvPr/>
        </p:nvPicPr>
        <p:blipFill rotWithShape="1">
          <a:blip r:embed="rId5">
            <a:alphaModFix/>
          </a:blip>
          <a:srcRect l="3688" t="35825" r="30677" b="13323"/>
          <a:stretch/>
        </p:blipFill>
        <p:spPr>
          <a:xfrm>
            <a:off x="6360751" y="10750875"/>
            <a:ext cx="1484650" cy="1533722"/>
          </a:xfrm>
          <a:prstGeom prst="rect">
            <a:avLst/>
          </a:prstGeom>
          <a:noFill/>
          <a:ln>
            <a:noFill/>
          </a:ln>
        </p:spPr>
      </p:pic>
      <p:pic>
        <p:nvPicPr>
          <p:cNvPr id="186" name="Google Shape;186;p24"/>
          <p:cNvPicPr preferRelativeResize="0"/>
          <p:nvPr/>
        </p:nvPicPr>
        <p:blipFill rotWithShape="1">
          <a:blip r:embed="rId5">
            <a:alphaModFix/>
          </a:blip>
          <a:srcRect l="3688" t="35825" r="30677" b="13323"/>
          <a:stretch/>
        </p:blipFill>
        <p:spPr>
          <a:xfrm>
            <a:off x="2335701" y="8309550"/>
            <a:ext cx="1484650" cy="1533722"/>
          </a:xfrm>
          <a:prstGeom prst="rect">
            <a:avLst/>
          </a:prstGeom>
          <a:noFill/>
          <a:ln>
            <a:noFill/>
          </a:ln>
        </p:spPr>
      </p:pic>
      <p:pic>
        <p:nvPicPr>
          <p:cNvPr id="187" name="Google Shape;187;p24"/>
          <p:cNvPicPr preferRelativeResize="0"/>
          <p:nvPr/>
        </p:nvPicPr>
        <p:blipFill rotWithShape="1">
          <a:blip r:embed="rId5">
            <a:alphaModFix/>
          </a:blip>
          <a:srcRect l="3688" t="35825" r="30677" b="13323"/>
          <a:stretch/>
        </p:blipFill>
        <p:spPr>
          <a:xfrm>
            <a:off x="4348226" y="8309550"/>
            <a:ext cx="1484650" cy="1533722"/>
          </a:xfrm>
          <a:prstGeom prst="rect">
            <a:avLst/>
          </a:prstGeom>
          <a:noFill/>
          <a:ln>
            <a:noFill/>
          </a:ln>
        </p:spPr>
      </p:pic>
      <p:pic>
        <p:nvPicPr>
          <p:cNvPr id="188" name="Google Shape;188;p24"/>
          <p:cNvPicPr preferRelativeResize="0"/>
          <p:nvPr/>
        </p:nvPicPr>
        <p:blipFill rotWithShape="1">
          <a:blip r:embed="rId5">
            <a:alphaModFix/>
          </a:blip>
          <a:srcRect l="3688" t="35825" r="30677" b="13323"/>
          <a:stretch/>
        </p:blipFill>
        <p:spPr>
          <a:xfrm>
            <a:off x="6360751" y="8309550"/>
            <a:ext cx="1484650" cy="1533722"/>
          </a:xfrm>
          <a:prstGeom prst="rect">
            <a:avLst/>
          </a:prstGeom>
          <a:noFill/>
          <a:ln>
            <a:noFill/>
          </a:ln>
        </p:spPr>
      </p:pic>
      <p:pic>
        <p:nvPicPr>
          <p:cNvPr id="189" name="Google Shape;189;p24"/>
          <p:cNvPicPr preferRelativeResize="0"/>
          <p:nvPr/>
        </p:nvPicPr>
        <p:blipFill rotWithShape="1">
          <a:blip r:embed="rId5">
            <a:alphaModFix/>
          </a:blip>
          <a:srcRect l="3688" t="35825" r="30677" b="13323"/>
          <a:stretch/>
        </p:blipFill>
        <p:spPr>
          <a:xfrm>
            <a:off x="2335701" y="5819275"/>
            <a:ext cx="1484650" cy="1533722"/>
          </a:xfrm>
          <a:prstGeom prst="rect">
            <a:avLst/>
          </a:prstGeom>
          <a:noFill/>
          <a:ln>
            <a:noFill/>
          </a:ln>
        </p:spPr>
      </p:pic>
      <p:pic>
        <p:nvPicPr>
          <p:cNvPr id="190" name="Google Shape;190;p24"/>
          <p:cNvPicPr preferRelativeResize="0"/>
          <p:nvPr/>
        </p:nvPicPr>
        <p:blipFill rotWithShape="1">
          <a:blip r:embed="rId5">
            <a:alphaModFix/>
          </a:blip>
          <a:srcRect l="3688" t="35825" r="30677" b="13323"/>
          <a:stretch/>
        </p:blipFill>
        <p:spPr>
          <a:xfrm>
            <a:off x="4348226" y="5819275"/>
            <a:ext cx="1484650" cy="1533722"/>
          </a:xfrm>
          <a:prstGeom prst="rect">
            <a:avLst/>
          </a:prstGeom>
          <a:noFill/>
          <a:ln>
            <a:noFill/>
          </a:ln>
        </p:spPr>
      </p:pic>
      <p:pic>
        <p:nvPicPr>
          <p:cNvPr id="191" name="Google Shape;191;p24"/>
          <p:cNvPicPr preferRelativeResize="0"/>
          <p:nvPr/>
        </p:nvPicPr>
        <p:blipFill rotWithShape="1">
          <a:blip r:embed="rId5">
            <a:alphaModFix/>
          </a:blip>
          <a:srcRect l="3688" t="35825" r="30677" b="13323"/>
          <a:stretch/>
        </p:blipFill>
        <p:spPr>
          <a:xfrm>
            <a:off x="6360751" y="5819275"/>
            <a:ext cx="1484650" cy="1533722"/>
          </a:xfrm>
          <a:prstGeom prst="rect">
            <a:avLst/>
          </a:prstGeom>
          <a:noFill/>
          <a:ln>
            <a:noFill/>
          </a:ln>
        </p:spPr>
      </p:pic>
      <p:pic>
        <p:nvPicPr>
          <p:cNvPr id="192" name="Google Shape;192;p24"/>
          <p:cNvPicPr preferRelativeResize="0"/>
          <p:nvPr/>
        </p:nvPicPr>
        <p:blipFill rotWithShape="1">
          <a:blip r:embed="rId5">
            <a:alphaModFix/>
          </a:blip>
          <a:srcRect l="3688" t="35825" r="30677" b="13323"/>
          <a:stretch/>
        </p:blipFill>
        <p:spPr>
          <a:xfrm>
            <a:off x="11179813" y="10799837"/>
            <a:ext cx="1484650" cy="1533722"/>
          </a:xfrm>
          <a:prstGeom prst="rect">
            <a:avLst/>
          </a:prstGeom>
          <a:noFill/>
          <a:ln>
            <a:noFill/>
          </a:ln>
        </p:spPr>
      </p:pic>
      <p:pic>
        <p:nvPicPr>
          <p:cNvPr id="193" name="Google Shape;193;p24"/>
          <p:cNvPicPr preferRelativeResize="0"/>
          <p:nvPr/>
        </p:nvPicPr>
        <p:blipFill rotWithShape="1">
          <a:blip r:embed="rId5">
            <a:alphaModFix/>
          </a:blip>
          <a:srcRect l="3688" t="35825" r="30677" b="13323"/>
          <a:stretch/>
        </p:blipFill>
        <p:spPr>
          <a:xfrm>
            <a:off x="13147563" y="10799837"/>
            <a:ext cx="1484650" cy="1533722"/>
          </a:xfrm>
          <a:prstGeom prst="rect">
            <a:avLst/>
          </a:prstGeom>
          <a:noFill/>
          <a:ln>
            <a:noFill/>
          </a:ln>
        </p:spPr>
      </p:pic>
      <p:pic>
        <p:nvPicPr>
          <p:cNvPr id="194" name="Google Shape;194;p24"/>
          <p:cNvPicPr preferRelativeResize="0"/>
          <p:nvPr/>
        </p:nvPicPr>
        <p:blipFill rotWithShape="1">
          <a:blip r:embed="rId5">
            <a:alphaModFix/>
          </a:blip>
          <a:srcRect l="3688" t="35825" r="30677" b="13323"/>
          <a:stretch/>
        </p:blipFill>
        <p:spPr>
          <a:xfrm>
            <a:off x="15115313" y="10799837"/>
            <a:ext cx="1484650" cy="1533722"/>
          </a:xfrm>
          <a:prstGeom prst="rect">
            <a:avLst/>
          </a:prstGeom>
          <a:noFill/>
          <a:ln>
            <a:noFill/>
          </a:ln>
        </p:spPr>
      </p:pic>
      <p:pic>
        <p:nvPicPr>
          <p:cNvPr id="195" name="Google Shape;195;p24"/>
          <p:cNvPicPr preferRelativeResize="0"/>
          <p:nvPr/>
        </p:nvPicPr>
        <p:blipFill rotWithShape="1">
          <a:blip r:embed="rId5">
            <a:alphaModFix/>
          </a:blip>
          <a:srcRect l="3688" t="35825" r="30677" b="13323"/>
          <a:stretch/>
        </p:blipFill>
        <p:spPr>
          <a:xfrm>
            <a:off x="11179813" y="8309550"/>
            <a:ext cx="1484650" cy="1533722"/>
          </a:xfrm>
          <a:prstGeom prst="rect">
            <a:avLst/>
          </a:prstGeom>
          <a:noFill/>
          <a:ln>
            <a:noFill/>
          </a:ln>
        </p:spPr>
      </p:pic>
      <p:pic>
        <p:nvPicPr>
          <p:cNvPr id="196" name="Google Shape;196;p24"/>
          <p:cNvPicPr preferRelativeResize="0"/>
          <p:nvPr/>
        </p:nvPicPr>
        <p:blipFill rotWithShape="1">
          <a:blip r:embed="rId5">
            <a:alphaModFix/>
          </a:blip>
          <a:srcRect l="3688" t="35825" r="30677" b="13323"/>
          <a:stretch/>
        </p:blipFill>
        <p:spPr>
          <a:xfrm>
            <a:off x="13102776" y="8309550"/>
            <a:ext cx="1484650" cy="1533722"/>
          </a:xfrm>
          <a:prstGeom prst="rect">
            <a:avLst/>
          </a:prstGeom>
          <a:noFill/>
          <a:ln>
            <a:noFill/>
          </a:ln>
        </p:spPr>
      </p:pic>
      <p:pic>
        <p:nvPicPr>
          <p:cNvPr id="197" name="Google Shape;197;p24"/>
          <p:cNvPicPr preferRelativeResize="0"/>
          <p:nvPr/>
        </p:nvPicPr>
        <p:blipFill rotWithShape="1">
          <a:blip r:embed="rId5">
            <a:alphaModFix/>
          </a:blip>
          <a:srcRect l="3688" t="35825" r="30677" b="13323"/>
          <a:stretch/>
        </p:blipFill>
        <p:spPr>
          <a:xfrm>
            <a:off x="15025726" y="8309550"/>
            <a:ext cx="1484650" cy="1533722"/>
          </a:xfrm>
          <a:prstGeom prst="rect">
            <a:avLst/>
          </a:prstGeom>
          <a:noFill/>
          <a:ln>
            <a:noFill/>
          </a:ln>
        </p:spPr>
      </p:pic>
      <p:pic>
        <p:nvPicPr>
          <p:cNvPr id="198" name="Google Shape;198;p24"/>
          <p:cNvPicPr preferRelativeResize="0"/>
          <p:nvPr/>
        </p:nvPicPr>
        <p:blipFill rotWithShape="1">
          <a:blip r:embed="rId5">
            <a:alphaModFix/>
          </a:blip>
          <a:srcRect l="3688" t="35825" r="30677" b="13323"/>
          <a:stretch/>
        </p:blipFill>
        <p:spPr>
          <a:xfrm>
            <a:off x="11090251" y="5819275"/>
            <a:ext cx="1484650" cy="1533722"/>
          </a:xfrm>
          <a:prstGeom prst="rect">
            <a:avLst/>
          </a:prstGeom>
          <a:noFill/>
          <a:ln>
            <a:noFill/>
          </a:ln>
        </p:spPr>
      </p:pic>
      <p:pic>
        <p:nvPicPr>
          <p:cNvPr id="199" name="Google Shape;199;p24"/>
          <p:cNvPicPr preferRelativeResize="0"/>
          <p:nvPr/>
        </p:nvPicPr>
        <p:blipFill rotWithShape="1">
          <a:blip r:embed="rId5">
            <a:alphaModFix/>
          </a:blip>
          <a:srcRect l="3688" t="35825" r="30677" b="13323"/>
          <a:stretch/>
        </p:blipFill>
        <p:spPr>
          <a:xfrm>
            <a:off x="13102776" y="5819275"/>
            <a:ext cx="1484650" cy="1533722"/>
          </a:xfrm>
          <a:prstGeom prst="rect">
            <a:avLst/>
          </a:prstGeom>
          <a:noFill/>
          <a:ln>
            <a:noFill/>
          </a:ln>
        </p:spPr>
      </p:pic>
      <p:pic>
        <p:nvPicPr>
          <p:cNvPr id="200" name="Google Shape;200;p24"/>
          <p:cNvPicPr preferRelativeResize="0"/>
          <p:nvPr/>
        </p:nvPicPr>
        <p:blipFill rotWithShape="1">
          <a:blip r:embed="rId5">
            <a:alphaModFix/>
          </a:blip>
          <a:srcRect l="3688" t="35825" r="30677" b="13323"/>
          <a:stretch/>
        </p:blipFill>
        <p:spPr>
          <a:xfrm>
            <a:off x="15115301" y="5819275"/>
            <a:ext cx="1484650" cy="1533722"/>
          </a:xfrm>
          <a:prstGeom prst="rect">
            <a:avLst/>
          </a:prstGeom>
          <a:noFill/>
          <a:ln>
            <a:noFill/>
          </a:ln>
        </p:spPr>
      </p:pic>
      <p:pic>
        <p:nvPicPr>
          <p:cNvPr id="201" name="Google Shape;201;p24" descr="Enterococcus assay. Each red dot represents a single colony of bacteria"/>
          <p:cNvPicPr preferRelativeResize="0"/>
          <p:nvPr/>
        </p:nvPicPr>
        <p:blipFill rotWithShape="1">
          <a:blip r:embed="rId5">
            <a:alphaModFix/>
          </a:blip>
          <a:srcRect l="3688" t="35825" r="30677" b="13323"/>
          <a:stretch/>
        </p:blipFill>
        <p:spPr>
          <a:xfrm>
            <a:off x="17436975" y="1511213"/>
            <a:ext cx="6745200" cy="6968138"/>
          </a:xfrm>
          <a:prstGeom prst="rect">
            <a:avLst/>
          </a:prstGeom>
          <a:noFill/>
          <a:ln>
            <a:noFill/>
          </a:ln>
        </p:spPr>
      </p:pic>
      <p:cxnSp>
        <p:nvCxnSpPr>
          <p:cNvPr id="202" name="Google Shape;202;p24"/>
          <p:cNvCxnSpPr/>
          <p:nvPr/>
        </p:nvCxnSpPr>
        <p:spPr>
          <a:xfrm rot="10800000" flipH="1">
            <a:off x="15155325" y="1511200"/>
            <a:ext cx="2328000" cy="4330800"/>
          </a:xfrm>
          <a:prstGeom prst="straightConnector1">
            <a:avLst/>
          </a:prstGeom>
          <a:noFill/>
          <a:ln w="38100" cap="flat" cmpd="sng">
            <a:solidFill>
              <a:schemeClr val="dk1"/>
            </a:solidFill>
            <a:prstDash val="solid"/>
            <a:round/>
            <a:headEnd type="none" w="med" len="med"/>
            <a:tailEnd type="none" w="med" len="med"/>
          </a:ln>
        </p:spPr>
      </p:cxnSp>
      <p:cxnSp>
        <p:nvCxnSpPr>
          <p:cNvPr id="203" name="Google Shape;203;p24"/>
          <p:cNvCxnSpPr/>
          <p:nvPr/>
        </p:nvCxnSpPr>
        <p:spPr>
          <a:xfrm>
            <a:off x="15127100" y="7309550"/>
            <a:ext cx="2314200" cy="1128900"/>
          </a:xfrm>
          <a:prstGeom prst="straightConnector1">
            <a:avLst/>
          </a:prstGeom>
          <a:noFill/>
          <a:ln w="38100" cap="flat" cmpd="sng">
            <a:solidFill>
              <a:schemeClr val="dk1"/>
            </a:solidFill>
            <a:prstDash val="solid"/>
            <a:round/>
            <a:headEnd type="none" w="med" len="med"/>
            <a:tailEnd type="none" w="med" len="med"/>
          </a:ln>
        </p:spPr>
      </p:cxnSp>
      <p:pic>
        <p:nvPicPr>
          <p:cNvPr id="5" name="Picture 4" descr="Image of an environmental DNA sample being extracted ">
            <a:extLst>
              <a:ext uri="{FF2B5EF4-FFF2-40B4-BE49-F238E27FC236}">
                <a16:creationId xmlns:a16="http://schemas.microsoft.com/office/drawing/2014/main" id="{8D455D3E-9F07-014A-B5A9-E47B8F572FB9}"/>
              </a:ext>
            </a:extLst>
          </p:cNvPr>
          <p:cNvPicPr>
            <a:picLocks noChangeAspect="1"/>
          </p:cNvPicPr>
          <p:nvPr/>
        </p:nvPicPr>
        <p:blipFill rotWithShape="1">
          <a:blip r:embed="rId6"/>
          <a:srcRect l="15072" t="30402" r="43115" b="31983"/>
          <a:stretch/>
        </p:blipFill>
        <p:spPr>
          <a:xfrm>
            <a:off x="18770401" y="8513026"/>
            <a:ext cx="4078347" cy="48918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8048-5D09-E749-9688-B6FDA228D07B}"/>
              </a:ext>
            </a:extLst>
          </p:cNvPr>
          <p:cNvSpPr>
            <a:spLocks noGrp="1"/>
          </p:cNvSpPr>
          <p:nvPr>
            <p:ph type="title"/>
          </p:nvPr>
        </p:nvSpPr>
        <p:spPr>
          <a:xfrm>
            <a:off x="831237" y="0"/>
            <a:ext cx="22724700" cy="1527300"/>
          </a:xfrm>
        </p:spPr>
        <p:txBody>
          <a:bodyPr/>
          <a:lstStyle/>
          <a:p>
            <a:pPr algn="ctr"/>
            <a:r>
              <a:rPr lang="en-US" dirty="0">
                <a:solidFill>
                  <a:schemeClr val="tx2"/>
                </a:solidFill>
                <a:latin typeface="Montserrat" pitchFamily="2" charset="77"/>
              </a:rPr>
              <a:t>Environmental field data</a:t>
            </a:r>
          </a:p>
        </p:txBody>
      </p:sp>
      <p:pic>
        <p:nvPicPr>
          <p:cNvPr id="17" name="Picture 16" descr="Graph showing monthly sweater temperatures in Celsius at three field sites in Puget Sound (Feb 2020 - Jan 2021). ">
            <a:extLst>
              <a:ext uri="{FF2B5EF4-FFF2-40B4-BE49-F238E27FC236}">
                <a16:creationId xmlns:a16="http://schemas.microsoft.com/office/drawing/2014/main" id="{86130384-1CD1-3E4D-AB08-33743A6C6C5C}"/>
              </a:ext>
            </a:extLst>
          </p:cNvPr>
          <p:cNvPicPr>
            <a:picLocks noChangeAspect="1"/>
          </p:cNvPicPr>
          <p:nvPr/>
        </p:nvPicPr>
        <p:blipFill>
          <a:blip r:embed="rId3"/>
          <a:stretch>
            <a:fillRect/>
          </a:stretch>
        </p:blipFill>
        <p:spPr>
          <a:xfrm>
            <a:off x="0" y="2214459"/>
            <a:ext cx="12382776" cy="9287082"/>
          </a:xfrm>
          <a:prstGeom prst="rect">
            <a:avLst/>
          </a:prstGeom>
        </p:spPr>
      </p:pic>
      <p:pic>
        <p:nvPicPr>
          <p:cNvPr id="13" name="Picture 12" descr="Monthly dissolved oxygen measurements at three field sites in Puget Sound (Feb 2020 - Jan 2021)">
            <a:extLst>
              <a:ext uri="{FF2B5EF4-FFF2-40B4-BE49-F238E27FC236}">
                <a16:creationId xmlns:a16="http://schemas.microsoft.com/office/drawing/2014/main" id="{0A0B0E17-11BA-2D40-B6C8-9D39907DD247}"/>
              </a:ext>
            </a:extLst>
          </p:cNvPr>
          <p:cNvPicPr>
            <a:picLocks noChangeAspect="1"/>
          </p:cNvPicPr>
          <p:nvPr/>
        </p:nvPicPr>
        <p:blipFill rotWithShape="1">
          <a:blip r:embed="rId4"/>
          <a:srcRect l="-1528" r="1528"/>
          <a:stretch/>
        </p:blipFill>
        <p:spPr>
          <a:xfrm>
            <a:off x="12004399" y="2214459"/>
            <a:ext cx="12382776" cy="9287082"/>
          </a:xfrm>
          <a:prstGeom prst="rect">
            <a:avLst/>
          </a:prstGeom>
        </p:spPr>
      </p:pic>
    </p:spTree>
    <p:extLst>
      <p:ext uri="{BB962C8B-B14F-4D97-AF65-F5344CB8AC3E}">
        <p14:creationId xmlns:p14="http://schemas.microsoft.com/office/powerpoint/2010/main" val="1328147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Shape 213"/>
        <p:cNvGrpSpPr/>
        <p:nvPr/>
      </p:nvGrpSpPr>
      <p:grpSpPr>
        <a:xfrm>
          <a:off x="0" y="0"/>
          <a:ext cx="0" cy="0"/>
          <a:chOff x="0" y="0"/>
          <a:chExt cx="0" cy="0"/>
        </a:xfrm>
      </p:grpSpPr>
      <p:sp>
        <p:nvSpPr>
          <p:cNvPr id="214" name="Google Shape;214;p26"/>
          <p:cNvSpPr txBox="1"/>
          <p:nvPr/>
        </p:nvSpPr>
        <p:spPr>
          <a:xfrm>
            <a:off x="3773486" y="0"/>
            <a:ext cx="16840200" cy="140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solidFill>
                  <a:schemeClr val="lt1"/>
                </a:solidFill>
                <a:latin typeface="Montserrat"/>
                <a:ea typeface="Montserrat"/>
                <a:cs typeface="Montserrat"/>
                <a:sym typeface="Montserrat"/>
              </a:rPr>
              <a:t>Field survey data results</a:t>
            </a:r>
            <a:endParaRPr sz="7200" dirty="0">
              <a:solidFill>
                <a:schemeClr val="lt1"/>
              </a:solidFill>
            </a:endParaRPr>
          </a:p>
        </p:txBody>
      </p:sp>
      <p:pic>
        <p:nvPicPr>
          <p:cNvPr id="17" name="Picture 16" descr="Graph showing enterococcus abundance when seagrass is present and absent at the Golden Gardens field site. Red line indicates the EPA single sample standard of 104 colony forming units per 100ml. ">
            <a:extLst>
              <a:ext uri="{FF2B5EF4-FFF2-40B4-BE49-F238E27FC236}">
                <a16:creationId xmlns:a16="http://schemas.microsoft.com/office/drawing/2014/main" id="{FF14F00D-C797-1040-BD2C-E5324F6FBB2A}"/>
              </a:ext>
            </a:extLst>
          </p:cNvPr>
          <p:cNvPicPr>
            <a:picLocks noChangeAspect="1"/>
          </p:cNvPicPr>
          <p:nvPr/>
        </p:nvPicPr>
        <p:blipFill>
          <a:blip r:embed="rId3"/>
          <a:stretch>
            <a:fillRect/>
          </a:stretch>
        </p:blipFill>
        <p:spPr>
          <a:xfrm>
            <a:off x="3921151" y="1307347"/>
            <a:ext cx="16544870" cy="1240865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Shape 213"/>
        <p:cNvGrpSpPr/>
        <p:nvPr/>
      </p:nvGrpSpPr>
      <p:grpSpPr>
        <a:xfrm>
          <a:off x="0" y="0"/>
          <a:ext cx="0" cy="0"/>
          <a:chOff x="0" y="0"/>
          <a:chExt cx="0" cy="0"/>
        </a:xfrm>
      </p:grpSpPr>
      <p:sp>
        <p:nvSpPr>
          <p:cNvPr id="214" name="Google Shape;214;p26"/>
          <p:cNvSpPr txBox="1"/>
          <p:nvPr/>
        </p:nvSpPr>
        <p:spPr>
          <a:xfrm>
            <a:off x="3773486" y="0"/>
            <a:ext cx="16840200" cy="140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solidFill>
                  <a:schemeClr val="lt1"/>
                </a:solidFill>
                <a:latin typeface="Montserrat"/>
                <a:ea typeface="Montserrat"/>
                <a:cs typeface="Montserrat"/>
                <a:sym typeface="Montserrat"/>
              </a:rPr>
              <a:t>Field survey data results</a:t>
            </a:r>
            <a:endParaRPr sz="7200" dirty="0">
              <a:solidFill>
                <a:schemeClr val="lt1"/>
              </a:solidFill>
            </a:endParaRPr>
          </a:p>
        </p:txBody>
      </p:sp>
      <p:pic>
        <p:nvPicPr>
          <p:cNvPr id="5" name="Picture 4" descr="Graph showing enterococcus abundance when seagrass is present and absent at all field sites. Red line indicates the EPA single sample standard of 104 colony forming units per 100ml. ">
            <a:extLst>
              <a:ext uri="{FF2B5EF4-FFF2-40B4-BE49-F238E27FC236}">
                <a16:creationId xmlns:a16="http://schemas.microsoft.com/office/drawing/2014/main" id="{AF7F73D2-E019-214A-AF21-A7F0547FB687}"/>
              </a:ext>
            </a:extLst>
          </p:cNvPr>
          <p:cNvPicPr>
            <a:picLocks noChangeAspect="1"/>
          </p:cNvPicPr>
          <p:nvPr/>
        </p:nvPicPr>
        <p:blipFill>
          <a:blip r:embed="rId3"/>
          <a:stretch>
            <a:fillRect/>
          </a:stretch>
        </p:blipFill>
        <p:spPr>
          <a:xfrm>
            <a:off x="3868736" y="1228725"/>
            <a:ext cx="16649700" cy="12487275"/>
          </a:xfrm>
          <a:prstGeom prst="rect">
            <a:avLst/>
          </a:prstGeom>
        </p:spPr>
      </p:pic>
    </p:spTree>
    <p:extLst>
      <p:ext uri="{BB962C8B-B14F-4D97-AF65-F5344CB8AC3E}">
        <p14:creationId xmlns:p14="http://schemas.microsoft.com/office/powerpoint/2010/main" val="299289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Shape 207"/>
        <p:cNvGrpSpPr/>
        <p:nvPr/>
      </p:nvGrpSpPr>
      <p:grpSpPr>
        <a:xfrm>
          <a:off x="0" y="0"/>
          <a:ext cx="0" cy="0"/>
          <a:chOff x="0" y="0"/>
          <a:chExt cx="0" cy="0"/>
        </a:xfrm>
      </p:grpSpPr>
      <p:sp>
        <p:nvSpPr>
          <p:cNvPr id="208" name="Google Shape;208;p25"/>
          <p:cNvSpPr txBox="1"/>
          <p:nvPr/>
        </p:nvSpPr>
        <p:spPr>
          <a:xfrm>
            <a:off x="1057887" y="373960"/>
            <a:ext cx="22271400" cy="140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solidFill>
                  <a:schemeClr val="tx2"/>
                </a:solidFill>
                <a:latin typeface="Montserrat"/>
                <a:ea typeface="Montserrat"/>
                <a:cs typeface="Montserrat"/>
                <a:sym typeface="Montserrat"/>
              </a:rPr>
              <a:t>GLM with Negative Binomial Distribution</a:t>
            </a:r>
            <a:endParaRPr sz="7200" dirty="0">
              <a:solidFill>
                <a:schemeClr val="tx2"/>
              </a:solidFill>
            </a:endParaRPr>
          </a:p>
        </p:txBody>
      </p:sp>
      <p:pic>
        <p:nvPicPr>
          <p:cNvPr id="209" name="Google Shape;209;p25" descr="Result table from generalized linear model with a negative binomial distribution. "/>
          <p:cNvPicPr preferRelativeResize="0"/>
          <p:nvPr/>
        </p:nvPicPr>
        <p:blipFill>
          <a:blip r:embed="rId3">
            <a:alphaModFix/>
          </a:blip>
          <a:stretch>
            <a:fillRect/>
          </a:stretch>
        </p:blipFill>
        <p:spPr>
          <a:xfrm>
            <a:off x="178420" y="2296153"/>
            <a:ext cx="11053248" cy="10343887"/>
          </a:xfrm>
          <a:prstGeom prst="rect">
            <a:avLst/>
          </a:prstGeom>
          <a:noFill/>
          <a:ln>
            <a:noFill/>
          </a:ln>
        </p:spPr>
      </p:pic>
      <p:pic>
        <p:nvPicPr>
          <p:cNvPr id="3" name="Picture 2" descr="Predicted results from generalized linear model (blue) and field data showing bacterial abundance vs distance from shore. ">
            <a:extLst>
              <a:ext uri="{FF2B5EF4-FFF2-40B4-BE49-F238E27FC236}">
                <a16:creationId xmlns:a16="http://schemas.microsoft.com/office/drawing/2014/main" id="{72C307B7-7B20-DE41-B5FE-D2B14431BDDB}"/>
              </a:ext>
            </a:extLst>
          </p:cNvPr>
          <p:cNvPicPr>
            <a:picLocks noChangeAspect="1"/>
          </p:cNvPicPr>
          <p:nvPr/>
        </p:nvPicPr>
        <p:blipFill>
          <a:blip r:embed="rId4"/>
          <a:stretch>
            <a:fillRect/>
          </a:stretch>
        </p:blipFill>
        <p:spPr>
          <a:xfrm>
            <a:off x="11383681" y="2676292"/>
            <a:ext cx="12871491" cy="965361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Shape 225"/>
        <p:cNvGrpSpPr/>
        <p:nvPr/>
      </p:nvGrpSpPr>
      <p:grpSpPr>
        <a:xfrm>
          <a:off x="0" y="0"/>
          <a:ext cx="0" cy="0"/>
          <a:chOff x="0" y="0"/>
          <a:chExt cx="0" cy="0"/>
        </a:xfrm>
      </p:grpSpPr>
      <p:pic>
        <p:nvPicPr>
          <p:cNvPr id="226" name="Google Shape;226;p27" descr="Image showing field transects (two perpendicular transects to shore, one over an eelgrass bed and one over bare sand). "/>
          <p:cNvPicPr preferRelativeResize="0"/>
          <p:nvPr/>
        </p:nvPicPr>
        <p:blipFill rotWithShape="1">
          <a:blip r:embed="rId3">
            <a:alphaModFix/>
          </a:blip>
          <a:srcRect l="45065" r="14606" b="15810"/>
          <a:stretch/>
        </p:blipFill>
        <p:spPr>
          <a:xfrm>
            <a:off x="16040100" y="590196"/>
            <a:ext cx="8017626" cy="12535629"/>
          </a:xfrm>
          <a:prstGeom prst="rect">
            <a:avLst/>
          </a:prstGeom>
          <a:noFill/>
          <a:ln>
            <a:noFill/>
          </a:ln>
        </p:spPr>
      </p:pic>
      <p:cxnSp>
        <p:nvCxnSpPr>
          <p:cNvPr id="227" name="Google Shape;227;p27"/>
          <p:cNvCxnSpPr/>
          <p:nvPr/>
        </p:nvCxnSpPr>
        <p:spPr>
          <a:xfrm rot="10800000">
            <a:off x="17678275" y="1350450"/>
            <a:ext cx="81600" cy="11015100"/>
          </a:xfrm>
          <a:prstGeom prst="straightConnector1">
            <a:avLst/>
          </a:prstGeom>
          <a:noFill/>
          <a:ln w="114300" cap="flat" cmpd="sng">
            <a:solidFill>
              <a:schemeClr val="dk1"/>
            </a:solidFill>
            <a:prstDash val="solid"/>
            <a:round/>
            <a:headEnd type="none" w="med" len="med"/>
            <a:tailEnd type="stealth" w="med" len="med"/>
          </a:ln>
        </p:spPr>
      </p:cxnSp>
      <p:cxnSp>
        <p:nvCxnSpPr>
          <p:cNvPr id="228" name="Google Shape;228;p27"/>
          <p:cNvCxnSpPr/>
          <p:nvPr/>
        </p:nvCxnSpPr>
        <p:spPr>
          <a:xfrm rot="10800000">
            <a:off x="22067875" y="1350450"/>
            <a:ext cx="81600" cy="11015100"/>
          </a:xfrm>
          <a:prstGeom prst="straightConnector1">
            <a:avLst/>
          </a:prstGeom>
          <a:noFill/>
          <a:ln w="114300" cap="flat" cmpd="sng">
            <a:solidFill>
              <a:schemeClr val="dk1"/>
            </a:solidFill>
            <a:prstDash val="solid"/>
            <a:round/>
            <a:headEnd type="none" w="med" len="med"/>
            <a:tailEnd type="stealth" w="med" len="med"/>
          </a:ln>
        </p:spPr>
      </p:cxnSp>
      <p:pic>
        <p:nvPicPr>
          <p:cNvPr id="229" name="Google Shape;229;p27"/>
          <p:cNvPicPr preferRelativeResize="0"/>
          <p:nvPr/>
        </p:nvPicPr>
        <p:blipFill rotWithShape="1">
          <a:blip r:embed="rId4">
            <a:alphaModFix/>
          </a:blip>
          <a:srcRect l="44763"/>
          <a:stretch/>
        </p:blipFill>
        <p:spPr>
          <a:xfrm>
            <a:off x="20457175" y="9949600"/>
            <a:ext cx="1484651" cy="2415951"/>
          </a:xfrm>
          <a:prstGeom prst="rect">
            <a:avLst/>
          </a:prstGeom>
          <a:noFill/>
          <a:ln>
            <a:noFill/>
          </a:ln>
        </p:spPr>
      </p:pic>
      <p:pic>
        <p:nvPicPr>
          <p:cNvPr id="230" name="Google Shape;230;p27"/>
          <p:cNvPicPr preferRelativeResize="0"/>
          <p:nvPr/>
        </p:nvPicPr>
        <p:blipFill rotWithShape="1">
          <a:blip r:embed="rId4">
            <a:alphaModFix/>
          </a:blip>
          <a:srcRect l="44763"/>
          <a:stretch/>
        </p:blipFill>
        <p:spPr>
          <a:xfrm>
            <a:off x="20457163" y="6416700"/>
            <a:ext cx="1484651" cy="2415951"/>
          </a:xfrm>
          <a:prstGeom prst="rect">
            <a:avLst/>
          </a:prstGeom>
          <a:noFill/>
          <a:ln>
            <a:noFill/>
          </a:ln>
        </p:spPr>
      </p:pic>
      <p:pic>
        <p:nvPicPr>
          <p:cNvPr id="231" name="Google Shape;231;p27"/>
          <p:cNvPicPr preferRelativeResize="0"/>
          <p:nvPr/>
        </p:nvPicPr>
        <p:blipFill rotWithShape="1">
          <a:blip r:embed="rId4">
            <a:alphaModFix/>
          </a:blip>
          <a:srcRect l="44763"/>
          <a:stretch/>
        </p:blipFill>
        <p:spPr>
          <a:xfrm>
            <a:off x="20457163" y="2883800"/>
            <a:ext cx="1484651" cy="2415951"/>
          </a:xfrm>
          <a:prstGeom prst="rect">
            <a:avLst/>
          </a:prstGeom>
          <a:noFill/>
          <a:ln>
            <a:noFill/>
          </a:ln>
        </p:spPr>
      </p:pic>
      <p:sp>
        <p:nvSpPr>
          <p:cNvPr id="232" name="Google Shape;232;p27"/>
          <p:cNvSpPr txBox="1"/>
          <p:nvPr/>
        </p:nvSpPr>
        <p:spPr>
          <a:xfrm>
            <a:off x="0" y="590196"/>
            <a:ext cx="15495600" cy="2270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6900" dirty="0">
                <a:solidFill>
                  <a:schemeClr val="lt1"/>
                </a:solidFill>
                <a:latin typeface="Montserrat"/>
                <a:ea typeface="Montserrat"/>
                <a:cs typeface="Montserrat"/>
                <a:sym typeface="Montserrat"/>
              </a:rPr>
              <a:t>Laboratory methods for </a:t>
            </a:r>
            <a:r>
              <a:rPr lang="en-US" sz="6900" i="1" dirty="0">
                <a:solidFill>
                  <a:schemeClr val="lt1"/>
                </a:solidFill>
                <a:latin typeface="Montserrat"/>
                <a:ea typeface="Montserrat"/>
                <a:cs typeface="Montserrat"/>
                <a:sym typeface="Montserrat"/>
              </a:rPr>
              <a:t>Enterococcus </a:t>
            </a:r>
            <a:r>
              <a:rPr lang="en-US" sz="6900" dirty="0">
                <a:solidFill>
                  <a:schemeClr val="lt1"/>
                </a:solidFill>
                <a:latin typeface="Montserrat"/>
                <a:ea typeface="Montserrat"/>
                <a:cs typeface="Montserrat"/>
                <a:sym typeface="Montserrat"/>
              </a:rPr>
              <a:t>detection</a:t>
            </a:r>
            <a:endParaRPr dirty="0">
              <a:solidFill>
                <a:schemeClr val="lt1"/>
              </a:solidFill>
            </a:endParaRPr>
          </a:p>
        </p:txBody>
      </p:sp>
      <p:sp>
        <p:nvSpPr>
          <p:cNvPr id="233" name="Google Shape;233;p27"/>
          <p:cNvSpPr txBox="1">
            <a:spLocks noGrp="1"/>
          </p:cNvSpPr>
          <p:nvPr>
            <p:ph type="body" idx="4294967295"/>
          </p:nvPr>
        </p:nvSpPr>
        <p:spPr>
          <a:xfrm>
            <a:off x="451550" y="2883800"/>
            <a:ext cx="14706600" cy="9481750"/>
          </a:xfrm>
          <a:prstGeom prst="rect">
            <a:avLst/>
          </a:prstGeom>
        </p:spPr>
        <p:txBody>
          <a:bodyPr spcFirstLastPara="1" wrap="square" lIns="243825" tIns="243825" rIns="243825" bIns="243825" anchor="t" anchorCtr="0">
            <a:noAutofit/>
          </a:bodyPr>
          <a:lstStyle/>
          <a:p>
            <a:pPr marL="457200" lvl="0" indent="-501650" algn="l" rtl="0">
              <a:lnSpc>
                <a:spcPct val="150000"/>
              </a:lnSpc>
              <a:spcBef>
                <a:spcPts val="0"/>
              </a:spcBef>
              <a:spcAft>
                <a:spcPts val="0"/>
              </a:spcAft>
              <a:buClr>
                <a:schemeClr val="lt1"/>
              </a:buClr>
              <a:buSzPts val="4300"/>
              <a:buFont typeface="Montserrat"/>
              <a:buChar char="●"/>
            </a:pPr>
            <a:r>
              <a:rPr lang="en-US" sz="4300" dirty="0">
                <a:solidFill>
                  <a:schemeClr val="bg1"/>
                </a:solidFill>
                <a:latin typeface="Montserrat"/>
                <a:ea typeface="Montserrat"/>
                <a:cs typeface="Montserrat"/>
                <a:sym typeface="Montserrat"/>
              </a:rPr>
              <a:t>Collected environmental DNA (eDNA) samples</a:t>
            </a:r>
            <a:endParaRPr sz="4300" dirty="0">
              <a:solidFill>
                <a:schemeClr val="bg1"/>
              </a:solidFill>
              <a:latin typeface="Montserrat"/>
              <a:ea typeface="Montserrat"/>
              <a:cs typeface="Montserrat"/>
              <a:sym typeface="Montserrat"/>
            </a:endParaRPr>
          </a:p>
          <a:p>
            <a:pPr marL="457200" lvl="0" indent="-501650" algn="l" rtl="0">
              <a:lnSpc>
                <a:spcPct val="150000"/>
              </a:lnSpc>
              <a:spcBef>
                <a:spcPts val="0"/>
              </a:spcBef>
              <a:spcAft>
                <a:spcPts val="0"/>
              </a:spcAft>
              <a:buClr>
                <a:schemeClr val="lt1"/>
              </a:buClr>
              <a:buSzPts val="4300"/>
              <a:buFont typeface="Montserrat"/>
              <a:buChar char="●"/>
            </a:pPr>
            <a:r>
              <a:rPr lang="en-US" sz="4300" dirty="0" err="1">
                <a:solidFill>
                  <a:schemeClr val="bg1"/>
                </a:solidFill>
                <a:latin typeface="Montserrat"/>
                <a:ea typeface="Montserrat"/>
                <a:cs typeface="Montserrat"/>
                <a:sym typeface="Montserrat"/>
              </a:rPr>
              <a:t>Phenol:chloroform:isoamyl</a:t>
            </a:r>
            <a:r>
              <a:rPr lang="en-US" sz="4300" dirty="0">
                <a:solidFill>
                  <a:schemeClr val="bg1"/>
                </a:solidFill>
                <a:latin typeface="Montserrat"/>
                <a:ea typeface="Montserrat"/>
                <a:cs typeface="Montserrat"/>
                <a:sym typeface="Montserrat"/>
              </a:rPr>
              <a:t> alcohol extraction </a:t>
            </a:r>
            <a:endParaRPr sz="4300" dirty="0">
              <a:solidFill>
                <a:schemeClr val="bg1"/>
              </a:solidFill>
              <a:latin typeface="Montserrat"/>
              <a:ea typeface="Montserrat"/>
              <a:cs typeface="Montserrat"/>
              <a:sym typeface="Montserrat"/>
            </a:endParaRPr>
          </a:p>
          <a:p>
            <a:pPr marL="457200" lvl="0" indent="-501650" algn="l" rtl="0">
              <a:lnSpc>
                <a:spcPct val="150000"/>
              </a:lnSpc>
              <a:spcBef>
                <a:spcPts val="0"/>
              </a:spcBef>
              <a:spcAft>
                <a:spcPts val="0"/>
              </a:spcAft>
              <a:buClr>
                <a:schemeClr val="lt1"/>
              </a:buClr>
              <a:buSzPts val="4300"/>
              <a:buFont typeface="Montserrat"/>
              <a:buChar char="●"/>
            </a:pPr>
            <a:r>
              <a:rPr lang="en-US" sz="4300" dirty="0">
                <a:solidFill>
                  <a:schemeClr val="bg1"/>
                </a:solidFill>
                <a:latin typeface="Montserrat"/>
                <a:ea typeface="Montserrat"/>
                <a:cs typeface="Montserrat"/>
                <a:sym typeface="Montserrat"/>
              </a:rPr>
              <a:t>16S rRNA sequencing using Illumina </a:t>
            </a:r>
            <a:r>
              <a:rPr lang="en-US" sz="4300" dirty="0" err="1">
                <a:solidFill>
                  <a:schemeClr val="bg1"/>
                </a:solidFill>
                <a:latin typeface="Montserrat"/>
                <a:ea typeface="Montserrat"/>
                <a:cs typeface="Montserrat"/>
                <a:sym typeface="Montserrat"/>
              </a:rPr>
              <a:t>MiSeq</a:t>
            </a:r>
            <a:endParaRPr sz="4300" dirty="0">
              <a:solidFill>
                <a:schemeClr val="bg1"/>
              </a:solidFill>
              <a:latin typeface="Montserrat"/>
              <a:ea typeface="Montserrat"/>
              <a:cs typeface="Montserrat"/>
              <a:sym typeface="Montserrat"/>
            </a:endParaRPr>
          </a:p>
          <a:p>
            <a:pPr marL="457200" lvl="0" indent="-501650" algn="l" rtl="0">
              <a:lnSpc>
                <a:spcPct val="150000"/>
              </a:lnSpc>
              <a:spcBef>
                <a:spcPts val="0"/>
              </a:spcBef>
              <a:spcAft>
                <a:spcPts val="0"/>
              </a:spcAft>
              <a:buClr>
                <a:schemeClr val="lt1"/>
              </a:buClr>
              <a:buSzPts val="4300"/>
              <a:buFont typeface="Montserrat"/>
              <a:buChar char="●"/>
            </a:pPr>
            <a:r>
              <a:rPr lang="en-US" sz="4300" dirty="0">
                <a:solidFill>
                  <a:schemeClr val="bg1"/>
                </a:solidFill>
                <a:latin typeface="Montserrat"/>
                <a:ea typeface="Montserrat"/>
                <a:cs typeface="Montserrat"/>
                <a:sym typeface="Montserrat"/>
              </a:rPr>
              <a:t>Samples from August and December (n =60)</a:t>
            </a:r>
            <a:endParaRPr sz="4300" dirty="0">
              <a:solidFill>
                <a:schemeClr val="bg1"/>
              </a:solidFill>
              <a:latin typeface="Montserrat"/>
              <a:ea typeface="Montserrat"/>
              <a:cs typeface="Montserrat"/>
              <a:sym typeface="Montserrat"/>
            </a:endParaRPr>
          </a:p>
          <a:p>
            <a:pPr marL="457200" lvl="0" indent="-501650" algn="l" rtl="0">
              <a:lnSpc>
                <a:spcPct val="150000"/>
              </a:lnSpc>
              <a:spcBef>
                <a:spcPts val="0"/>
              </a:spcBef>
              <a:spcAft>
                <a:spcPts val="0"/>
              </a:spcAft>
              <a:buClr>
                <a:schemeClr val="lt1"/>
              </a:buClr>
              <a:buSzPts val="4300"/>
              <a:buFont typeface="Montserrat"/>
              <a:buChar char="●"/>
            </a:pPr>
            <a:r>
              <a:rPr lang="en-US" sz="4300" dirty="0">
                <a:solidFill>
                  <a:schemeClr val="bg1"/>
                </a:solidFill>
                <a:latin typeface="Montserrat"/>
                <a:ea typeface="Montserrat"/>
                <a:cs typeface="Montserrat"/>
                <a:sym typeface="Montserrat"/>
              </a:rPr>
              <a:t>Detected 287 genera including:</a:t>
            </a:r>
          </a:p>
          <a:p>
            <a:pPr marL="0" lvl="0" indent="0" algn="l" rtl="0">
              <a:lnSpc>
                <a:spcPct val="100000"/>
              </a:lnSpc>
              <a:spcBef>
                <a:spcPts val="0"/>
              </a:spcBef>
              <a:spcAft>
                <a:spcPts val="0"/>
              </a:spcAft>
              <a:buClr>
                <a:schemeClr val="lt1"/>
              </a:buClr>
              <a:buSzPts val="4300"/>
              <a:buNone/>
            </a:pPr>
            <a:endParaRPr sz="4300" dirty="0">
              <a:solidFill>
                <a:schemeClr val="bg1"/>
              </a:solidFill>
              <a:latin typeface="Montserrat"/>
              <a:ea typeface="Montserrat"/>
              <a:cs typeface="Montserrat"/>
              <a:sym typeface="Montserrat"/>
            </a:endParaRPr>
          </a:p>
          <a:p>
            <a:pPr marL="2438400" lvl="1" indent="-2025650" algn="l" rtl="0">
              <a:lnSpc>
                <a:spcPct val="115000"/>
              </a:lnSpc>
              <a:spcBef>
                <a:spcPts val="0"/>
              </a:spcBef>
              <a:spcAft>
                <a:spcPts val="0"/>
              </a:spcAft>
              <a:buClr>
                <a:schemeClr val="lt1"/>
              </a:buClr>
              <a:buSzPts val="4300"/>
              <a:buFont typeface="Montserrat"/>
              <a:buChar char="○"/>
            </a:pPr>
            <a:r>
              <a:rPr lang="en-US" sz="4500" i="1" dirty="0">
                <a:solidFill>
                  <a:schemeClr val="bg1"/>
                </a:solidFill>
                <a:latin typeface="Montserrat"/>
                <a:ea typeface="Montserrat"/>
                <a:cs typeface="Montserrat"/>
                <a:sym typeface="Montserrat"/>
              </a:rPr>
              <a:t>Vibrio</a:t>
            </a:r>
            <a:endParaRPr sz="4500" i="1" dirty="0">
              <a:solidFill>
                <a:schemeClr val="bg1"/>
              </a:solidFill>
              <a:latin typeface="Montserrat"/>
              <a:ea typeface="Montserrat"/>
              <a:cs typeface="Montserrat"/>
              <a:sym typeface="Montserrat"/>
            </a:endParaRPr>
          </a:p>
          <a:p>
            <a:pPr marL="2438400" lvl="1" indent="-2038350" algn="l" rtl="0">
              <a:lnSpc>
                <a:spcPct val="115000"/>
              </a:lnSpc>
              <a:spcBef>
                <a:spcPts val="0"/>
              </a:spcBef>
              <a:spcAft>
                <a:spcPts val="0"/>
              </a:spcAft>
              <a:buClr>
                <a:schemeClr val="lt1"/>
              </a:buClr>
              <a:buSzPts val="4500"/>
              <a:buFont typeface="Montserrat"/>
              <a:buChar char="○"/>
            </a:pPr>
            <a:r>
              <a:rPr lang="en-US" sz="4500" i="1" dirty="0">
                <a:solidFill>
                  <a:schemeClr val="bg1"/>
                </a:solidFill>
                <a:latin typeface="Montserrat"/>
                <a:ea typeface="Montserrat"/>
                <a:cs typeface="Montserrat"/>
                <a:sym typeface="Montserrat"/>
              </a:rPr>
              <a:t>Rickettsia</a:t>
            </a:r>
            <a:endParaRPr sz="4500" i="1" dirty="0">
              <a:solidFill>
                <a:schemeClr val="bg1"/>
              </a:solidFill>
              <a:latin typeface="Montserrat"/>
              <a:ea typeface="Montserrat"/>
              <a:cs typeface="Montserrat"/>
              <a:sym typeface="Montserrat"/>
            </a:endParaRPr>
          </a:p>
          <a:p>
            <a:pPr marL="2438400" lvl="1" indent="-2038350" algn="l" rtl="0">
              <a:lnSpc>
                <a:spcPct val="115000"/>
              </a:lnSpc>
              <a:spcBef>
                <a:spcPts val="0"/>
              </a:spcBef>
              <a:spcAft>
                <a:spcPts val="0"/>
              </a:spcAft>
              <a:buClr>
                <a:schemeClr val="lt1"/>
              </a:buClr>
              <a:buSzPts val="4500"/>
              <a:buFont typeface="Montserrat"/>
              <a:buChar char="○"/>
            </a:pPr>
            <a:r>
              <a:rPr lang="en-US" sz="4500" i="1" dirty="0">
                <a:solidFill>
                  <a:schemeClr val="bg1"/>
                </a:solidFill>
                <a:latin typeface="Montserrat"/>
                <a:ea typeface="Montserrat"/>
                <a:cs typeface="Montserrat"/>
                <a:sym typeface="Montserrat"/>
              </a:rPr>
              <a:t>Pseudomonas</a:t>
            </a:r>
            <a:endParaRPr sz="4500" i="1" dirty="0">
              <a:solidFill>
                <a:schemeClr val="bg1"/>
              </a:solidFill>
              <a:latin typeface="Montserrat"/>
              <a:ea typeface="Montserrat"/>
              <a:cs typeface="Montserrat"/>
              <a:sym typeface="Montserrat"/>
            </a:endParaRPr>
          </a:p>
          <a:p>
            <a:pPr marL="2438400" lvl="1" indent="-2038350" algn="l" rtl="0">
              <a:lnSpc>
                <a:spcPct val="115000"/>
              </a:lnSpc>
              <a:spcBef>
                <a:spcPts val="0"/>
              </a:spcBef>
              <a:spcAft>
                <a:spcPts val="0"/>
              </a:spcAft>
              <a:buClr>
                <a:schemeClr val="lt1"/>
              </a:buClr>
              <a:buSzPts val="4500"/>
              <a:buFont typeface="Montserrat"/>
              <a:buChar char="○"/>
            </a:pPr>
            <a:r>
              <a:rPr lang="en-US" sz="4500" i="1" dirty="0">
                <a:solidFill>
                  <a:schemeClr val="bg1"/>
                </a:solidFill>
                <a:latin typeface="Montserrat"/>
                <a:ea typeface="Montserrat"/>
                <a:cs typeface="Montserrat"/>
                <a:sym typeface="Montserrat"/>
              </a:rPr>
              <a:t>Enterobacter</a:t>
            </a:r>
            <a:endParaRPr sz="4500" i="1" dirty="0">
              <a:solidFill>
                <a:schemeClr val="bg1"/>
              </a:solidFill>
              <a:latin typeface="Montserrat"/>
              <a:ea typeface="Montserrat"/>
              <a:cs typeface="Montserrat"/>
              <a:sym typeface="Montserrat"/>
            </a:endParaRPr>
          </a:p>
          <a:p>
            <a:pPr marL="457200" lvl="0" indent="0" algn="l" rtl="0">
              <a:spcBef>
                <a:spcPts val="0"/>
              </a:spcBef>
              <a:spcAft>
                <a:spcPts val="0"/>
              </a:spcAft>
              <a:buNone/>
            </a:pPr>
            <a:endParaRPr sz="4300" dirty="0">
              <a:solidFill>
                <a:schemeClr val="dk1"/>
              </a:solidFill>
              <a:latin typeface="Montserrat"/>
              <a:ea typeface="Montserrat"/>
              <a:cs typeface="Montserrat"/>
              <a:sym typeface="Montserrat"/>
            </a:endParaRPr>
          </a:p>
          <a:p>
            <a:pPr marL="457200" lvl="0" indent="0" algn="l" rtl="0">
              <a:spcBef>
                <a:spcPts val="4300"/>
              </a:spcBef>
              <a:spcAft>
                <a:spcPts val="0"/>
              </a:spcAft>
              <a:buNone/>
            </a:pPr>
            <a:endParaRPr sz="4300" dirty="0"/>
          </a:p>
          <a:p>
            <a:pPr marL="457200" lvl="0" indent="0" algn="l" rtl="0">
              <a:spcBef>
                <a:spcPts val="4300"/>
              </a:spcBef>
              <a:spcAft>
                <a:spcPts val="0"/>
              </a:spcAft>
              <a:buNone/>
            </a:pPr>
            <a:endParaRPr sz="4300" dirty="0"/>
          </a:p>
          <a:p>
            <a:pPr marL="0" lvl="0" indent="0" algn="l" rtl="0">
              <a:spcBef>
                <a:spcPts val="4300"/>
              </a:spcBef>
              <a:spcAft>
                <a:spcPts val="0"/>
              </a:spcAft>
              <a:buNone/>
            </a:pPr>
            <a:endParaRPr sz="4300" dirty="0"/>
          </a:p>
          <a:p>
            <a:pPr marL="0" lvl="0" indent="0" algn="l" rtl="0">
              <a:spcBef>
                <a:spcPts val="4300"/>
              </a:spcBef>
              <a:spcAft>
                <a:spcPts val="4300"/>
              </a:spcAft>
              <a:buNone/>
            </a:pPr>
            <a:endParaRPr sz="43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oogle Shape;214;p26">
            <a:extLst>
              <a:ext uri="{FF2B5EF4-FFF2-40B4-BE49-F238E27FC236}">
                <a16:creationId xmlns:a16="http://schemas.microsoft.com/office/drawing/2014/main" id="{7AA91C1B-30EC-374A-9130-548CDE9938CD}"/>
              </a:ext>
            </a:extLst>
          </p:cNvPr>
          <p:cNvSpPr txBox="1"/>
          <p:nvPr/>
        </p:nvSpPr>
        <p:spPr>
          <a:xfrm>
            <a:off x="1" y="0"/>
            <a:ext cx="24387174" cy="140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chemeClr val="tx1"/>
                </a:solidFill>
                <a:latin typeface="Montserrat"/>
                <a:ea typeface="Montserrat"/>
                <a:cs typeface="Montserrat"/>
                <a:sym typeface="Montserrat"/>
              </a:rPr>
              <a:t>We did not find a filtration effect but found strong seasonal patterns of bacterial communities associated with </a:t>
            </a:r>
            <a:r>
              <a:rPr lang="en-US" sz="4000" i="1" dirty="0">
                <a:solidFill>
                  <a:schemeClr val="tx1"/>
                </a:solidFill>
                <a:latin typeface="Montserrat"/>
                <a:ea typeface="Montserrat"/>
                <a:cs typeface="Montserrat"/>
                <a:sym typeface="Montserrat"/>
              </a:rPr>
              <a:t>Z. marina</a:t>
            </a:r>
            <a:r>
              <a:rPr lang="en-US" sz="4000" dirty="0">
                <a:solidFill>
                  <a:schemeClr val="tx1"/>
                </a:solidFill>
                <a:latin typeface="Montserrat"/>
                <a:ea typeface="Montserrat"/>
                <a:cs typeface="Montserrat"/>
                <a:sym typeface="Montserrat"/>
              </a:rPr>
              <a:t> </a:t>
            </a:r>
            <a:endParaRPr sz="4000" dirty="0">
              <a:solidFill>
                <a:schemeClr val="tx1"/>
              </a:solidFill>
            </a:endParaRPr>
          </a:p>
        </p:txBody>
      </p:sp>
      <p:sp>
        <p:nvSpPr>
          <p:cNvPr id="11" name="TextBox 10">
            <a:extLst>
              <a:ext uri="{FF2B5EF4-FFF2-40B4-BE49-F238E27FC236}">
                <a16:creationId xmlns:a16="http://schemas.microsoft.com/office/drawing/2014/main" id="{32D0F984-2344-694E-81CA-961D6E7A681C}"/>
              </a:ext>
            </a:extLst>
          </p:cNvPr>
          <p:cNvSpPr txBox="1"/>
          <p:nvPr/>
        </p:nvSpPr>
        <p:spPr>
          <a:xfrm>
            <a:off x="2301765" y="11572829"/>
            <a:ext cx="5644055" cy="984885"/>
          </a:xfrm>
          <a:prstGeom prst="rect">
            <a:avLst/>
          </a:prstGeom>
          <a:noFill/>
        </p:spPr>
        <p:txBody>
          <a:bodyPr wrap="square" rtlCol="0">
            <a:spAutoFit/>
          </a:bodyPr>
          <a:lstStyle/>
          <a:p>
            <a:r>
              <a:rPr lang="en-US" sz="3200" dirty="0">
                <a:solidFill>
                  <a:schemeClr val="tx2"/>
                </a:solidFill>
              </a:rPr>
              <a:t>                          </a:t>
            </a:r>
            <a:r>
              <a:rPr lang="en-US" sz="4400" dirty="0">
                <a:solidFill>
                  <a:schemeClr val="tx1"/>
                </a:solidFill>
              </a:rPr>
              <a:t>Winter</a:t>
            </a:r>
          </a:p>
          <a:p>
            <a:pPr algn="ctr"/>
            <a:r>
              <a:rPr lang="en-US" dirty="0">
                <a:solidFill>
                  <a:schemeClr val="tx2"/>
                </a:solidFill>
              </a:rPr>
              <a:t> </a:t>
            </a:r>
          </a:p>
        </p:txBody>
      </p:sp>
      <p:pic>
        <p:nvPicPr>
          <p:cNvPr id="13" name="Graphic 12" descr="Bar chart showing the relative frequency of bacterial genera in single environmental DNA samples in the winter. ">
            <a:extLst>
              <a:ext uri="{FF2B5EF4-FFF2-40B4-BE49-F238E27FC236}">
                <a16:creationId xmlns:a16="http://schemas.microsoft.com/office/drawing/2014/main" id="{1AB9200C-348D-E843-9E06-451792514E8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47308" b="15670"/>
          <a:stretch/>
        </p:blipFill>
        <p:spPr>
          <a:xfrm>
            <a:off x="-288682" y="1836117"/>
            <a:ext cx="12482269" cy="9736712"/>
          </a:xfrm>
          <a:prstGeom prst="rect">
            <a:avLst/>
          </a:prstGeom>
        </p:spPr>
      </p:pic>
      <p:pic>
        <p:nvPicPr>
          <p:cNvPr id="15" name="Graphic 14" descr="Bar chart showing the relative frequency of bacterial genera in single environmental DNA samples in the summer. ">
            <a:extLst>
              <a:ext uri="{FF2B5EF4-FFF2-40B4-BE49-F238E27FC236}">
                <a16:creationId xmlns:a16="http://schemas.microsoft.com/office/drawing/2014/main" id="{F21F9695-B402-8E4D-A1F9-39B60448E2E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2693" b="15670"/>
          <a:stretch/>
        </p:blipFill>
        <p:spPr>
          <a:xfrm>
            <a:off x="12896769" y="1836117"/>
            <a:ext cx="11206627" cy="9736712"/>
          </a:xfrm>
          <a:prstGeom prst="rect">
            <a:avLst/>
          </a:prstGeom>
        </p:spPr>
      </p:pic>
      <p:sp>
        <p:nvSpPr>
          <p:cNvPr id="17" name="TextBox 16">
            <a:extLst>
              <a:ext uri="{FF2B5EF4-FFF2-40B4-BE49-F238E27FC236}">
                <a16:creationId xmlns:a16="http://schemas.microsoft.com/office/drawing/2014/main" id="{DC971953-FC64-6B41-861A-491818CDB13C}"/>
              </a:ext>
            </a:extLst>
          </p:cNvPr>
          <p:cNvSpPr txBox="1"/>
          <p:nvPr/>
        </p:nvSpPr>
        <p:spPr>
          <a:xfrm>
            <a:off x="14851117" y="11572829"/>
            <a:ext cx="5644055" cy="984885"/>
          </a:xfrm>
          <a:prstGeom prst="rect">
            <a:avLst/>
          </a:prstGeom>
          <a:noFill/>
        </p:spPr>
        <p:txBody>
          <a:bodyPr wrap="square" rtlCol="0">
            <a:spAutoFit/>
          </a:bodyPr>
          <a:lstStyle/>
          <a:p>
            <a:r>
              <a:rPr lang="en-US" sz="3200" dirty="0">
                <a:solidFill>
                  <a:schemeClr val="tx2"/>
                </a:solidFill>
              </a:rPr>
              <a:t>                       </a:t>
            </a:r>
            <a:r>
              <a:rPr lang="en-US" sz="4400" dirty="0">
                <a:solidFill>
                  <a:schemeClr val="tx1"/>
                </a:solidFill>
              </a:rPr>
              <a:t>Summer</a:t>
            </a:r>
          </a:p>
          <a:p>
            <a:pPr algn="ctr"/>
            <a:r>
              <a:rPr lang="en-US" dirty="0">
                <a:solidFill>
                  <a:schemeClr val="tx2"/>
                </a:solidFill>
              </a:rPr>
              <a:t> </a:t>
            </a:r>
          </a:p>
        </p:txBody>
      </p:sp>
    </p:spTree>
    <p:extLst>
      <p:ext uri="{BB962C8B-B14F-4D97-AF65-F5344CB8AC3E}">
        <p14:creationId xmlns:p14="http://schemas.microsoft.com/office/powerpoint/2010/main" val="1696754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Shape 237"/>
        <p:cNvGrpSpPr/>
        <p:nvPr/>
      </p:nvGrpSpPr>
      <p:grpSpPr>
        <a:xfrm>
          <a:off x="0" y="0"/>
          <a:ext cx="0" cy="0"/>
          <a:chOff x="0" y="0"/>
          <a:chExt cx="0" cy="0"/>
        </a:xfrm>
      </p:grpSpPr>
      <p:sp>
        <p:nvSpPr>
          <p:cNvPr id="238" name="Google Shape;238;p28"/>
          <p:cNvSpPr txBox="1">
            <a:spLocks noGrp="1"/>
          </p:cNvSpPr>
          <p:nvPr>
            <p:ph type="title"/>
          </p:nvPr>
        </p:nvSpPr>
        <p:spPr>
          <a:xfrm>
            <a:off x="5721273" y="312233"/>
            <a:ext cx="11561877" cy="1427100"/>
          </a:xfrm>
          <a:prstGeom prst="rect">
            <a:avLst/>
          </a:prstGeom>
        </p:spPr>
        <p:txBody>
          <a:bodyPr spcFirstLastPara="1" wrap="square" lIns="243825" tIns="243825" rIns="243825" bIns="243825" anchor="t" anchorCtr="0">
            <a:noAutofit/>
          </a:bodyPr>
          <a:lstStyle/>
          <a:p>
            <a:pPr marL="0" lvl="0" indent="0" algn="ctr" rtl="0">
              <a:spcBef>
                <a:spcPts val="0"/>
              </a:spcBef>
              <a:spcAft>
                <a:spcPts val="0"/>
              </a:spcAft>
              <a:buNone/>
            </a:pPr>
            <a:r>
              <a:rPr lang="en-US" sz="7200" dirty="0">
                <a:solidFill>
                  <a:schemeClr val="lt1"/>
                </a:solidFill>
                <a:latin typeface="Montserrat"/>
                <a:ea typeface="Montserrat"/>
                <a:cs typeface="Montserrat"/>
                <a:sym typeface="Montserrat"/>
              </a:rPr>
              <a:t>Next Steps</a:t>
            </a:r>
            <a:endParaRPr sz="7200" dirty="0">
              <a:solidFill>
                <a:schemeClr val="lt1"/>
              </a:solidFill>
              <a:latin typeface="Montserrat"/>
              <a:ea typeface="Montserrat"/>
              <a:cs typeface="Montserrat"/>
              <a:sym typeface="Montserrat"/>
            </a:endParaRPr>
          </a:p>
        </p:txBody>
      </p:sp>
      <p:pic>
        <p:nvPicPr>
          <p:cNvPr id="10" name="Google Shape;250;p29" descr="Image of eelgrass in the intertidal zone. ">
            <a:extLst>
              <a:ext uri="{FF2B5EF4-FFF2-40B4-BE49-F238E27FC236}">
                <a16:creationId xmlns:a16="http://schemas.microsoft.com/office/drawing/2014/main" id="{3930BF10-FE42-FD43-8041-C3CA18B99A15}"/>
              </a:ext>
            </a:extLst>
          </p:cNvPr>
          <p:cNvPicPr preferRelativeResize="0"/>
          <p:nvPr/>
        </p:nvPicPr>
        <p:blipFill>
          <a:blip r:embed="rId3">
            <a:alphaModFix/>
          </a:blip>
          <a:stretch>
            <a:fillRect/>
          </a:stretch>
        </p:blipFill>
        <p:spPr>
          <a:xfrm>
            <a:off x="329705" y="2161450"/>
            <a:ext cx="14089602" cy="9393100"/>
          </a:xfrm>
          <a:prstGeom prst="rect">
            <a:avLst/>
          </a:prstGeom>
          <a:noFill/>
          <a:ln>
            <a:noFill/>
          </a:ln>
        </p:spPr>
      </p:pic>
      <p:sp>
        <p:nvSpPr>
          <p:cNvPr id="11" name="Google Shape;233;p27">
            <a:extLst>
              <a:ext uri="{FF2B5EF4-FFF2-40B4-BE49-F238E27FC236}">
                <a16:creationId xmlns:a16="http://schemas.microsoft.com/office/drawing/2014/main" id="{7FFBD546-77C5-0043-BDD3-93344C13C183}"/>
              </a:ext>
            </a:extLst>
          </p:cNvPr>
          <p:cNvSpPr txBox="1">
            <a:spLocks/>
          </p:cNvSpPr>
          <p:nvPr/>
        </p:nvSpPr>
        <p:spPr>
          <a:xfrm>
            <a:off x="14976866" y="3422481"/>
            <a:ext cx="8619113" cy="7394202"/>
          </a:xfrm>
          <a:prstGeom prst="rect">
            <a:avLst/>
          </a:prstGeom>
          <a:noFill/>
          <a:ln>
            <a:noFill/>
          </a:ln>
        </p:spPr>
        <p:txBody>
          <a:bodyPr spcFirstLastPara="1" wrap="square" lIns="243825" tIns="243825" rIns="243825" bIns="243825" anchor="t" anchorCtr="0">
            <a:noAutofit/>
          </a:bodyPr>
          <a:lstStyle>
            <a:defPPr marR="0" lvl="0" algn="l" rtl="0">
              <a:lnSpc>
                <a:spcPct val="100000"/>
              </a:lnSpc>
              <a:spcBef>
                <a:spcPts val="0"/>
              </a:spcBef>
              <a:spcAft>
                <a:spcPts val="0"/>
              </a:spcAft>
            </a:defPPr>
            <a:lvl1pPr marL="457200" marR="0" lvl="0" indent="-533400" algn="l" rtl="0">
              <a:lnSpc>
                <a:spcPct val="115000"/>
              </a:lnSpc>
              <a:spcBef>
                <a:spcPts val="0"/>
              </a:spcBef>
              <a:spcAft>
                <a:spcPts val="0"/>
              </a:spcAft>
              <a:buClr>
                <a:schemeClr val="dk2"/>
              </a:buClr>
              <a:buSzPts val="4800"/>
              <a:buFont typeface="Arial"/>
              <a:buChar char="●"/>
              <a:defRPr sz="4800" b="0" i="0" u="none" strike="noStrike" cap="none">
                <a:solidFill>
                  <a:schemeClr val="dk2"/>
                </a:solidFill>
                <a:latin typeface="Arial"/>
                <a:ea typeface="Arial"/>
                <a:cs typeface="Arial"/>
                <a:sym typeface="Arial"/>
              </a:defRPr>
            </a:lvl1pPr>
            <a:lvl2pPr marL="914400" marR="0" lvl="1"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2pPr>
            <a:lvl3pPr marL="1371600" marR="0" lvl="2"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3pPr>
            <a:lvl4pPr marL="1828800" marR="0" lvl="3"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4pPr>
            <a:lvl5pPr marL="2286000" marR="0" lvl="4"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5pPr>
            <a:lvl6pPr marL="2743200" marR="0" lvl="5"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6pPr>
            <a:lvl7pPr marL="3200400" marR="0" lvl="6"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7pPr>
            <a:lvl8pPr marL="3657600" marR="0" lvl="7"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8pPr>
            <a:lvl9pPr marL="4114800" marR="0" lvl="8" indent="-463550" algn="l" rtl="0">
              <a:lnSpc>
                <a:spcPct val="115000"/>
              </a:lnSpc>
              <a:spcBef>
                <a:spcPts val="4300"/>
              </a:spcBef>
              <a:spcAft>
                <a:spcPts val="4300"/>
              </a:spcAft>
              <a:buClr>
                <a:schemeClr val="dk2"/>
              </a:buClr>
              <a:buSzPts val="3700"/>
              <a:buFont typeface="Arial"/>
              <a:buChar char="■"/>
              <a:defRPr sz="3700" b="0" i="0" u="none" strike="noStrike" cap="none">
                <a:solidFill>
                  <a:schemeClr val="dk2"/>
                </a:solidFill>
                <a:latin typeface="Arial"/>
                <a:ea typeface="Arial"/>
                <a:cs typeface="Arial"/>
                <a:sym typeface="Arial"/>
              </a:defRPr>
            </a:lvl9pPr>
          </a:lstStyle>
          <a:p>
            <a:pPr indent="-501650">
              <a:lnSpc>
                <a:spcPct val="150000"/>
              </a:lnSpc>
              <a:buClr>
                <a:schemeClr val="lt1"/>
              </a:buClr>
              <a:buSzPts val="4300"/>
              <a:buFont typeface="Montserrat"/>
              <a:buChar char="●"/>
            </a:pPr>
            <a:r>
              <a:rPr lang="en-US" sz="4300" dirty="0">
                <a:solidFill>
                  <a:schemeClr val="lt1"/>
                </a:solidFill>
                <a:latin typeface="Montserrat"/>
                <a:ea typeface="Montserrat"/>
                <a:cs typeface="Montserrat"/>
                <a:sym typeface="Montserrat"/>
              </a:rPr>
              <a:t>Sequence eDNA samples from Spring and Fall of 2020 (n = 144)</a:t>
            </a:r>
          </a:p>
          <a:p>
            <a:pPr indent="-501650">
              <a:lnSpc>
                <a:spcPct val="150000"/>
              </a:lnSpc>
              <a:buClr>
                <a:schemeClr val="lt1"/>
              </a:buClr>
              <a:buSzPts val="4300"/>
              <a:buFont typeface="Montserrat"/>
              <a:buChar char="●"/>
            </a:pPr>
            <a:r>
              <a:rPr lang="en-US" sz="4300" dirty="0">
                <a:solidFill>
                  <a:schemeClr val="lt1"/>
                </a:solidFill>
                <a:latin typeface="Montserrat"/>
                <a:ea typeface="Montserrat"/>
                <a:cs typeface="Montserrat"/>
                <a:sym typeface="Montserrat"/>
              </a:rPr>
              <a:t>Explore which bacteria might be excluded from </a:t>
            </a:r>
            <a:r>
              <a:rPr lang="en-US" sz="4300" i="1" dirty="0">
                <a:solidFill>
                  <a:schemeClr val="lt1"/>
                </a:solidFill>
                <a:latin typeface="Montserrat"/>
                <a:ea typeface="Montserrat"/>
                <a:cs typeface="Montserrat"/>
                <a:sym typeface="Montserrat"/>
              </a:rPr>
              <a:t>Z. marina</a:t>
            </a:r>
            <a:r>
              <a:rPr lang="en-US" sz="4300" dirty="0">
                <a:solidFill>
                  <a:schemeClr val="lt1"/>
                </a:solidFill>
                <a:latin typeface="Montserrat"/>
                <a:ea typeface="Montserrat"/>
                <a:cs typeface="Montserrat"/>
                <a:sym typeface="Montserrat"/>
              </a:rPr>
              <a:t> beds </a:t>
            </a:r>
          </a:p>
          <a:p>
            <a:pPr indent="0">
              <a:buFont typeface="Arial"/>
              <a:buNone/>
            </a:pPr>
            <a:endParaRPr lang="en-US" sz="4300" dirty="0">
              <a:solidFill>
                <a:schemeClr val="dk1"/>
              </a:solidFill>
              <a:latin typeface="Montserrat"/>
              <a:ea typeface="Montserrat"/>
              <a:cs typeface="Montserrat"/>
              <a:sym typeface="Montserrat"/>
            </a:endParaRPr>
          </a:p>
          <a:p>
            <a:pPr indent="0">
              <a:spcBef>
                <a:spcPts val="4300"/>
              </a:spcBef>
              <a:buFont typeface="Arial"/>
              <a:buNone/>
            </a:pPr>
            <a:endParaRPr lang="en-US" sz="4300" dirty="0"/>
          </a:p>
          <a:p>
            <a:pPr indent="0">
              <a:spcBef>
                <a:spcPts val="4300"/>
              </a:spcBef>
              <a:buFont typeface="Arial"/>
              <a:buNone/>
            </a:pPr>
            <a:endParaRPr lang="en-US" sz="4300" dirty="0"/>
          </a:p>
          <a:p>
            <a:pPr marL="0" indent="0">
              <a:spcBef>
                <a:spcPts val="4300"/>
              </a:spcBef>
              <a:buFont typeface="Arial"/>
              <a:buNone/>
            </a:pPr>
            <a:endParaRPr lang="en-US" sz="4300" dirty="0"/>
          </a:p>
          <a:p>
            <a:pPr marL="0" indent="0">
              <a:spcBef>
                <a:spcPts val="4300"/>
              </a:spcBef>
              <a:spcAft>
                <a:spcPts val="4300"/>
              </a:spcAft>
              <a:buFont typeface="Arial"/>
              <a:buNone/>
            </a:pPr>
            <a:endParaRPr lang="en-US" sz="43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Shape 254"/>
        <p:cNvGrpSpPr/>
        <p:nvPr/>
      </p:nvGrpSpPr>
      <p:grpSpPr>
        <a:xfrm>
          <a:off x="0" y="0"/>
          <a:ext cx="0" cy="0"/>
          <a:chOff x="0" y="0"/>
          <a:chExt cx="0" cy="0"/>
        </a:xfrm>
      </p:grpSpPr>
      <p:sp>
        <p:nvSpPr>
          <p:cNvPr id="255" name="Google Shape;255;p30"/>
          <p:cNvSpPr txBox="1">
            <a:spLocks noGrp="1"/>
          </p:cNvSpPr>
          <p:nvPr>
            <p:ph type="title" idx="4294967295"/>
          </p:nvPr>
        </p:nvSpPr>
        <p:spPr>
          <a:xfrm>
            <a:off x="1004350" y="500975"/>
            <a:ext cx="12415800" cy="1427100"/>
          </a:xfrm>
          <a:prstGeom prst="rect">
            <a:avLst/>
          </a:prstGeom>
        </p:spPr>
        <p:txBody>
          <a:bodyPr spcFirstLastPara="1" wrap="square" lIns="243825" tIns="243825" rIns="243825" bIns="243825" anchor="t" anchorCtr="0">
            <a:noAutofit/>
          </a:bodyPr>
          <a:lstStyle/>
          <a:p>
            <a:pPr marL="0" lvl="0" indent="0" algn="l" rtl="0">
              <a:spcBef>
                <a:spcPts val="0"/>
              </a:spcBef>
              <a:spcAft>
                <a:spcPts val="0"/>
              </a:spcAft>
              <a:buNone/>
            </a:pPr>
            <a:r>
              <a:rPr lang="en-US" sz="7200">
                <a:solidFill>
                  <a:schemeClr val="lt1"/>
                </a:solidFill>
                <a:latin typeface="Montserrat"/>
                <a:ea typeface="Montserrat"/>
                <a:cs typeface="Montserrat"/>
                <a:sym typeface="Montserrat"/>
              </a:rPr>
              <a:t>Summary</a:t>
            </a:r>
            <a:endParaRPr sz="7200">
              <a:solidFill>
                <a:schemeClr val="lt1"/>
              </a:solidFill>
              <a:latin typeface="Montserrat"/>
              <a:ea typeface="Montserrat"/>
              <a:cs typeface="Montserrat"/>
              <a:sym typeface="Montserrat"/>
            </a:endParaRPr>
          </a:p>
        </p:txBody>
      </p:sp>
      <p:sp>
        <p:nvSpPr>
          <p:cNvPr id="256" name="Google Shape;256;p30"/>
          <p:cNvSpPr txBox="1"/>
          <p:nvPr/>
        </p:nvSpPr>
        <p:spPr>
          <a:xfrm>
            <a:off x="1004350" y="2125121"/>
            <a:ext cx="12648300" cy="5147533"/>
          </a:xfrm>
          <a:prstGeom prst="rect">
            <a:avLst/>
          </a:prstGeom>
          <a:noFill/>
          <a:ln>
            <a:noFill/>
          </a:ln>
        </p:spPr>
        <p:txBody>
          <a:bodyPr spcFirstLastPara="1" wrap="square" lIns="91425" tIns="91425" rIns="91425" bIns="91425" anchor="t" anchorCtr="0">
            <a:spAutoFit/>
          </a:bodyPr>
          <a:lstStyle/>
          <a:p>
            <a:pPr marL="914400" lvl="0" indent="-501650" algn="l" rtl="0">
              <a:lnSpc>
                <a:spcPct val="150000"/>
              </a:lnSpc>
              <a:spcBef>
                <a:spcPts val="0"/>
              </a:spcBef>
              <a:spcAft>
                <a:spcPts val="0"/>
              </a:spcAft>
              <a:buClr>
                <a:schemeClr val="lt1"/>
              </a:buClr>
              <a:buSzPts val="4300"/>
              <a:buFont typeface="Montserrat"/>
              <a:buChar char="●"/>
            </a:pPr>
            <a:r>
              <a:rPr lang="en-US" sz="4300" dirty="0">
                <a:solidFill>
                  <a:schemeClr val="lt1"/>
                </a:solidFill>
                <a:latin typeface="Montserrat"/>
                <a:ea typeface="Montserrat"/>
                <a:cs typeface="Montserrat"/>
                <a:sym typeface="Montserrat"/>
              </a:rPr>
              <a:t>No </a:t>
            </a:r>
            <a:r>
              <a:rPr lang="en-US" sz="4300" i="1" dirty="0">
                <a:solidFill>
                  <a:schemeClr val="lt1"/>
                </a:solidFill>
                <a:latin typeface="Montserrat"/>
                <a:ea typeface="Montserrat"/>
                <a:cs typeface="Montserrat"/>
                <a:sym typeface="Montserrat"/>
              </a:rPr>
              <a:t>Z. marina </a:t>
            </a:r>
            <a:r>
              <a:rPr lang="en-US" sz="4300" dirty="0">
                <a:solidFill>
                  <a:schemeClr val="lt1"/>
                </a:solidFill>
                <a:latin typeface="Montserrat"/>
                <a:ea typeface="Montserrat"/>
                <a:cs typeface="Montserrat"/>
                <a:sym typeface="Montserrat"/>
              </a:rPr>
              <a:t>filtration effect</a:t>
            </a:r>
            <a:endParaRPr sz="4300" dirty="0">
              <a:solidFill>
                <a:schemeClr val="lt1"/>
              </a:solidFill>
              <a:latin typeface="Montserrat"/>
              <a:ea typeface="Montserrat"/>
              <a:cs typeface="Montserrat"/>
              <a:sym typeface="Montserrat"/>
            </a:endParaRPr>
          </a:p>
          <a:p>
            <a:pPr marL="914400" lvl="0" indent="-501650" algn="l" rtl="0">
              <a:lnSpc>
                <a:spcPct val="150000"/>
              </a:lnSpc>
              <a:spcBef>
                <a:spcPts val="0"/>
              </a:spcBef>
              <a:spcAft>
                <a:spcPts val="0"/>
              </a:spcAft>
              <a:buClr>
                <a:schemeClr val="lt1"/>
              </a:buClr>
              <a:buSzPts val="4300"/>
              <a:buFont typeface="Montserrat"/>
              <a:buChar char="●"/>
            </a:pPr>
            <a:r>
              <a:rPr lang="en-US" sz="4300" dirty="0">
                <a:solidFill>
                  <a:schemeClr val="lt1"/>
                </a:solidFill>
                <a:latin typeface="Montserrat"/>
                <a:ea typeface="Montserrat"/>
                <a:cs typeface="Montserrat"/>
                <a:sym typeface="Montserrat"/>
              </a:rPr>
              <a:t>High geographic and seasonal variability </a:t>
            </a:r>
            <a:endParaRPr sz="4300" dirty="0">
              <a:solidFill>
                <a:schemeClr val="lt1"/>
              </a:solidFill>
              <a:latin typeface="Montserrat"/>
              <a:ea typeface="Montserrat"/>
              <a:cs typeface="Montserrat"/>
              <a:sym typeface="Montserrat"/>
            </a:endParaRPr>
          </a:p>
          <a:p>
            <a:pPr marL="914400" lvl="0" indent="-501650" algn="l" rtl="0">
              <a:lnSpc>
                <a:spcPct val="150000"/>
              </a:lnSpc>
              <a:spcBef>
                <a:spcPts val="0"/>
              </a:spcBef>
              <a:spcAft>
                <a:spcPts val="0"/>
              </a:spcAft>
              <a:buClr>
                <a:schemeClr val="lt1"/>
              </a:buClr>
              <a:buSzPts val="4300"/>
              <a:buFont typeface="Montserrat"/>
              <a:buChar char="●"/>
            </a:pPr>
            <a:r>
              <a:rPr lang="en-US" sz="4300" dirty="0">
                <a:solidFill>
                  <a:schemeClr val="lt1"/>
                </a:solidFill>
                <a:latin typeface="Montserrat"/>
                <a:ea typeface="Montserrat"/>
                <a:cs typeface="Montserrat"/>
                <a:sym typeface="Montserrat"/>
              </a:rPr>
              <a:t>Potentially pathogenic microorganisms detected </a:t>
            </a:r>
            <a:endParaRPr sz="4300" dirty="0">
              <a:solidFill>
                <a:schemeClr val="lt1"/>
              </a:solidFill>
              <a:latin typeface="Montserrat"/>
              <a:ea typeface="Montserrat"/>
              <a:cs typeface="Montserrat"/>
              <a:sym typeface="Montserrat"/>
            </a:endParaRPr>
          </a:p>
          <a:p>
            <a:pPr marL="914400" lvl="0" indent="-501650" algn="l" rtl="0">
              <a:lnSpc>
                <a:spcPct val="150000"/>
              </a:lnSpc>
              <a:spcBef>
                <a:spcPts val="0"/>
              </a:spcBef>
              <a:spcAft>
                <a:spcPts val="0"/>
              </a:spcAft>
              <a:buClr>
                <a:schemeClr val="lt1"/>
              </a:buClr>
              <a:buSzPts val="4300"/>
              <a:buFont typeface="Montserrat"/>
              <a:buChar char="●"/>
            </a:pPr>
            <a:r>
              <a:rPr lang="en-US" sz="4300" dirty="0">
                <a:solidFill>
                  <a:schemeClr val="lt1"/>
                </a:solidFill>
                <a:latin typeface="Montserrat"/>
                <a:ea typeface="Montserrat"/>
                <a:cs typeface="Montserrat"/>
                <a:sym typeface="Montserrat"/>
              </a:rPr>
              <a:t>Sequence additional eDNA samples</a:t>
            </a:r>
            <a:endParaRPr dirty="0"/>
          </a:p>
        </p:txBody>
      </p:sp>
      <p:pic>
        <p:nvPicPr>
          <p:cNvPr id="257" name="Google Shape;257;p30" descr="Image of eelgrass in the intertidal zone and a transect tape over the eelgrass bed. "/>
          <p:cNvPicPr preferRelativeResize="0"/>
          <p:nvPr/>
        </p:nvPicPr>
        <p:blipFill>
          <a:blip r:embed="rId3">
            <a:alphaModFix/>
          </a:blip>
          <a:stretch>
            <a:fillRect/>
          </a:stretch>
        </p:blipFill>
        <p:spPr>
          <a:xfrm>
            <a:off x="14100175" y="-62675"/>
            <a:ext cx="10286999" cy="13715999"/>
          </a:xfrm>
          <a:prstGeom prst="rect">
            <a:avLst/>
          </a:prstGeom>
          <a:noFill/>
          <a:ln>
            <a:noFill/>
          </a:ln>
        </p:spPr>
      </p:pic>
      <p:pic>
        <p:nvPicPr>
          <p:cNvPr id="5" name="Google Shape;103;p19" descr="Image of eelgrass in the intertidal zone">
            <a:extLst>
              <a:ext uri="{FF2B5EF4-FFF2-40B4-BE49-F238E27FC236}">
                <a16:creationId xmlns:a16="http://schemas.microsoft.com/office/drawing/2014/main" id="{498B42B8-6181-1F48-8A2C-2A56E650BEB1}"/>
              </a:ext>
            </a:extLst>
          </p:cNvPr>
          <p:cNvPicPr preferRelativeResize="0"/>
          <p:nvPr/>
        </p:nvPicPr>
        <p:blipFill rotWithShape="1">
          <a:blip r:embed="rId4">
            <a:alphaModFix/>
          </a:blip>
          <a:srcRect t="20785" r="9165"/>
          <a:stretch/>
        </p:blipFill>
        <p:spPr>
          <a:xfrm>
            <a:off x="1893938" y="7272654"/>
            <a:ext cx="10636624" cy="6183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831233" y="204808"/>
            <a:ext cx="22724700" cy="1527300"/>
          </a:xfrm>
          <a:prstGeom prst="rect">
            <a:avLst/>
          </a:prstGeom>
        </p:spPr>
        <p:txBody>
          <a:bodyPr spcFirstLastPara="1" wrap="square" lIns="243825" tIns="243825" rIns="243825" bIns="243825" anchor="t" anchorCtr="0">
            <a:noAutofit/>
          </a:bodyPr>
          <a:lstStyle/>
          <a:p>
            <a:pPr marL="0" lvl="0" indent="0" algn="l" rtl="0">
              <a:spcBef>
                <a:spcPts val="0"/>
              </a:spcBef>
              <a:spcAft>
                <a:spcPts val="0"/>
              </a:spcAft>
              <a:buNone/>
            </a:pPr>
            <a:r>
              <a:rPr lang="en-US" u="sng" dirty="0">
                <a:latin typeface="Montserrat"/>
                <a:ea typeface="Montserrat"/>
                <a:cs typeface="Montserrat"/>
                <a:sym typeface="Montserrat"/>
              </a:rPr>
              <a:t>Roadmap</a:t>
            </a:r>
            <a:endParaRPr u="sng" dirty="0">
              <a:latin typeface="Montserrat"/>
              <a:ea typeface="Montserrat"/>
              <a:cs typeface="Montserrat"/>
              <a:sym typeface="Montserrat"/>
            </a:endParaRPr>
          </a:p>
        </p:txBody>
      </p:sp>
      <p:sp>
        <p:nvSpPr>
          <p:cNvPr id="71" name="Google Shape;71;p16"/>
          <p:cNvSpPr txBox="1">
            <a:spLocks noGrp="1"/>
          </p:cNvSpPr>
          <p:nvPr>
            <p:ph type="body" idx="1"/>
          </p:nvPr>
        </p:nvSpPr>
        <p:spPr>
          <a:xfrm>
            <a:off x="0" y="1946900"/>
            <a:ext cx="9697500" cy="11182992"/>
          </a:xfrm>
          <a:prstGeom prst="rect">
            <a:avLst/>
          </a:prstGeom>
        </p:spPr>
        <p:txBody>
          <a:bodyPr spcFirstLastPara="1" wrap="square" lIns="243825" tIns="243825" rIns="243825" bIns="243825" anchor="t" anchorCtr="0">
            <a:noAutofit/>
          </a:bodyPr>
          <a:lstStyle/>
          <a:p>
            <a:pPr marL="857250" indent="-857250"/>
            <a:r>
              <a:rPr lang="en-US" sz="7000" dirty="0">
                <a:latin typeface="Montserrat"/>
                <a:ea typeface="Montserrat"/>
                <a:cs typeface="Montserrat"/>
                <a:sym typeface="Montserrat"/>
              </a:rPr>
              <a:t>Bacterial pollution in Puget Sound</a:t>
            </a:r>
            <a:endParaRPr sz="7000" dirty="0">
              <a:latin typeface="Montserrat"/>
              <a:ea typeface="Montserrat"/>
              <a:cs typeface="Montserrat"/>
              <a:sym typeface="Montserrat"/>
            </a:endParaRPr>
          </a:p>
          <a:p>
            <a:pPr marL="857250" indent="-857250">
              <a:spcBef>
                <a:spcPts val="4300"/>
              </a:spcBef>
            </a:pPr>
            <a:r>
              <a:rPr lang="en-US" sz="7000" i="1" dirty="0">
                <a:latin typeface="Montserrat"/>
                <a:ea typeface="Montserrat"/>
                <a:cs typeface="Montserrat"/>
                <a:sym typeface="Montserrat"/>
              </a:rPr>
              <a:t>Z. marina </a:t>
            </a:r>
            <a:r>
              <a:rPr lang="en-US" sz="7000" dirty="0">
                <a:latin typeface="Montserrat"/>
                <a:ea typeface="Montserrat"/>
                <a:cs typeface="Montserrat"/>
                <a:sym typeface="Montserrat"/>
              </a:rPr>
              <a:t>as a solution</a:t>
            </a:r>
            <a:endParaRPr sz="7000" dirty="0">
              <a:latin typeface="Montserrat"/>
              <a:ea typeface="Montserrat"/>
              <a:cs typeface="Montserrat"/>
              <a:sym typeface="Montserrat"/>
            </a:endParaRPr>
          </a:p>
          <a:p>
            <a:pPr marL="857250" indent="-857250">
              <a:spcBef>
                <a:spcPts val="4300"/>
              </a:spcBef>
            </a:pPr>
            <a:r>
              <a:rPr lang="en-US" sz="7000" dirty="0">
                <a:latin typeface="Montserrat"/>
                <a:ea typeface="Montserrat"/>
                <a:cs typeface="Montserrat"/>
                <a:sym typeface="Montserrat"/>
              </a:rPr>
              <a:t>Methodology</a:t>
            </a:r>
            <a:endParaRPr sz="7000" dirty="0">
              <a:latin typeface="Montserrat"/>
              <a:ea typeface="Montserrat"/>
              <a:cs typeface="Montserrat"/>
              <a:sym typeface="Montserrat"/>
            </a:endParaRPr>
          </a:p>
          <a:p>
            <a:pPr marL="857250" indent="-857250">
              <a:spcBef>
                <a:spcPts val="4300"/>
              </a:spcBef>
            </a:pPr>
            <a:r>
              <a:rPr lang="en-US" sz="7000" dirty="0">
                <a:latin typeface="Montserrat"/>
                <a:ea typeface="Montserrat"/>
                <a:cs typeface="Montserrat"/>
                <a:sym typeface="Montserrat"/>
              </a:rPr>
              <a:t>Results </a:t>
            </a:r>
            <a:endParaRPr sz="7000" dirty="0">
              <a:latin typeface="Montserrat"/>
              <a:ea typeface="Montserrat"/>
              <a:cs typeface="Montserrat"/>
              <a:sym typeface="Montserrat"/>
            </a:endParaRPr>
          </a:p>
          <a:p>
            <a:pPr marL="857250" indent="-857250">
              <a:spcBef>
                <a:spcPts val="4300"/>
              </a:spcBef>
            </a:pPr>
            <a:r>
              <a:rPr lang="en-US" sz="7000" dirty="0">
                <a:latin typeface="Montserrat"/>
                <a:ea typeface="Montserrat"/>
                <a:cs typeface="Montserrat"/>
                <a:sym typeface="Montserrat"/>
              </a:rPr>
              <a:t>Next Steps</a:t>
            </a:r>
            <a:endParaRPr sz="7000" dirty="0">
              <a:latin typeface="Montserrat"/>
              <a:ea typeface="Montserrat"/>
              <a:cs typeface="Montserrat"/>
              <a:sym typeface="Montserrat"/>
            </a:endParaRPr>
          </a:p>
          <a:p>
            <a:pPr marL="0" lvl="0" indent="0" algn="l" rtl="0">
              <a:spcBef>
                <a:spcPts val="4300"/>
              </a:spcBef>
              <a:spcAft>
                <a:spcPts val="0"/>
              </a:spcAft>
              <a:buNone/>
            </a:pPr>
            <a:endParaRPr sz="7000" dirty="0">
              <a:latin typeface="Montserrat"/>
              <a:ea typeface="Montserrat"/>
              <a:cs typeface="Montserrat"/>
              <a:sym typeface="Montserrat"/>
            </a:endParaRPr>
          </a:p>
          <a:p>
            <a:pPr marL="0" lvl="0" indent="0" algn="l" rtl="0">
              <a:spcBef>
                <a:spcPts val="4300"/>
              </a:spcBef>
              <a:spcAft>
                <a:spcPts val="0"/>
              </a:spcAft>
              <a:buNone/>
            </a:pPr>
            <a:endParaRPr sz="7000" dirty="0">
              <a:latin typeface="Montserrat"/>
              <a:ea typeface="Montserrat"/>
              <a:cs typeface="Montserrat"/>
              <a:sym typeface="Montserrat"/>
            </a:endParaRPr>
          </a:p>
          <a:p>
            <a:pPr marL="0" lvl="0" indent="0" algn="l" rtl="0">
              <a:spcBef>
                <a:spcPts val="4300"/>
              </a:spcBef>
              <a:spcAft>
                <a:spcPts val="4300"/>
              </a:spcAft>
              <a:buNone/>
            </a:pPr>
            <a:endParaRPr sz="7000" dirty="0"/>
          </a:p>
        </p:txBody>
      </p:sp>
      <p:pic>
        <p:nvPicPr>
          <p:cNvPr id="72" name="Google Shape;72;p16" descr="Map of Washington state with Puget Sound highlighted. "/>
          <p:cNvPicPr preferRelativeResize="0"/>
          <p:nvPr/>
        </p:nvPicPr>
        <p:blipFill>
          <a:blip r:embed="rId3">
            <a:alphaModFix/>
          </a:blip>
          <a:stretch>
            <a:fillRect/>
          </a:stretch>
        </p:blipFill>
        <p:spPr>
          <a:xfrm>
            <a:off x="9431382" y="1350775"/>
            <a:ext cx="14955791" cy="10633150"/>
          </a:xfrm>
          <a:prstGeom prst="rect">
            <a:avLst/>
          </a:prstGeom>
          <a:noFill/>
          <a:ln>
            <a:noFill/>
          </a:ln>
        </p:spPr>
      </p:pic>
      <p:sp>
        <p:nvSpPr>
          <p:cNvPr id="73" name="Google Shape;73;p16"/>
          <p:cNvSpPr/>
          <p:nvPr/>
        </p:nvSpPr>
        <p:spPr>
          <a:xfrm>
            <a:off x="12414475" y="3303875"/>
            <a:ext cx="2936700" cy="3971400"/>
          </a:xfrm>
          <a:prstGeom prst="rect">
            <a:avLst/>
          </a:prstGeom>
          <a:noFill/>
          <a:ln w="152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 name="Oval 6">
            <a:extLst>
              <a:ext uri="{FF2B5EF4-FFF2-40B4-BE49-F238E27FC236}">
                <a16:creationId xmlns:a16="http://schemas.microsoft.com/office/drawing/2014/main" id="{A110D442-CE1E-F749-9E3D-FA24DBE79239}"/>
              </a:ext>
            </a:extLst>
          </p:cNvPr>
          <p:cNvSpPr/>
          <p:nvPr/>
        </p:nvSpPr>
        <p:spPr>
          <a:xfrm>
            <a:off x="14020733" y="5514976"/>
            <a:ext cx="352492" cy="4000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31" descr="Image of eelgrass in the intertidal at low tide "/>
          <p:cNvSpPr txBox="1"/>
          <p:nvPr/>
        </p:nvSpPr>
        <p:spPr>
          <a:xfrm>
            <a:off x="-62" y="0"/>
            <a:ext cx="24387300" cy="13716000"/>
          </a:xfrm>
          <a:prstGeom prst="rect">
            <a:avLst/>
          </a:prstGeom>
          <a:solidFill>
            <a:srgbClr val="F7F3F1">
              <a:alpha val="3408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263" name="Google Shape;263;p31"/>
          <p:cNvSpPr>
            <a:spLocks noGrp="1"/>
          </p:cNvSpPr>
          <p:nvPr>
            <p:ph type="pic" idx="2"/>
          </p:nvPr>
        </p:nvSpPr>
        <p:spPr>
          <a:xfrm>
            <a:off x="8035288" y="775775"/>
            <a:ext cx="8316600" cy="45927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2000"/>
              </a:spcBef>
              <a:spcAft>
                <a:spcPts val="0"/>
              </a:spcAft>
              <a:buNone/>
            </a:pPr>
            <a:r>
              <a:rPr lang="en-US" sz="10100" b="1"/>
              <a:t>Thank you!</a:t>
            </a:r>
            <a:endParaRPr sz="10100" b="1"/>
          </a:p>
          <a:p>
            <a:pPr marL="0" lvl="0" indent="0" algn="ctr" rtl="0">
              <a:spcBef>
                <a:spcPts val="2000"/>
              </a:spcBef>
              <a:spcAft>
                <a:spcPts val="0"/>
              </a:spcAft>
              <a:buNone/>
            </a:pPr>
            <a:r>
              <a:rPr lang="en-US" sz="7500" b="1"/>
              <a:t>Questions?</a:t>
            </a:r>
            <a:endParaRPr sz="7500" b="1"/>
          </a:p>
        </p:txBody>
      </p:sp>
      <p:pic>
        <p:nvPicPr>
          <p:cNvPr id="264" name="Google Shape;264;p31"/>
          <p:cNvPicPr preferRelativeResize="0"/>
          <p:nvPr/>
        </p:nvPicPr>
        <p:blipFill>
          <a:blip r:embed="rId4">
            <a:alphaModFix/>
          </a:blip>
          <a:stretch>
            <a:fillRect/>
          </a:stretch>
        </p:blipFill>
        <p:spPr>
          <a:xfrm>
            <a:off x="255150" y="10268050"/>
            <a:ext cx="10496425" cy="1884991"/>
          </a:xfrm>
          <a:prstGeom prst="rect">
            <a:avLst/>
          </a:prstGeom>
          <a:noFill/>
          <a:ln>
            <a:noFill/>
          </a:ln>
        </p:spPr>
      </p:pic>
      <p:pic>
        <p:nvPicPr>
          <p:cNvPr id="265" name="Google Shape;265;p31"/>
          <p:cNvPicPr preferRelativeResize="0"/>
          <p:nvPr/>
        </p:nvPicPr>
        <p:blipFill>
          <a:blip r:embed="rId5">
            <a:alphaModFix/>
          </a:blip>
          <a:stretch>
            <a:fillRect/>
          </a:stretch>
        </p:blipFill>
        <p:spPr>
          <a:xfrm>
            <a:off x="255150" y="6508001"/>
            <a:ext cx="3472650" cy="3472650"/>
          </a:xfrm>
          <a:prstGeom prst="rect">
            <a:avLst/>
          </a:prstGeom>
          <a:noFill/>
          <a:ln>
            <a:noFill/>
          </a:ln>
        </p:spPr>
      </p:pic>
      <p:pic>
        <p:nvPicPr>
          <p:cNvPr id="266" name="Google Shape;266;p31"/>
          <p:cNvPicPr preferRelativeResize="0"/>
          <p:nvPr/>
        </p:nvPicPr>
        <p:blipFill>
          <a:blip r:embed="rId6">
            <a:alphaModFix/>
          </a:blip>
          <a:stretch>
            <a:fillRect/>
          </a:stretch>
        </p:blipFill>
        <p:spPr>
          <a:xfrm>
            <a:off x="4009925" y="8361475"/>
            <a:ext cx="6741650" cy="1619175"/>
          </a:xfrm>
          <a:prstGeom prst="rect">
            <a:avLst/>
          </a:prstGeom>
          <a:noFill/>
          <a:ln>
            <a:noFill/>
          </a:ln>
        </p:spPr>
      </p:pic>
      <p:pic>
        <p:nvPicPr>
          <p:cNvPr id="267" name="Google Shape;267;p31"/>
          <p:cNvPicPr preferRelativeResize="0"/>
          <p:nvPr/>
        </p:nvPicPr>
        <p:blipFill>
          <a:blip r:embed="rId7">
            <a:alphaModFix/>
          </a:blip>
          <a:stretch>
            <a:fillRect/>
          </a:stretch>
        </p:blipFill>
        <p:spPr>
          <a:xfrm>
            <a:off x="11177800" y="8536696"/>
            <a:ext cx="3472650" cy="3490804"/>
          </a:xfrm>
          <a:prstGeom prst="rect">
            <a:avLst/>
          </a:prstGeom>
          <a:noFill/>
          <a:ln>
            <a:noFill/>
          </a:ln>
        </p:spPr>
      </p:pic>
      <p:sp>
        <p:nvSpPr>
          <p:cNvPr id="268" name="Google Shape;268;p31"/>
          <p:cNvSpPr txBox="1"/>
          <p:nvPr/>
        </p:nvSpPr>
        <p:spPr>
          <a:xfrm>
            <a:off x="4009925" y="6721372"/>
            <a:ext cx="7377600" cy="13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highlight>
                  <a:srgbClr val="FFFFFF"/>
                </a:highlight>
                <a:latin typeface="Montserrat"/>
                <a:ea typeface="Montserrat"/>
                <a:cs typeface="Montserrat"/>
                <a:sym typeface="Montserrat"/>
              </a:rPr>
              <a:t>Dr. Micah Horwith </a:t>
            </a:r>
            <a:endParaRPr sz="3000">
              <a:highlight>
                <a:srgbClr val="FFFFFF"/>
              </a:highlight>
              <a:latin typeface="Montserrat"/>
              <a:ea typeface="Montserrat"/>
              <a:cs typeface="Montserrat"/>
              <a:sym typeface="Montserrat"/>
            </a:endParaRPr>
          </a:p>
          <a:p>
            <a:pPr marL="0" lvl="0" indent="0" algn="l" rtl="0">
              <a:spcBef>
                <a:spcPts val="0"/>
              </a:spcBef>
              <a:spcAft>
                <a:spcPts val="0"/>
              </a:spcAft>
              <a:buNone/>
            </a:pPr>
            <a:r>
              <a:rPr lang="en-US" sz="3000">
                <a:highlight>
                  <a:srgbClr val="FFFFFF"/>
                </a:highlight>
                <a:latin typeface="Montserrat"/>
                <a:ea typeface="Montserrat"/>
                <a:cs typeface="Montserrat"/>
                <a:sym typeface="Montserrat"/>
              </a:rPr>
              <a:t>Dr. Emily Jacobs-Palmer</a:t>
            </a:r>
            <a:endParaRPr sz="3000">
              <a:highlight>
                <a:srgbClr val="FFFFFF"/>
              </a:highlight>
              <a:latin typeface="Montserrat"/>
              <a:ea typeface="Montserrat"/>
              <a:cs typeface="Montserrat"/>
              <a:sym typeface="Montserrat"/>
            </a:endParaRPr>
          </a:p>
          <a:p>
            <a:pPr marL="0" lvl="0" indent="0" algn="l" rtl="0">
              <a:spcBef>
                <a:spcPts val="0"/>
              </a:spcBef>
              <a:spcAft>
                <a:spcPts val="0"/>
              </a:spcAft>
              <a:buNone/>
            </a:pPr>
            <a:r>
              <a:rPr lang="en-US" sz="3000">
                <a:highlight>
                  <a:srgbClr val="FFFFFF"/>
                </a:highlight>
                <a:latin typeface="Montserrat"/>
                <a:ea typeface="Montserrat"/>
                <a:cs typeface="Montserrat"/>
                <a:sym typeface="Montserrat"/>
              </a:rPr>
              <a:t>Dr. Bart </a:t>
            </a:r>
            <a:r>
              <a:rPr lang="en-US" sz="3000">
                <a:solidFill>
                  <a:srgbClr val="202124"/>
                </a:solidFill>
                <a:highlight>
                  <a:srgbClr val="FFFFFF"/>
                </a:highlight>
                <a:latin typeface="Montserrat"/>
                <a:ea typeface="Montserrat"/>
                <a:cs typeface="Montserrat"/>
                <a:sym typeface="Montserrat"/>
              </a:rPr>
              <a:t>Christiaen</a:t>
            </a:r>
            <a:endParaRPr sz="3000">
              <a:solidFill>
                <a:srgbClr val="202124"/>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3000">
              <a:highlight>
                <a:srgbClr val="FFFFFF"/>
              </a:highlight>
              <a:latin typeface="Montserrat"/>
              <a:ea typeface="Montserrat"/>
              <a:cs typeface="Montserrat"/>
              <a:sym typeface="Montserrat"/>
            </a:endParaRPr>
          </a:p>
        </p:txBody>
      </p:sp>
      <p:sp>
        <p:nvSpPr>
          <p:cNvPr id="269" name="Google Shape;269;p31"/>
          <p:cNvSpPr txBox="1"/>
          <p:nvPr/>
        </p:nvSpPr>
        <p:spPr>
          <a:xfrm>
            <a:off x="255150" y="12153049"/>
            <a:ext cx="7131600" cy="8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highlight>
                  <a:srgbClr val="FFFFFF"/>
                </a:highlight>
                <a:latin typeface="Montserrat"/>
                <a:ea typeface="Montserrat"/>
                <a:cs typeface="Montserrat"/>
                <a:sym typeface="Montserrat"/>
              </a:rPr>
              <a:t>email: </a:t>
            </a:r>
            <a:r>
              <a:rPr lang="en-US" sz="3000" dirty="0">
                <a:highlight>
                  <a:srgbClr val="FFFFFF"/>
                </a:highlight>
                <a:latin typeface="Montserrat"/>
                <a:ea typeface="Montserrat"/>
                <a:cs typeface="Montserrat"/>
                <a:sym typeface="Montserrat"/>
                <a:hlinkClick r:id="rId8"/>
              </a:rPr>
              <a:t>cak268@uw.edu</a:t>
            </a:r>
            <a:endParaRPr lang="en-US" sz="3000" dirty="0">
              <a:highlight>
                <a:srgbClr val="FFFFFF"/>
              </a:highlight>
              <a:latin typeface="Montserrat"/>
              <a:ea typeface="Montserrat"/>
              <a:cs typeface="Montserrat"/>
              <a:sym typeface="Montserrat"/>
            </a:endParaRPr>
          </a:p>
          <a:p>
            <a:pPr marL="0" lvl="0" indent="0" algn="l" rtl="0">
              <a:spcBef>
                <a:spcPts val="0"/>
              </a:spcBef>
              <a:spcAft>
                <a:spcPts val="0"/>
              </a:spcAft>
              <a:buNone/>
            </a:pPr>
            <a:r>
              <a:rPr lang="en-US" sz="3000" dirty="0">
                <a:solidFill>
                  <a:srgbClr val="202124"/>
                </a:solidFill>
                <a:highlight>
                  <a:srgbClr val="FFFFFF"/>
                </a:highlight>
                <a:latin typeface="Montserrat"/>
                <a:ea typeface="Montserrat"/>
                <a:cs typeface="Montserrat"/>
                <a:sym typeface="Montserrat"/>
              </a:rPr>
              <a:t>Twitter:  @</a:t>
            </a:r>
            <a:r>
              <a:rPr lang="en-US" sz="3000" dirty="0" err="1">
                <a:solidFill>
                  <a:srgbClr val="202124"/>
                </a:solidFill>
                <a:highlight>
                  <a:srgbClr val="FFFFFF"/>
                </a:highlight>
                <a:latin typeface="Montserrat"/>
                <a:ea typeface="Montserrat"/>
                <a:cs typeface="Montserrat"/>
                <a:sym typeface="Montserrat"/>
              </a:rPr>
              <a:t>CorinneKlohmann</a:t>
            </a:r>
            <a:endParaRPr sz="3000" dirty="0">
              <a:solidFill>
                <a:srgbClr val="202124"/>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3000" dirty="0">
              <a:highlight>
                <a:srgbClr val="FFFFFF"/>
              </a:highlight>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p:nvPr/>
        </p:nvSpPr>
        <p:spPr>
          <a:xfrm>
            <a:off x="4763" y="0"/>
            <a:ext cx="7734465" cy="13716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600" b="0" i="0" u="none" strike="noStrike" cap="none">
              <a:solidFill>
                <a:schemeClr val="lt1"/>
              </a:solidFill>
              <a:latin typeface="Montserrat"/>
              <a:ea typeface="Montserrat"/>
              <a:cs typeface="Montserrat"/>
              <a:sym typeface="Montserrat"/>
            </a:endParaRPr>
          </a:p>
        </p:txBody>
      </p:sp>
      <p:sp>
        <p:nvSpPr>
          <p:cNvPr id="79" name="Google Shape;79;p17"/>
          <p:cNvSpPr txBox="1"/>
          <p:nvPr/>
        </p:nvSpPr>
        <p:spPr>
          <a:xfrm>
            <a:off x="8915625" y="3219074"/>
            <a:ext cx="13963800" cy="5244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2"/>
              </a:buClr>
              <a:buFont typeface="Montserrat"/>
              <a:buNone/>
            </a:pPr>
            <a:r>
              <a:rPr lang="en-US" sz="4800" b="1">
                <a:highlight>
                  <a:srgbClr val="FFFFFF"/>
                </a:highlight>
                <a:uFill>
                  <a:noFill/>
                </a:uFill>
                <a:latin typeface="Montserrat"/>
                <a:ea typeface="Montserrat"/>
                <a:cs typeface="Montserrat"/>
                <a:sym typeface="Montserrat"/>
                <a:hlinkClick r:id="rId3"/>
              </a:rPr>
              <a:t>Bacteria in Puget Sound</a:t>
            </a:r>
            <a:r>
              <a:rPr lang="en-US" sz="4800" b="1">
                <a:highlight>
                  <a:srgbClr val="FFFFFF"/>
                </a:highlight>
                <a:latin typeface="Montserrat"/>
                <a:ea typeface="Montserrat"/>
                <a:cs typeface="Montserrat"/>
                <a:sym typeface="Montserrat"/>
              </a:rPr>
              <a:t> </a:t>
            </a:r>
            <a:endParaRPr sz="3000">
              <a:highlight>
                <a:srgbClr val="FFFFFF"/>
              </a:highlight>
              <a:latin typeface="Montserrat"/>
              <a:ea typeface="Montserrat"/>
              <a:cs typeface="Montserrat"/>
              <a:sym typeface="Montserrat"/>
            </a:endParaRPr>
          </a:p>
          <a:p>
            <a:pPr marL="0" marR="0" lvl="0" indent="0" algn="l" rtl="0">
              <a:lnSpc>
                <a:spcPct val="150000"/>
              </a:lnSpc>
              <a:spcBef>
                <a:spcPts val="0"/>
              </a:spcBef>
              <a:spcAft>
                <a:spcPts val="0"/>
              </a:spcAft>
              <a:buClr>
                <a:schemeClr val="dk2"/>
              </a:buClr>
              <a:buFont typeface="Montserrat"/>
              <a:buNone/>
            </a:pPr>
            <a:endParaRPr sz="3200">
              <a:solidFill>
                <a:schemeClr val="dk1"/>
              </a:solidFill>
              <a:highlight>
                <a:srgbClr val="FFFFFF"/>
              </a:highlight>
              <a:latin typeface="Montserrat"/>
              <a:ea typeface="Montserrat"/>
              <a:cs typeface="Montserrat"/>
              <a:sym typeface="Montserrat"/>
            </a:endParaRPr>
          </a:p>
          <a:p>
            <a:pPr marL="0" marR="0" lvl="0" indent="0" algn="l" rtl="0">
              <a:lnSpc>
                <a:spcPct val="150000"/>
              </a:lnSpc>
              <a:spcBef>
                <a:spcPts val="0"/>
              </a:spcBef>
              <a:spcAft>
                <a:spcPts val="0"/>
              </a:spcAft>
              <a:buClr>
                <a:schemeClr val="dk2"/>
              </a:buClr>
              <a:buFont typeface="Montserrat"/>
              <a:buNone/>
            </a:pPr>
            <a:r>
              <a:rPr lang="en-US" sz="4000">
                <a:solidFill>
                  <a:schemeClr val="dk1"/>
                </a:solidFill>
                <a:highlight>
                  <a:srgbClr val="FFFFFF"/>
                </a:highlight>
                <a:latin typeface="Montserrat"/>
                <a:ea typeface="Montserrat"/>
                <a:cs typeface="Montserrat"/>
                <a:sym typeface="Montserrat"/>
              </a:rPr>
              <a:t>“Too much bacterial pollution can close harvest of shellfish beds or make saltwater beaches unsafe for swimming.” - WA Dept. of Ecology</a:t>
            </a:r>
            <a:endParaRPr sz="4000">
              <a:solidFill>
                <a:schemeClr val="dk1"/>
              </a:solidFill>
              <a:highlight>
                <a:srgbClr val="FFFFFF"/>
              </a:highlight>
              <a:latin typeface="Montserrat"/>
              <a:ea typeface="Montserrat"/>
              <a:cs typeface="Montserrat"/>
              <a:sym typeface="Montserrat"/>
            </a:endParaRPr>
          </a:p>
          <a:p>
            <a:pPr marL="0" marR="0" lvl="0" indent="0" algn="l" rtl="0">
              <a:lnSpc>
                <a:spcPct val="150000"/>
              </a:lnSpc>
              <a:spcBef>
                <a:spcPts val="0"/>
              </a:spcBef>
              <a:spcAft>
                <a:spcPts val="0"/>
              </a:spcAft>
              <a:buClr>
                <a:schemeClr val="dk2"/>
              </a:buClr>
              <a:buFont typeface="Montserrat"/>
              <a:buNone/>
            </a:pPr>
            <a:endParaRPr sz="4800" b="1">
              <a:latin typeface="Montserrat"/>
              <a:ea typeface="Montserrat"/>
              <a:cs typeface="Montserrat"/>
              <a:sym typeface="Montserrat"/>
            </a:endParaRPr>
          </a:p>
          <a:p>
            <a:pPr marL="0" marR="0" lvl="0" indent="0" algn="l" rtl="0">
              <a:lnSpc>
                <a:spcPct val="150000"/>
              </a:lnSpc>
              <a:spcBef>
                <a:spcPts val="0"/>
              </a:spcBef>
              <a:spcAft>
                <a:spcPts val="0"/>
              </a:spcAft>
              <a:buClr>
                <a:schemeClr val="dk2"/>
              </a:buClr>
              <a:buFont typeface="Montserrat"/>
              <a:buNone/>
            </a:pPr>
            <a:r>
              <a:rPr lang="en-US" sz="4800" b="1">
                <a:latin typeface="Montserrat"/>
                <a:ea typeface="Montserrat"/>
                <a:cs typeface="Montserrat"/>
                <a:sym typeface="Montserrat"/>
              </a:rPr>
              <a:t>We all need clean water!</a:t>
            </a:r>
            <a:endParaRPr sz="4800">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3600">
              <a:latin typeface="Montserrat"/>
              <a:ea typeface="Montserrat"/>
              <a:cs typeface="Montserrat"/>
              <a:sym typeface="Montserrat"/>
            </a:endParaRPr>
          </a:p>
        </p:txBody>
      </p:sp>
      <p:sp>
        <p:nvSpPr>
          <p:cNvPr id="80" name="Google Shape;80;p17"/>
          <p:cNvSpPr txBox="1"/>
          <p:nvPr/>
        </p:nvSpPr>
        <p:spPr>
          <a:xfrm>
            <a:off x="8915629" y="1130396"/>
            <a:ext cx="6773008"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Font typeface="Montserrat"/>
              <a:buNone/>
            </a:pPr>
            <a:r>
              <a:rPr lang="en-US" sz="7200">
                <a:solidFill>
                  <a:schemeClr val="dk2"/>
                </a:solidFill>
                <a:latin typeface="Montserrat"/>
                <a:ea typeface="Montserrat"/>
                <a:cs typeface="Montserrat"/>
                <a:sym typeface="Montserrat"/>
              </a:rPr>
              <a:t>The Problem:</a:t>
            </a:r>
            <a:endParaRPr/>
          </a:p>
        </p:txBody>
      </p:sp>
      <p:pic>
        <p:nvPicPr>
          <p:cNvPr id="81" name="Google Shape;81;p17" descr="salmon"/>
          <p:cNvPicPr preferRelativeResize="0"/>
          <p:nvPr/>
        </p:nvPicPr>
        <p:blipFill>
          <a:blip r:embed="rId4">
            <a:alphaModFix/>
          </a:blip>
          <a:stretch>
            <a:fillRect/>
          </a:stretch>
        </p:blipFill>
        <p:spPr>
          <a:xfrm>
            <a:off x="14109087" y="11087236"/>
            <a:ext cx="4327626" cy="1562100"/>
          </a:xfrm>
          <a:prstGeom prst="rect">
            <a:avLst/>
          </a:prstGeom>
          <a:noFill/>
          <a:ln>
            <a:noFill/>
          </a:ln>
        </p:spPr>
      </p:pic>
      <p:pic>
        <p:nvPicPr>
          <p:cNvPr id="82" name="Google Shape;82;p17" descr="Oyster"/>
          <p:cNvPicPr preferRelativeResize="0"/>
          <p:nvPr/>
        </p:nvPicPr>
        <p:blipFill rotWithShape="1">
          <a:blip r:embed="rId5">
            <a:alphaModFix/>
          </a:blip>
          <a:srcRect t="-9110" b="9109"/>
          <a:stretch/>
        </p:blipFill>
        <p:spPr>
          <a:xfrm>
            <a:off x="9269412" y="11087236"/>
            <a:ext cx="2924175" cy="1562100"/>
          </a:xfrm>
          <a:prstGeom prst="rect">
            <a:avLst/>
          </a:prstGeom>
          <a:noFill/>
          <a:ln>
            <a:noFill/>
          </a:ln>
        </p:spPr>
      </p:pic>
      <p:pic>
        <p:nvPicPr>
          <p:cNvPr id="83" name="Google Shape;83;p17" descr="Kayaker "/>
          <p:cNvPicPr preferRelativeResize="0"/>
          <p:nvPr/>
        </p:nvPicPr>
        <p:blipFill>
          <a:blip r:embed="rId6">
            <a:alphaModFix/>
          </a:blip>
          <a:stretch>
            <a:fillRect/>
          </a:stretch>
        </p:blipFill>
        <p:spPr>
          <a:xfrm>
            <a:off x="19580975" y="10533375"/>
            <a:ext cx="2457425" cy="2457425"/>
          </a:xfrm>
          <a:prstGeom prst="rect">
            <a:avLst/>
          </a:prstGeom>
          <a:noFill/>
          <a:ln>
            <a:noFill/>
          </a:ln>
        </p:spPr>
      </p:pic>
      <p:pic>
        <p:nvPicPr>
          <p:cNvPr id="84" name="Google Shape;84;p17" descr="Image of enterococcus bacteria under a microscope"/>
          <p:cNvPicPr preferRelativeResize="0"/>
          <p:nvPr/>
        </p:nvPicPr>
        <p:blipFill rotWithShape="1">
          <a:blip r:embed="rId7">
            <a:alphaModFix/>
          </a:blip>
          <a:srcRect b="27373"/>
          <a:stretch/>
        </p:blipFill>
        <p:spPr>
          <a:xfrm rot="-5400000">
            <a:off x="-3009462" y="2982638"/>
            <a:ext cx="13708175" cy="7689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descr="Map from a Washington Department of Natural Resources Study (Clark, 2019). Shows the bacterial pollution level in bodies of water in King county. "/>
          <p:cNvPicPr preferRelativeResize="0"/>
          <p:nvPr/>
        </p:nvPicPr>
        <p:blipFill rotWithShape="1">
          <a:blip r:embed="rId3">
            <a:alphaModFix/>
          </a:blip>
          <a:srcRect b="6094"/>
          <a:stretch/>
        </p:blipFill>
        <p:spPr>
          <a:xfrm>
            <a:off x="10024375" y="0"/>
            <a:ext cx="14362801" cy="13716001"/>
          </a:xfrm>
          <a:prstGeom prst="rect">
            <a:avLst/>
          </a:prstGeom>
          <a:noFill/>
          <a:ln>
            <a:noFill/>
          </a:ln>
        </p:spPr>
      </p:pic>
      <p:pic>
        <p:nvPicPr>
          <p:cNvPr id="90" name="Google Shape;90;p18"/>
          <p:cNvPicPr preferRelativeResize="0"/>
          <p:nvPr/>
        </p:nvPicPr>
        <p:blipFill>
          <a:blip r:embed="rId4">
            <a:alphaModFix/>
          </a:blip>
          <a:stretch>
            <a:fillRect/>
          </a:stretch>
        </p:blipFill>
        <p:spPr>
          <a:xfrm>
            <a:off x="23312675" y="9868948"/>
            <a:ext cx="1074500" cy="1554051"/>
          </a:xfrm>
          <a:prstGeom prst="rect">
            <a:avLst/>
          </a:prstGeom>
          <a:noFill/>
          <a:ln>
            <a:noFill/>
          </a:ln>
        </p:spPr>
      </p:pic>
      <p:sp>
        <p:nvSpPr>
          <p:cNvPr id="91" name="Google Shape;91;p18"/>
          <p:cNvSpPr txBox="1"/>
          <p:nvPr/>
        </p:nvSpPr>
        <p:spPr>
          <a:xfrm>
            <a:off x="438450" y="369875"/>
            <a:ext cx="9239700" cy="268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Font typeface="Montserrat"/>
              <a:buNone/>
            </a:pPr>
            <a:r>
              <a:rPr lang="en-US" sz="7000" i="1" dirty="0">
                <a:solidFill>
                  <a:schemeClr val="dk1"/>
                </a:solidFill>
                <a:latin typeface="Montserrat"/>
                <a:ea typeface="Montserrat"/>
                <a:cs typeface="Montserrat"/>
                <a:sym typeface="Montserrat"/>
              </a:rPr>
              <a:t>King County water quality assessment</a:t>
            </a:r>
            <a:endParaRPr sz="7000" i="1" dirty="0">
              <a:solidFill>
                <a:schemeClr val="dk1"/>
              </a:solidFill>
            </a:endParaRPr>
          </a:p>
        </p:txBody>
      </p:sp>
      <p:sp>
        <p:nvSpPr>
          <p:cNvPr id="92" name="Google Shape;92;p18"/>
          <p:cNvSpPr txBox="1">
            <a:spLocks noGrp="1"/>
          </p:cNvSpPr>
          <p:nvPr>
            <p:ph type="body" idx="4294967295"/>
          </p:nvPr>
        </p:nvSpPr>
        <p:spPr>
          <a:xfrm>
            <a:off x="438450" y="3275925"/>
            <a:ext cx="8623500" cy="4246200"/>
          </a:xfrm>
          <a:prstGeom prst="rect">
            <a:avLst/>
          </a:prstGeom>
        </p:spPr>
        <p:txBody>
          <a:bodyPr spcFirstLastPara="1" wrap="square" lIns="243825" tIns="243825" rIns="243825" bIns="243825" anchor="t" anchorCtr="0">
            <a:noAutofit/>
          </a:bodyPr>
          <a:lstStyle/>
          <a:p>
            <a:pPr marL="457200" lvl="0" indent="-533400" algn="l" rtl="0">
              <a:spcBef>
                <a:spcPts val="0"/>
              </a:spcBef>
              <a:spcAft>
                <a:spcPts val="0"/>
              </a:spcAft>
              <a:buClr>
                <a:schemeClr val="dk1"/>
              </a:buClr>
              <a:buSzPts val="4800"/>
              <a:buFont typeface="Montserrat"/>
              <a:buChar char="●"/>
            </a:pPr>
            <a:r>
              <a:rPr lang="en-US" dirty="0">
                <a:solidFill>
                  <a:schemeClr val="dk1"/>
                </a:solidFill>
                <a:latin typeface="Montserrat"/>
                <a:ea typeface="Montserrat"/>
                <a:cs typeface="Montserrat"/>
                <a:sym typeface="Montserrat"/>
              </a:rPr>
              <a:t>172 bodies of water impaired by bacteria </a:t>
            </a:r>
            <a:r>
              <a:rPr lang="en-US" dirty="0">
                <a:solidFill>
                  <a:schemeClr val="dk1"/>
                </a:solidFill>
                <a:highlight>
                  <a:schemeClr val="lt1"/>
                </a:highlight>
                <a:latin typeface="Montserrat"/>
                <a:ea typeface="Montserrat"/>
                <a:cs typeface="Montserrat"/>
                <a:sym typeface="Montserrat"/>
              </a:rPr>
              <a:t> </a:t>
            </a:r>
            <a:endParaRPr dirty="0">
              <a:solidFill>
                <a:schemeClr val="dk1"/>
              </a:solidFill>
              <a:latin typeface="Montserrat"/>
              <a:ea typeface="Montserrat"/>
              <a:cs typeface="Montserrat"/>
              <a:sym typeface="Montserrat"/>
            </a:endParaRPr>
          </a:p>
          <a:p>
            <a:pPr marL="2286000" lvl="4" indent="-501650" algn="l" rtl="0">
              <a:spcBef>
                <a:spcPts val="0"/>
              </a:spcBef>
              <a:spcAft>
                <a:spcPts val="0"/>
              </a:spcAft>
              <a:buClr>
                <a:schemeClr val="dk1"/>
              </a:buClr>
              <a:buSzPts val="4300"/>
              <a:buFont typeface="Montserrat"/>
              <a:buChar char="○"/>
            </a:pPr>
            <a:r>
              <a:rPr lang="en-US" sz="4800" dirty="0">
                <a:solidFill>
                  <a:schemeClr val="dk1"/>
                </a:solidFill>
                <a:highlight>
                  <a:schemeClr val="lt1"/>
                </a:highlight>
                <a:latin typeface="Montserrat"/>
                <a:ea typeface="Montserrat"/>
                <a:cs typeface="Montserrat"/>
                <a:sym typeface="Montserrat"/>
              </a:rPr>
              <a:t>⅓ (59) have a pollution control plan</a:t>
            </a:r>
            <a:endParaRPr sz="4800" dirty="0">
              <a:solidFill>
                <a:schemeClr val="dk1"/>
              </a:solidFill>
              <a:highlight>
                <a:schemeClr val="lt1"/>
              </a:highlight>
              <a:latin typeface="Montserrat"/>
              <a:ea typeface="Montserrat"/>
              <a:cs typeface="Montserrat"/>
              <a:sym typeface="Montserrat"/>
            </a:endParaRPr>
          </a:p>
          <a:p>
            <a:pPr marL="0" lvl="0" indent="0" algn="l" rtl="0">
              <a:spcBef>
                <a:spcPts val="4300"/>
              </a:spcBef>
              <a:spcAft>
                <a:spcPts val="0"/>
              </a:spcAft>
              <a:buNone/>
            </a:pPr>
            <a:endParaRPr sz="4300" dirty="0">
              <a:solidFill>
                <a:schemeClr val="dk1"/>
              </a:solidFill>
              <a:latin typeface="Montserrat"/>
              <a:ea typeface="Montserrat"/>
              <a:cs typeface="Montserrat"/>
              <a:sym typeface="Montserrat"/>
            </a:endParaRPr>
          </a:p>
          <a:p>
            <a:pPr marL="457200" lvl="0" indent="0" algn="l" rtl="0">
              <a:spcBef>
                <a:spcPts val="4300"/>
              </a:spcBef>
              <a:spcAft>
                <a:spcPts val="0"/>
              </a:spcAft>
              <a:buNone/>
            </a:pPr>
            <a:endParaRPr sz="4300" dirty="0"/>
          </a:p>
          <a:p>
            <a:pPr marL="457200" lvl="0" indent="0" algn="l" rtl="0">
              <a:spcBef>
                <a:spcPts val="4300"/>
              </a:spcBef>
              <a:spcAft>
                <a:spcPts val="0"/>
              </a:spcAft>
              <a:buNone/>
            </a:pPr>
            <a:endParaRPr sz="4300" dirty="0"/>
          </a:p>
          <a:p>
            <a:pPr marL="0" lvl="0" indent="0" algn="l" rtl="0">
              <a:spcBef>
                <a:spcPts val="4300"/>
              </a:spcBef>
              <a:spcAft>
                <a:spcPts val="0"/>
              </a:spcAft>
              <a:buNone/>
            </a:pPr>
            <a:endParaRPr sz="4300" dirty="0"/>
          </a:p>
          <a:p>
            <a:pPr marL="0" lvl="0" indent="0" algn="l" rtl="0">
              <a:spcBef>
                <a:spcPts val="4300"/>
              </a:spcBef>
              <a:spcAft>
                <a:spcPts val="4300"/>
              </a:spcAft>
              <a:buNone/>
            </a:pPr>
            <a:endParaRPr sz="4300" dirty="0"/>
          </a:p>
        </p:txBody>
      </p:sp>
      <p:sp>
        <p:nvSpPr>
          <p:cNvPr id="11" name="Oval 10">
            <a:extLst>
              <a:ext uri="{FF2B5EF4-FFF2-40B4-BE49-F238E27FC236}">
                <a16:creationId xmlns:a16="http://schemas.microsoft.com/office/drawing/2014/main" id="{26338322-BD3A-1E4A-A590-F25476D7CE6C}"/>
              </a:ext>
            </a:extLst>
          </p:cNvPr>
          <p:cNvSpPr/>
          <p:nvPr/>
        </p:nvSpPr>
        <p:spPr>
          <a:xfrm>
            <a:off x="13139932" y="5332901"/>
            <a:ext cx="352492" cy="4000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Google Shape;92;p18">
            <a:extLst>
              <a:ext uri="{FF2B5EF4-FFF2-40B4-BE49-F238E27FC236}">
                <a16:creationId xmlns:a16="http://schemas.microsoft.com/office/drawing/2014/main" id="{DB6CA2FC-448B-D64A-9DCA-B1BF88135EC0}"/>
              </a:ext>
            </a:extLst>
          </p:cNvPr>
          <p:cNvSpPr txBox="1">
            <a:spLocks/>
          </p:cNvSpPr>
          <p:nvPr/>
        </p:nvSpPr>
        <p:spPr>
          <a:xfrm>
            <a:off x="10024375" y="12122331"/>
            <a:ext cx="3468049" cy="1332411"/>
          </a:xfrm>
          <a:prstGeom prst="rect">
            <a:avLst/>
          </a:prstGeom>
          <a:noFill/>
          <a:ln>
            <a:noFill/>
          </a:ln>
        </p:spPr>
        <p:txBody>
          <a:bodyPr spcFirstLastPara="1" wrap="square" lIns="243825" tIns="243825" rIns="243825" bIns="243825" anchor="t" anchorCtr="0">
            <a:noAutofit/>
          </a:bodyPr>
          <a:lstStyle>
            <a:defPPr marR="0" lvl="0" algn="l" rtl="0">
              <a:lnSpc>
                <a:spcPct val="100000"/>
              </a:lnSpc>
              <a:spcBef>
                <a:spcPts val="0"/>
              </a:spcBef>
              <a:spcAft>
                <a:spcPts val="0"/>
              </a:spcAft>
            </a:defPPr>
            <a:lvl1pPr marL="457200" marR="0" lvl="0" indent="-533400" algn="l" rtl="0">
              <a:lnSpc>
                <a:spcPct val="115000"/>
              </a:lnSpc>
              <a:spcBef>
                <a:spcPts val="0"/>
              </a:spcBef>
              <a:spcAft>
                <a:spcPts val="0"/>
              </a:spcAft>
              <a:buClr>
                <a:schemeClr val="dk2"/>
              </a:buClr>
              <a:buSzPts val="4800"/>
              <a:buFont typeface="Arial"/>
              <a:buChar char="●"/>
              <a:defRPr sz="4800" b="0" i="0" u="none" strike="noStrike" cap="none">
                <a:solidFill>
                  <a:schemeClr val="dk2"/>
                </a:solidFill>
                <a:latin typeface="Arial"/>
                <a:ea typeface="Arial"/>
                <a:cs typeface="Arial"/>
                <a:sym typeface="Arial"/>
              </a:defRPr>
            </a:lvl1pPr>
            <a:lvl2pPr marL="914400" marR="0" lvl="1"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2pPr>
            <a:lvl3pPr marL="1371600" marR="0" lvl="2"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3pPr>
            <a:lvl4pPr marL="1828800" marR="0" lvl="3"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4pPr>
            <a:lvl5pPr marL="2286000" marR="0" lvl="4"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5pPr>
            <a:lvl6pPr marL="2743200" marR="0" lvl="5"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6pPr>
            <a:lvl7pPr marL="3200400" marR="0" lvl="6"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7pPr>
            <a:lvl8pPr marL="3657600" marR="0" lvl="7"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8pPr>
            <a:lvl9pPr marL="4114800" marR="0" lvl="8" indent="-463550" algn="l" rtl="0">
              <a:lnSpc>
                <a:spcPct val="115000"/>
              </a:lnSpc>
              <a:spcBef>
                <a:spcPts val="4300"/>
              </a:spcBef>
              <a:spcAft>
                <a:spcPts val="4300"/>
              </a:spcAft>
              <a:buClr>
                <a:schemeClr val="dk2"/>
              </a:buClr>
              <a:buSzPts val="3700"/>
              <a:buFont typeface="Arial"/>
              <a:buChar char="■"/>
              <a:defRPr sz="3700" b="0" i="0" u="none" strike="noStrike" cap="none">
                <a:solidFill>
                  <a:schemeClr val="dk2"/>
                </a:solidFill>
                <a:latin typeface="Arial"/>
                <a:ea typeface="Arial"/>
                <a:cs typeface="Arial"/>
                <a:sym typeface="Arial"/>
              </a:defRPr>
            </a:lvl9pPr>
          </a:lstStyle>
          <a:p>
            <a:pPr marL="0" indent="0">
              <a:spcBef>
                <a:spcPts val="4300"/>
              </a:spcBef>
              <a:buFont typeface="Arial"/>
              <a:buNone/>
            </a:pPr>
            <a:r>
              <a:rPr lang="en-US" sz="2400" dirty="0">
                <a:solidFill>
                  <a:schemeClr val="dk1"/>
                </a:solidFill>
                <a:latin typeface="Montserrat"/>
                <a:ea typeface="Montserrat"/>
                <a:cs typeface="Montserrat"/>
                <a:sym typeface="Montserrat"/>
              </a:rPr>
              <a:t>(Clark, 2019)</a:t>
            </a:r>
          </a:p>
          <a:p>
            <a:pPr indent="0">
              <a:spcBef>
                <a:spcPts val="4300"/>
              </a:spcBef>
              <a:buFont typeface="Arial"/>
              <a:buNone/>
            </a:pPr>
            <a:endParaRPr lang="en-US" sz="4300" dirty="0"/>
          </a:p>
          <a:p>
            <a:pPr indent="0">
              <a:spcBef>
                <a:spcPts val="4300"/>
              </a:spcBef>
              <a:buFont typeface="Arial"/>
              <a:buNone/>
            </a:pPr>
            <a:endParaRPr lang="en-US" sz="4300" dirty="0"/>
          </a:p>
          <a:p>
            <a:pPr marL="0" indent="0">
              <a:spcBef>
                <a:spcPts val="4300"/>
              </a:spcBef>
              <a:buFont typeface="Arial"/>
              <a:buNone/>
            </a:pPr>
            <a:endParaRPr lang="en-US" sz="4300" dirty="0"/>
          </a:p>
          <a:p>
            <a:pPr marL="0" indent="0">
              <a:spcBef>
                <a:spcPts val="4300"/>
              </a:spcBef>
              <a:spcAft>
                <a:spcPts val="4300"/>
              </a:spcAft>
              <a:buFont typeface="Arial"/>
              <a:buNone/>
            </a:pPr>
            <a:endParaRPr lang="en-US" sz="4300" dirty="0"/>
          </a:p>
        </p:txBody>
      </p:sp>
      <p:pic>
        <p:nvPicPr>
          <p:cNvPr id="13" name="Picture 12" descr="Text&#10;&#10;Description automatically generated">
            <a:extLst>
              <a:ext uri="{FF2B5EF4-FFF2-40B4-BE49-F238E27FC236}">
                <a16:creationId xmlns:a16="http://schemas.microsoft.com/office/drawing/2014/main" id="{A0381012-FA45-1442-BA86-06652B943446}"/>
              </a:ext>
            </a:extLst>
          </p:cNvPr>
          <p:cNvPicPr>
            <a:picLocks noChangeAspect="1"/>
          </p:cNvPicPr>
          <p:nvPr/>
        </p:nvPicPr>
        <p:blipFill>
          <a:blip r:embed="rId5"/>
          <a:stretch>
            <a:fillRect/>
          </a:stretch>
        </p:blipFill>
        <p:spPr>
          <a:xfrm>
            <a:off x="17508175" y="11423000"/>
            <a:ext cx="6879000" cy="2293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descr="Map from a Washington Department of Natural Resources Study (Clark, 2019). Shows the bacterial pollution level in bodies of water in King county. "/>
          <p:cNvPicPr preferRelativeResize="0"/>
          <p:nvPr/>
        </p:nvPicPr>
        <p:blipFill rotWithShape="1">
          <a:blip r:embed="rId3">
            <a:alphaModFix/>
          </a:blip>
          <a:srcRect b="6094"/>
          <a:stretch/>
        </p:blipFill>
        <p:spPr>
          <a:xfrm>
            <a:off x="10024375" y="0"/>
            <a:ext cx="14362801" cy="13716001"/>
          </a:xfrm>
          <a:prstGeom prst="rect">
            <a:avLst/>
          </a:prstGeom>
          <a:noFill/>
          <a:ln>
            <a:noFill/>
          </a:ln>
        </p:spPr>
      </p:pic>
      <p:pic>
        <p:nvPicPr>
          <p:cNvPr id="90" name="Google Shape;90;p18"/>
          <p:cNvPicPr preferRelativeResize="0"/>
          <p:nvPr/>
        </p:nvPicPr>
        <p:blipFill>
          <a:blip r:embed="rId4">
            <a:alphaModFix/>
          </a:blip>
          <a:stretch>
            <a:fillRect/>
          </a:stretch>
        </p:blipFill>
        <p:spPr>
          <a:xfrm>
            <a:off x="23312676" y="9868949"/>
            <a:ext cx="1074500" cy="1554051"/>
          </a:xfrm>
          <a:prstGeom prst="rect">
            <a:avLst/>
          </a:prstGeom>
          <a:noFill/>
          <a:ln>
            <a:noFill/>
          </a:ln>
        </p:spPr>
      </p:pic>
      <p:sp>
        <p:nvSpPr>
          <p:cNvPr id="91" name="Google Shape;91;p18"/>
          <p:cNvSpPr txBox="1"/>
          <p:nvPr/>
        </p:nvSpPr>
        <p:spPr>
          <a:xfrm>
            <a:off x="438450" y="369875"/>
            <a:ext cx="9239700" cy="268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Font typeface="Montserrat"/>
              <a:buNone/>
            </a:pPr>
            <a:r>
              <a:rPr lang="en-US" sz="7000" i="1" dirty="0">
                <a:solidFill>
                  <a:schemeClr val="dk1"/>
                </a:solidFill>
                <a:latin typeface="Montserrat"/>
                <a:ea typeface="Montserrat"/>
                <a:cs typeface="Montserrat"/>
                <a:sym typeface="Montserrat"/>
              </a:rPr>
              <a:t>King County water quality assessment</a:t>
            </a:r>
            <a:endParaRPr sz="7000" i="1" dirty="0">
              <a:solidFill>
                <a:schemeClr val="dk1"/>
              </a:solidFill>
            </a:endParaRPr>
          </a:p>
        </p:txBody>
      </p:sp>
      <p:sp>
        <p:nvSpPr>
          <p:cNvPr id="92" name="Google Shape;92;p18"/>
          <p:cNvSpPr txBox="1">
            <a:spLocks noGrp="1"/>
          </p:cNvSpPr>
          <p:nvPr>
            <p:ph type="body" idx="4294967295"/>
          </p:nvPr>
        </p:nvSpPr>
        <p:spPr>
          <a:xfrm>
            <a:off x="438450" y="3275925"/>
            <a:ext cx="8623500" cy="4246200"/>
          </a:xfrm>
          <a:prstGeom prst="rect">
            <a:avLst/>
          </a:prstGeom>
        </p:spPr>
        <p:txBody>
          <a:bodyPr spcFirstLastPara="1" wrap="square" lIns="243825" tIns="243825" rIns="243825" bIns="243825" anchor="t" anchorCtr="0">
            <a:noAutofit/>
          </a:bodyPr>
          <a:lstStyle/>
          <a:p>
            <a:pPr marL="457200" lvl="0" indent="-533400" algn="l" rtl="0">
              <a:spcBef>
                <a:spcPts val="0"/>
              </a:spcBef>
              <a:spcAft>
                <a:spcPts val="0"/>
              </a:spcAft>
              <a:buClr>
                <a:schemeClr val="dk1"/>
              </a:buClr>
              <a:buSzPts val="4800"/>
              <a:buFont typeface="Montserrat"/>
              <a:buChar char="●"/>
            </a:pPr>
            <a:r>
              <a:rPr lang="en-US" dirty="0">
                <a:solidFill>
                  <a:schemeClr val="dk1"/>
                </a:solidFill>
                <a:latin typeface="Montserrat"/>
                <a:ea typeface="Montserrat"/>
                <a:cs typeface="Montserrat"/>
                <a:sym typeface="Montserrat"/>
              </a:rPr>
              <a:t>172 bodies of water impaired by bacteria </a:t>
            </a:r>
            <a:r>
              <a:rPr lang="en-US" dirty="0">
                <a:solidFill>
                  <a:schemeClr val="dk1"/>
                </a:solidFill>
                <a:highlight>
                  <a:schemeClr val="lt1"/>
                </a:highlight>
                <a:latin typeface="Montserrat"/>
                <a:ea typeface="Montserrat"/>
                <a:cs typeface="Montserrat"/>
                <a:sym typeface="Montserrat"/>
              </a:rPr>
              <a:t> </a:t>
            </a:r>
            <a:endParaRPr dirty="0">
              <a:solidFill>
                <a:schemeClr val="dk1"/>
              </a:solidFill>
              <a:latin typeface="Montserrat"/>
              <a:ea typeface="Montserrat"/>
              <a:cs typeface="Montserrat"/>
              <a:sym typeface="Montserrat"/>
            </a:endParaRPr>
          </a:p>
          <a:p>
            <a:pPr marL="2286000" lvl="4" indent="-501650" algn="l" rtl="0">
              <a:spcBef>
                <a:spcPts val="0"/>
              </a:spcBef>
              <a:spcAft>
                <a:spcPts val="0"/>
              </a:spcAft>
              <a:buClr>
                <a:schemeClr val="dk1"/>
              </a:buClr>
              <a:buSzPts val="4300"/>
              <a:buFont typeface="Montserrat"/>
              <a:buChar char="○"/>
            </a:pPr>
            <a:r>
              <a:rPr lang="en-US" sz="4800" dirty="0">
                <a:solidFill>
                  <a:schemeClr val="dk1"/>
                </a:solidFill>
                <a:highlight>
                  <a:schemeClr val="lt1"/>
                </a:highlight>
                <a:latin typeface="Montserrat"/>
                <a:ea typeface="Montserrat"/>
                <a:cs typeface="Montserrat"/>
                <a:sym typeface="Montserrat"/>
              </a:rPr>
              <a:t>⅓ (59) have a pollution control plan</a:t>
            </a:r>
            <a:endParaRPr sz="4800" dirty="0">
              <a:solidFill>
                <a:schemeClr val="dk1"/>
              </a:solidFill>
              <a:highlight>
                <a:schemeClr val="lt1"/>
              </a:highlight>
              <a:latin typeface="Montserrat"/>
              <a:ea typeface="Montserrat"/>
              <a:cs typeface="Montserrat"/>
              <a:sym typeface="Montserrat"/>
            </a:endParaRPr>
          </a:p>
          <a:p>
            <a:pPr marL="0" lvl="0" indent="0" algn="l" rtl="0">
              <a:spcBef>
                <a:spcPts val="4300"/>
              </a:spcBef>
              <a:spcAft>
                <a:spcPts val="0"/>
              </a:spcAft>
              <a:buNone/>
            </a:pPr>
            <a:endParaRPr sz="4300" dirty="0">
              <a:solidFill>
                <a:schemeClr val="dk1"/>
              </a:solidFill>
              <a:latin typeface="Montserrat"/>
              <a:ea typeface="Montserrat"/>
              <a:cs typeface="Montserrat"/>
              <a:sym typeface="Montserrat"/>
            </a:endParaRPr>
          </a:p>
          <a:p>
            <a:pPr marL="457200" lvl="0" indent="0" algn="l" rtl="0">
              <a:spcBef>
                <a:spcPts val="4300"/>
              </a:spcBef>
              <a:spcAft>
                <a:spcPts val="0"/>
              </a:spcAft>
              <a:buNone/>
            </a:pPr>
            <a:endParaRPr sz="4300" dirty="0"/>
          </a:p>
          <a:p>
            <a:pPr marL="457200" lvl="0" indent="0" algn="l" rtl="0">
              <a:spcBef>
                <a:spcPts val="4300"/>
              </a:spcBef>
              <a:spcAft>
                <a:spcPts val="0"/>
              </a:spcAft>
              <a:buNone/>
            </a:pPr>
            <a:endParaRPr sz="4300" dirty="0"/>
          </a:p>
          <a:p>
            <a:pPr marL="0" lvl="0" indent="0" algn="l" rtl="0">
              <a:spcBef>
                <a:spcPts val="4300"/>
              </a:spcBef>
              <a:spcAft>
                <a:spcPts val="0"/>
              </a:spcAft>
              <a:buNone/>
            </a:pPr>
            <a:endParaRPr sz="4300" dirty="0"/>
          </a:p>
          <a:p>
            <a:pPr marL="0" lvl="0" indent="0" algn="l" rtl="0">
              <a:spcBef>
                <a:spcPts val="4300"/>
              </a:spcBef>
              <a:spcAft>
                <a:spcPts val="4300"/>
              </a:spcAft>
              <a:buNone/>
            </a:pPr>
            <a:endParaRPr sz="4300" dirty="0"/>
          </a:p>
        </p:txBody>
      </p:sp>
      <p:pic>
        <p:nvPicPr>
          <p:cNvPr id="93" name="Google Shape;93;p18"/>
          <p:cNvPicPr preferRelativeResize="0"/>
          <p:nvPr/>
        </p:nvPicPr>
        <p:blipFill>
          <a:blip r:embed="rId5">
            <a:alphaModFix/>
          </a:blip>
          <a:stretch>
            <a:fillRect/>
          </a:stretch>
        </p:blipFill>
        <p:spPr>
          <a:xfrm>
            <a:off x="11900925" y="4142785"/>
            <a:ext cx="585300" cy="815916"/>
          </a:xfrm>
          <a:prstGeom prst="rect">
            <a:avLst/>
          </a:prstGeom>
          <a:noFill/>
          <a:ln>
            <a:noFill/>
          </a:ln>
        </p:spPr>
      </p:pic>
      <p:pic>
        <p:nvPicPr>
          <p:cNvPr id="94" name="Google Shape;94;p18"/>
          <p:cNvPicPr preferRelativeResize="0"/>
          <p:nvPr/>
        </p:nvPicPr>
        <p:blipFill>
          <a:blip r:embed="rId5">
            <a:alphaModFix/>
          </a:blip>
          <a:stretch>
            <a:fillRect/>
          </a:stretch>
        </p:blipFill>
        <p:spPr>
          <a:xfrm>
            <a:off x="13199774" y="6133246"/>
            <a:ext cx="585300" cy="815903"/>
          </a:xfrm>
          <a:prstGeom prst="rect">
            <a:avLst/>
          </a:prstGeom>
          <a:noFill/>
          <a:ln>
            <a:noFill/>
          </a:ln>
        </p:spPr>
      </p:pic>
      <p:pic>
        <p:nvPicPr>
          <p:cNvPr id="95" name="Google Shape;95;p18"/>
          <p:cNvPicPr preferRelativeResize="0"/>
          <p:nvPr/>
        </p:nvPicPr>
        <p:blipFill>
          <a:blip r:embed="rId5">
            <a:alphaModFix/>
          </a:blip>
          <a:stretch>
            <a:fillRect/>
          </a:stretch>
        </p:blipFill>
        <p:spPr>
          <a:xfrm>
            <a:off x="10024375" y="5732950"/>
            <a:ext cx="585300" cy="815924"/>
          </a:xfrm>
          <a:prstGeom prst="rect">
            <a:avLst/>
          </a:prstGeom>
          <a:noFill/>
          <a:ln>
            <a:noFill/>
          </a:ln>
        </p:spPr>
      </p:pic>
      <p:sp>
        <p:nvSpPr>
          <p:cNvPr id="96" name="Google Shape;96;p18"/>
          <p:cNvSpPr txBox="1"/>
          <p:nvPr/>
        </p:nvSpPr>
        <p:spPr>
          <a:xfrm>
            <a:off x="632400" y="8304225"/>
            <a:ext cx="8235600" cy="3606600"/>
          </a:xfrm>
          <a:prstGeom prst="rect">
            <a:avLst/>
          </a:prstGeom>
          <a:noFill/>
          <a:ln>
            <a:noFill/>
          </a:ln>
        </p:spPr>
        <p:txBody>
          <a:bodyPr spcFirstLastPara="1" wrap="square" lIns="91425" tIns="91425" rIns="91425" bIns="91425" anchor="t" anchorCtr="0">
            <a:noAutofit/>
          </a:bodyPr>
          <a:lstStyle/>
          <a:p>
            <a:pPr marL="457200" lvl="0" indent="-533400" algn="l" rtl="0">
              <a:lnSpc>
                <a:spcPct val="115000"/>
              </a:lnSpc>
              <a:spcBef>
                <a:spcPts val="0"/>
              </a:spcBef>
              <a:spcAft>
                <a:spcPts val="0"/>
              </a:spcAft>
              <a:buClr>
                <a:schemeClr val="dk1"/>
              </a:buClr>
              <a:buSzPts val="4800"/>
              <a:buFont typeface="Montserrat"/>
              <a:buChar char="●"/>
            </a:pPr>
            <a:r>
              <a:rPr lang="en-US" sz="4800" dirty="0">
                <a:solidFill>
                  <a:schemeClr val="dk1"/>
                </a:solidFill>
                <a:highlight>
                  <a:schemeClr val="lt1"/>
                </a:highlight>
                <a:latin typeface="Montserrat"/>
                <a:ea typeface="Montserrat"/>
                <a:cs typeface="Montserrat"/>
                <a:sym typeface="Montserrat"/>
              </a:rPr>
              <a:t>4.5 million gallons of raw sewage spilled between March-July in 2019 </a:t>
            </a:r>
            <a:endParaRPr sz="4800" dirty="0"/>
          </a:p>
        </p:txBody>
      </p:sp>
      <p:sp>
        <p:nvSpPr>
          <p:cNvPr id="11" name="Oval 10">
            <a:extLst>
              <a:ext uri="{FF2B5EF4-FFF2-40B4-BE49-F238E27FC236}">
                <a16:creationId xmlns:a16="http://schemas.microsoft.com/office/drawing/2014/main" id="{26338322-BD3A-1E4A-A590-F25476D7CE6C}"/>
              </a:ext>
            </a:extLst>
          </p:cNvPr>
          <p:cNvSpPr/>
          <p:nvPr/>
        </p:nvSpPr>
        <p:spPr>
          <a:xfrm>
            <a:off x="13139932" y="5332901"/>
            <a:ext cx="352492" cy="4000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Google Shape;92;p18">
            <a:extLst>
              <a:ext uri="{FF2B5EF4-FFF2-40B4-BE49-F238E27FC236}">
                <a16:creationId xmlns:a16="http://schemas.microsoft.com/office/drawing/2014/main" id="{7491007B-60F2-7A49-A15A-6DFD9F90EFE4}"/>
              </a:ext>
            </a:extLst>
          </p:cNvPr>
          <p:cNvSpPr txBox="1">
            <a:spLocks/>
          </p:cNvSpPr>
          <p:nvPr/>
        </p:nvSpPr>
        <p:spPr>
          <a:xfrm>
            <a:off x="10024375" y="12122331"/>
            <a:ext cx="3468049" cy="1332411"/>
          </a:xfrm>
          <a:prstGeom prst="rect">
            <a:avLst/>
          </a:prstGeom>
          <a:noFill/>
          <a:ln>
            <a:noFill/>
          </a:ln>
        </p:spPr>
        <p:txBody>
          <a:bodyPr spcFirstLastPara="1" wrap="square" lIns="243825" tIns="243825" rIns="243825" bIns="243825" anchor="t" anchorCtr="0">
            <a:noAutofit/>
          </a:bodyPr>
          <a:lstStyle>
            <a:defPPr marR="0" lvl="0" algn="l" rtl="0">
              <a:lnSpc>
                <a:spcPct val="100000"/>
              </a:lnSpc>
              <a:spcBef>
                <a:spcPts val="0"/>
              </a:spcBef>
              <a:spcAft>
                <a:spcPts val="0"/>
              </a:spcAft>
            </a:defPPr>
            <a:lvl1pPr marL="457200" marR="0" lvl="0" indent="-533400" algn="l" rtl="0">
              <a:lnSpc>
                <a:spcPct val="115000"/>
              </a:lnSpc>
              <a:spcBef>
                <a:spcPts val="0"/>
              </a:spcBef>
              <a:spcAft>
                <a:spcPts val="0"/>
              </a:spcAft>
              <a:buClr>
                <a:schemeClr val="dk2"/>
              </a:buClr>
              <a:buSzPts val="4800"/>
              <a:buFont typeface="Arial"/>
              <a:buChar char="●"/>
              <a:defRPr sz="4800" b="0" i="0" u="none" strike="noStrike" cap="none">
                <a:solidFill>
                  <a:schemeClr val="dk2"/>
                </a:solidFill>
                <a:latin typeface="Arial"/>
                <a:ea typeface="Arial"/>
                <a:cs typeface="Arial"/>
                <a:sym typeface="Arial"/>
              </a:defRPr>
            </a:lvl1pPr>
            <a:lvl2pPr marL="914400" marR="0" lvl="1"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2pPr>
            <a:lvl3pPr marL="1371600" marR="0" lvl="2"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3pPr>
            <a:lvl4pPr marL="1828800" marR="0" lvl="3"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4pPr>
            <a:lvl5pPr marL="2286000" marR="0" lvl="4"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5pPr>
            <a:lvl6pPr marL="2743200" marR="0" lvl="5"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6pPr>
            <a:lvl7pPr marL="3200400" marR="0" lvl="6"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7pPr>
            <a:lvl8pPr marL="3657600" marR="0" lvl="7"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8pPr>
            <a:lvl9pPr marL="4114800" marR="0" lvl="8" indent="-463550" algn="l" rtl="0">
              <a:lnSpc>
                <a:spcPct val="115000"/>
              </a:lnSpc>
              <a:spcBef>
                <a:spcPts val="4300"/>
              </a:spcBef>
              <a:spcAft>
                <a:spcPts val="4300"/>
              </a:spcAft>
              <a:buClr>
                <a:schemeClr val="dk2"/>
              </a:buClr>
              <a:buSzPts val="3700"/>
              <a:buFont typeface="Arial"/>
              <a:buChar char="■"/>
              <a:defRPr sz="3700" b="0" i="0" u="none" strike="noStrike" cap="none">
                <a:solidFill>
                  <a:schemeClr val="dk2"/>
                </a:solidFill>
                <a:latin typeface="Arial"/>
                <a:ea typeface="Arial"/>
                <a:cs typeface="Arial"/>
                <a:sym typeface="Arial"/>
              </a:defRPr>
            </a:lvl9pPr>
          </a:lstStyle>
          <a:p>
            <a:pPr marL="0" indent="0">
              <a:spcBef>
                <a:spcPts val="4300"/>
              </a:spcBef>
              <a:buFont typeface="Arial"/>
              <a:buNone/>
            </a:pPr>
            <a:r>
              <a:rPr lang="en-US" sz="2400" dirty="0">
                <a:solidFill>
                  <a:schemeClr val="dk1"/>
                </a:solidFill>
                <a:latin typeface="Montserrat"/>
                <a:ea typeface="Montserrat"/>
                <a:cs typeface="Montserrat"/>
                <a:sym typeface="Montserrat"/>
              </a:rPr>
              <a:t>(Clark, 2019)</a:t>
            </a:r>
          </a:p>
          <a:p>
            <a:pPr indent="0">
              <a:spcBef>
                <a:spcPts val="4300"/>
              </a:spcBef>
              <a:buFont typeface="Arial"/>
              <a:buNone/>
            </a:pPr>
            <a:endParaRPr lang="en-US" sz="4300" dirty="0"/>
          </a:p>
          <a:p>
            <a:pPr indent="0">
              <a:spcBef>
                <a:spcPts val="4300"/>
              </a:spcBef>
              <a:buFont typeface="Arial"/>
              <a:buNone/>
            </a:pPr>
            <a:endParaRPr lang="en-US" sz="4300" dirty="0"/>
          </a:p>
          <a:p>
            <a:pPr marL="0" indent="0">
              <a:spcBef>
                <a:spcPts val="4300"/>
              </a:spcBef>
              <a:buFont typeface="Arial"/>
              <a:buNone/>
            </a:pPr>
            <a:endParaRPr lang="en-US" sz="4300" dirty="0"/>
          </a:p>
          <a:p>
            <a:pPr marL="0" indent="0">
              <a:spcBef>
                <a:spcPts val="4300"/>
              </a:spcBef>
              <a:spcAft>
                <a:spcPts val="4300"/>
              </a:spcAft>
              <a:buFont typeface="Arial"/>
              <a:buNone/>
            </a:pPr>
            <a:endParaRPr lang="en-US" sz="4300" dirty="0"/>
          </a:p>
        </p:txBody>
      </p:sp>
      <p:pic>
        <p:nvPicPr>
          <p:cNvPr id="3" name="Picture 2" descr="Text&#10;&#10;Description automatically generated">
            <a:extLst>
              <a:ext uri="{FF2B5EF4-FFF2-40B4-BE49-F238E27FC236}">
                <a16:creationId xmlns:a16="http://schemas.microsoft.com/office/drawing/2014/main" id="{A159008F-9680-5549-9BD6-79109C4B55E5}"/>
              </a:ext>
            </a:extLst>
          </p:cNvPr>
          <p:cNvPicPr>
            <a:picLocks noChangeAspect="1"/>
          </p:cNvPicPr>
          <p:nvPr/>
        </p:nvPicPr>
        <p:blipFill>
          <a:blip r:embed="rId6"/>
          <a:stretch>
            <a:fillRect/>
          </a:stretch>
        </p:blipFill>
        <p:spPr>
          <a:xfrm>
            <a:off x="17508175" y="11423000"/>
            <a:ext cx="6879000" cy="2293000"/>
          </a:xfrm>
          <a:prstGeom prst="rect">
            <a:avLst/>
          </a:prstGeom>
        </p:spPr>
      </p:pic>
    </p:spTree>
    <p:extLst>
      <p:ext uri="{BB962C8B-B14F-4D97-AF65-F5344CB8AC3E}">
        <p14:creationId xmlns:p14="http://schemas.microsoft.com/office/powerpoint/2010/main" val="291762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Shape 100"/>
        <p:cNvGrpSpPr/>
        <p:nvPr/>
      </p:nvGrpSpPr>
      <p:grpSpPr>
        <a:xfrm>
          <a:off x="0" y="0"/>
          <a:ext cx="0" cy="0"/>
          <a:chOff x="0" y="0"/>
          <a:chExt cx="0" cy="0"/>
        </a:xfrm>
      </p:grpSpPr>
      <p:sp>
        <p:nvSpPr>
          <p:cNvPr id="101" name="Google Shape;101;p19"/>
          <p:cNvSpPr txBox="1"/>
          <p:nvPr/>
        </p:nvSpPr>
        <p:spPr>
          <a:xfrm>
            <a:off x="675725" y="257600"/>
            <a:ext cx="22736700" cy="388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200" dirty="0">
                <a:solidFill>
                  <a:schemeClr val="dk1"/>
                </a:solidFill>
                <a:latin typeface="Montserrat"/>
                <a:ea typeface="Montserrat"/>
                <a:cs typeface="Montserrat"/>
                <a:sym typeface="Montserrat"/>
              </a:rPr>
              <a:t>Proposed solution: </a:t>
            </a:r>
            <a:r>
              <a:rPr lang="en-US" sz="7200" b="1" dirty="0">
                <a:solidFill>
                  <a:schemeClr val="dk1"/>
                </a:solidFill>
                <a:latin typeface="Montserrat"/>
                <a:ea typeface="Montserrat"/>
                <a:cs typeface="Montserrat"/>
                <a:sym typeface="Montserrat"/>
              </a:rPr>
              <a:t>Eelgrass </a:t>
            </a:r>
            <a:r>
              <a:rPr lang="en-US" sz="7200" b="1" i="1" dirty="0">
                <a:solidFill>
                  <a:schemeClr val="dk1"/>
                </a:solidFill>
                <a:latin typeface="Montserrat"/>
                <a:ea typeface="Montserrat"/>
                <a:cs typeface="Montserrat"/>
                <a:sym typeface="Montserrat"/>
              </a:rPr>
              <a:t>(Zostera marina)</a:t>
            </a:r>
            <a:endParaRPr sz="7200" dirty="0"/>
          </a:p>
        </p:txBody>
      </p:sp>
      <p:pic>
        <p:nvPicPr>
          <p:cNvPr id="102" name="Google Shape;102;p19" descr="Eelgrass plants at high tide at Smith's Cove (cruise ship terminal) in Seattle, WA. "/>
          <p:cNvPicPr preferRelativeResize="0"/>
          <p:nvPr/>
        </p:nvPicPr>
        <p:blipFill>
          <a:blip r:embed="rId3">
            <a:alphaModFix/>
          </a:blip>
          <a:stretch>
            <a:fillRect/>
          </a:stretch>
        </p:blipFill>
        <p:spPr>
          <a:xfrm>
            <a:off x="4585772" y="1701550"/>
            <a:ext cx="15215630" cy="11756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Shape 107"/>
        <p:cNvGrpSpPr/>
        <p:nvPr/>
      </p:nvGrpSpPr>
      <p:grpSpPr>
        <a:xfrm>
          <a:off x="0" y="0"/>
          <a:ext cx="0" cy="0"/>
          <a:chOff x="0" y="0"/>
          <a:chExt cx="0" cy="0"/>
        </a:xfrm>
      </p:grpSpPr>
      <p:pic>
        <p:nvPicPr>
          <p:cNvPr id="108" name="Google Shape;108;p20" descr="Graphic from Ocean Watch showing the many ecosystem services that eelgrass provides. Some include sediment stabilization, carbon sequestration, nursery habitat, and more. "/>
          <p:cNvPicPr preferRelativeResize="0"/>
          <p:nvPr/>
        </p:nvPicPr>
        <p:blipFill rotWithShape="1">
          <a:blip r:embed="rId3">
            <a:alphaModFix/>
          </a:blip>
          <a:srcRect t="8037"/>
          <a:stretch/>
        </p:blipFill>
        <p:spPr>
          <a:xfrm>
            <a:off x="580525" y="0"/>
            <a:ext cx="14527951" cy="13716001"/>
          </a:xfrm>
          <a:prstGeom prst="rect">
            <a:avLst/>
          </a:prstGeom>
          <a:noFill/>
          <a:ln>
            <a:noFill/>
          </a:ln>
        </p:spPr>
      </p:pic>
      <p:sp>
        <p:nvSpPr>
          <p:cNvPr id="3" name="Google Shape;92;p18">
            <a:extLst>
              <a:ext uri="{FF2B5EF4-FFF2-40B4-BE49-F238E27FC236}">
                <a16:creationId xmlns:a16="http://schemas.microsoft.com/office/drawing/2014/main" id="{801DE0F0-A3E3-BE46-8E9D-62801471EF12}"/>
              </a:ext>
            </a:extLst>
          </p:cNvPr>
          <p:cNvSpPr txBox="1">
            <a:spLocks/>
          </p:cNvSpPr>
          <p:nvPr/>
        </p:nvSpPr>
        <p:spPr>
          <a:xfrm>
            <a:off x="15183150" y="4734900"/>
            <a:ext cx="8623500" cy="4246200"/>
          </a:xfrm>
          <a:prstGeom prst="rect">
            <a:avLst/>
          </a:prstGeom>
          <a:noFill/>
          <a:ln>
            <a:noFill/>
          </a:ln>
        </p:spPr>
        <p:txBody>
          <a:bodyPr spcFirstLastPara="1" wrap="square" lIns="243825" tIns="243825" rIns="243825" bIns="243825" anchor="t" anchorCtr="0">
            <a:noAutofit/>
          </a:bodyPr>
          <a:lstStyle>
            <a:defPPr marR="0" lvl="0" algn="l" rtl="0">
              <a:lnSpc>
                <a:spcPct val="100000"/>
              </a:lnSpc>
              <a:spcBef>
                <a:spcPts val="0"/>
              </a:spcBef>
              <a:spcAft>
                <a:spcPts val="0"/>
              </a:spcAft>
            </a:defPPr>
            <a:lvl1pPr marL="457200" marR="0" lvl="0" indent="-533400" algn="l" rtl="0">
              <a:lnSpc>
                <a:spcPct val="115000"/>
              </a:lnSpc>
              <a:spcBef>
                <a:spcPts val="0"/>
              </a:spcBef>
              <a:spcAft>
                <a:spcPts val="0"/>
              </a:spcAft>
              <a:buClr>
                <a:schemeClr val="dk2"/>
              </a:buClr>
              <a:buSzPts val="4800"/>
              <a:buFont typeface="Arial"/>
              <a:buChar char="●"/>
              <a:defRPr sz="4800" b="0" i="0" u="none" strike="noStrike" cap="none">
                <a:solidFill>
                  <a:schemeClr val="dk2"/>
                </a:solidFill>
                <a:latin typeface="Arial"/>
                <a:ea typeface="Arial"/>
                <a:cs typeface="Arial"/>
                <a:sym typeface="Arial"/>
              </a:defRPr>
            </a:lvl1pPr>
            <a:lvl2pPr marL="914400" marR="0" lvl="1"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2pPr>
            <a:lvl3pPr marL="1371600" marR="0" lvl="2"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3pPr>
            <a:lvl4pPr marL="1828800" marR="0" lvl="3"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4pPr>
            <a:lvl5pPr marL="2286000" marR="0" lvl="4"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5pPr>
            <a:lvl6pPr marL="2743200" marR="0" lvl="5"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6pPr>
            <a:lvl7pPr marL="3200400" marR="0" lvl="6"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7pPr>
            <a:lvl8pPr marL="3657600" marR="0" lvl="7" indent="-463550" algn="l" rtl="0">
              <a:lnSpc>
                <a:spcPct val="115000"/>
              </a:lnSpc>
              <a:spcBef>
                <a:spcPts val="4300"/>
              </a:spcBef>
              <a:spcAft>
                <a:spcPts val="0"/>
              </a:spcAft>
              <a:buClr>
                <a:schemeClr val="dk2"/>
              </a:buClr>
              <a:buSzPts val="3700"/>
              <a:buFont typeface="Arial"/>
              <a:buChar char="○"/>
              <a:defRPr sz="3700" b="0" i="0" u="none" strike="noStrike" cap="none">
                <a:solidFill>
                  <a:schemeClr val="dk2"/>
                </a:solidFill>
                <a:latin typeface="Arial"/>
                <a:ea typeface="Arial"/>
                <a:cs typeface="Arial"/>
                <a:sym typeface="Arial"/>
              </a:defRPr>
            </a:lvl8pPr>
            <a:lvl9pPr marL="4114800" marR="0" lvl="8" indent="-463550" algn="l" rtl="0">
              <a:lnSpc>
                <a:spcPct val="115000"/>
              </a:lnSpc>
              <a:spcBef>
                <a:spcPts val="4300"/>
              </a:spcBef>
              <a:spcAft>
                <a:spcPts val="4300"/>
              </a:spcAft>
              <a:buClr>
                <a:schemeClr val="dk2"/>
              </a:buClr>
              <a:buSzPts val="3700"/>
              <a:buFont typeface="Arial"/>
              <a:buChar char="■"/>
              <a:defRPr sz="3700" b="0" i="0" u="none" strike="noStrike" cap="none">
                <a:solidFill>
                  <a:schemeClr val="dk2"/>
                </a:solidFill>
                <a:latin typeface="Arial"/>
                <a:ea typeface="Arial"/>
                <a:cs typeface="Arial"/>
                <a:sym typeface="Arial"/>
              </a:defRPr>
            </a:lvl9pPr>
          </a:lstStyle>
          <a:p>
            <a:pPr marL="571500" indent="-571500">
              <a:buClr>
                <a:schemeClr val="bg1"/>
              </a:buClr>
            </a:pPr>
            <a:r>
              <a:rPr lang="en-US" sz="4300" dirty="0">
                <a:solidFill>
                  <a:schemeClr val="bg1"/>
                </a:solidFill>
                <a:latin typeface="Montserrat"/>
                <a:ea typeface="Montserrat"/>
                <a:cs typeface="Montserrat"/>
                <a:sym typeface="Montserrat"/>
              </a:rPr>
              <a:t>23,000 hectares in Puget Sound</a:t>
            </a:r>
          </a:p>
          <a:p>
            <a:pPr marL="571500" indent="-571500">
              <a:buClr>
                <a:schemeClr val="bg1"/>
              </a:buClr>
            </a:pPr>
            <a:r>
              <a:rPr lang="en-US" sz="4300" dirty="0">
                <a:solidFill>
                  <a:schemeClr val="bg1"/>
                </a:solidFill>
                <a:latin typeface="Montserrat"/>
                <a:ea typeface="Montserrat"/>
                <a:cs typeface="Montserrat"/>
                <a:sym typeface="Montserrat"/>
              </a:rPr>
              <a:t>$2,000,000,000 annually </a:t>
            </a:r>
          </a:p>
          <a:p>
            <a:pPr indent="0">
              <a:spcBef>
                <a:spcPts val="4300"/>
              </a:spcBef>
              <a:buFont typeface="Arial"/>
              <a:buNone/>
            </a:pPr>
            <a:endParaRPr lang="en-US" sz="4300" dirty="0"/>
          </a:p>
          <a:p>
            <a:pPr indent="0">
              <a:spcBef>
                <a:spcPts val="4300"/>
              </a:spcBef>
              <a:buFont typeface="Arial"/>
              <a:buNone/>
            </a:pPr>
            <a:endParaRPr lang="en-US" sz="4300" dirty="0"/>
          </a:p>
          <a:p>
            <a:pPr marL="0" indent="0">
              <a:spcBef>
                <a:spcPts val="4300"/>
              </a:spcBef>
              <a:buFont typeface="Arial"/>
              <a:buNone/>
            </a:pPr>
            <a:endParaRPr lang="en-US" sz="4300" dirty="0"/>
          </a:p>
          <a:p>
            <a:pPr marL="0" indent="0">
              <a:spcBef>
                <a:spcPts val="4300"/>
              </a:spcBef>
              <a:spcAft>
                <a:spcPts val="4300"/>
              </a:spcAft>
              <a:buFont typeface="Arial"/>
              <a:buNone/>
            </a:pPr>
            <a:endParaRPr lang="en-US" sz="4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1" descr="Figure from Lamb et al., 2017 showing bacterial abundance when seagrass is present in absent in Indonesia. We see lower bacterial abundance when seagrass beds are present. "/>
          <p:cNvPicPr preferRelativeResize="0"/>
          <p:nvPr/>
        </p:nvPicPr>
        <p:blipFill rotWithShape="1">
          <a:blip r:embed="rId3">
            <a:alphaModFix/>
          </a:blip>
          <a:srcRect l="1386" t="1863" r="3646" b="18834"/>
          <a:stretch/>
        </p:blipFill>
        <p:spPr>
          <a:xfrm>
            <a:off x="0" y="0"/>
            <a:ext cx="18192760" cy="13715999"/>
          </a:xfrm>
          <a:prstGeom prst="rect">
            <a:avLst/>
          </a:prstGeom>
          <a:noFill/>
          <a:ln>
            <a:noFill/>
          </a:ln>
        </p:spPr>
      </p:pic>
      <p:pic>
        <p:nvPicPr>
          <p:cNvPr id="114" name="Google Shape;114;p21"/>
          <p:cNvPicPr preferRelativeResize="0"/>
          <p:nvPr/>
        </p:nvPicPr>
        <p:blipFill rotWithShape="1">
          <a:blip r:embed="rId4">
            <a:alphaModFix/>
          </a:blip>
          <a:srcRect l="15012" r="22409"/>
          <a:stretch/>
        </p:blipFill>
        <p:spPr>
          <a:xfrm>
            <a:off x="17422100" y="0"/>
            <a:ext cx="6965074" cy="13716000"/>
          </a:xfrm>
          <a:prstGeom prst="rect">
            <a:avLst/>
          </a:prstGeom>
          <a:noFill/>
          <a:ln>
            <a:noFill/>
          </a:ln>
        </p:spPr>
      </p:pic>
      <p:sp>
        <p:nvSpPr>
          <p:cNvPr id="115" name="Google Shape;115;p21"/>
          <p:cNvSpPr txBox="1"/>
          <p:nvPr/>
        </p:nvSpPr>
        <p:spPr>
          <a:xfrm>
            <a:off x="791900" y="13266300"/>
            <a:ext cx="2953200" cy="4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latin typeface="Montserrat"/>
                <a:ea typeface="Montserrat"/>
                <a:cs typeface="Montserrat"/>
                <a:sym typeface="Montserrat"/>
              </a:rPr>
              <a:t>(Lamb et al., 2017)</a:t>
            </a:r>
            <a:endParaRPr sz="2100">
              <a:latin typeface="Montserrat"/>
              <a:ea typeface="Montserrat"/>
              <a:cs typeface="Montserrat"/>
              <a:sym typeface="Montserrat"/>
            </a:endParaRPr>
          </a:p>
        </p:txBody>
      </p:sp>
      <p:sp>
        <p:nvSpPr>
          <p:cNvPr id="116" name="Google Shape;116;p21"/>
          <p:cNvSpPr txBox="1"/>
          <p:nvPr/>
        </p:nvSpPr>
        <p:spPr>
          <a:xfrm>
            <a:off x="5676650" y="12435000"/>
            <a:ext cx="1933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200">
                <a:solidFill>
                  <a:schemeClr val="lt1"/>
                </a:solidFill>
              </a:rPr>
              <a:t>Shore</a:t>
            </a:r>
            <a:endParaRPr sz="4200">
              <a:solidFill>
                <a:schemeClr val="lt1"/>
              </a:solidFill>
            </a:endParaRPr>
          </a:p>
        </p:txBody>
      </p:sp>
      <p:sp>
        <p:nvSpPr>
          <p:cNvPr id="117" name="Google Shape;117;p21"/>
          <p:cNvSpPr txBox="1"/>
          <p:nvPr/>
        </p:nvSpPr>
        <p:spPr>
          <a:xfrm>
            <a:off x="9511175" y="12435000"/>
            <a:ext cx="1933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200">
                <a:solidFill>
                  <a:schemeClr val="lt1"/>
                </a:solidFill>
              </a:rPr>
              <a:t>Flat</a:t>
            </a:r>
            <a:endParaRPr sz="4200">
              <a:solidFill>
                <a:schemeClr val="lt1"/>
              </a:solidFill>
            </a:endParaRPr>
          </a:p>
        </p:txBody>
      </p:sp>
      <p:sp>
        <p:nvSpPr>
          <p:cNvPr id="118" name="Google Shape;118;p21"/>
          <p:cNvSpPr txBox="1"/>
          <p:nvPr/>
        </p:nvSpPr>
        <p:spPr>
          <a:xfrm>
            <a:off x="14908813" y="12435000"/>
            <a:ext cx="1933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200">
                <a:solidFill>
                  <a:schemeClr val="lt1"/>
                </a:solidFill>
                <a:highlight>
                  <a:schemeClr val="dk1"/>
                </a:highlight>
              </a:rPr>
              <a:t> Reef . </a:t>
            </a:r>
            <a:endParaRPr sz="4200">
              <a:solidFill>
                <a:schemeClr val="lt1"/>
              </a:solidFill>
              <a:highlight>
                <a:schemeClr val="dk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alpha val="85000"/>
          </a:schemeClr>
        </a:solidFill>
        <a:effectLst/>
      </p:bgPr>
    </p:bg>
    <p:spTree>
      <p:nvGrpSpPr>
        <p:cNvPr id="1" name="Shape 122"/>
        <p:cNvGrpSpPr/>
        <p:nvPr/>
      </p:nvGrpSpPr>
      <p:grpSpPr>
        <a:xfrm>
          <a:off x="0" y="0"/>
          <a:ext cx="0" cy="0"/>
          <a:chOff x="0" y="0"/>
          <a:chExt cx="0" cy="0"/>
        </a:xfrm>
      </p:grpSpPr>
      <p:sp>
        <p:nvSpPr>
          <p:cNvPr id="123" name="Google Shape;123;p22"/>
          <p:cNvSpPr txBox="1"/>
          <p:nvPr/>
        </p:nvSpPr>
        <p:spPr>
          <a:xfrm>
            <a:off x="18266850" y="9135825"/>
            <a:ext cx="5950200" cy="6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dirty="0">
                <a:solidFill>
                  <a:schemeClr val="dk1"/>
                </a:solidFill>
                <a:latin typeface="Montserrat"/>
                <a:ea typeface="Montserrat"/>
                <a:cs typeface="Montserrat"/>
                <a:sym typeface="Montserrat"/>
              </a:rPr>
              <a:t>WA Dept. of Natural Resources</a:t>
            </a:r>
            <a:endParaRPr sz="2900" dirty="0">
              <a:solidFill>
                <a:schemeClr val="dk1"/>
              </a:solidFill>
              <a:latin typeface="Montserrat"/>
              <a:ea typeface="Montserrat"/>
              <a:cs typeface="Montserrat"/>
              <a:sym typeface="Montserrat"/>
            </a:endParaRPr>
          </a:p>
        </p:txBody>
      </p:sp>
      <p:sp>
        <p:nvSpPr>
          <p:cNvPr id="124" name="Google Shape;124;p22"/>
          <p:cNvSpPr txBox="1"/>
          <p:nvPr/>
        </p:nvSpPr>
        <p:spPr>
          <a:xfrm>
            <a:off x="4121725" y="2805550"/>
            <a:ext cx="3186600" cy="10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25" name="Google Shape;125;p22" descr="Map of field sites in Puget Sound. Field site: Golden Gardens, Smith's Cove, and Alki Beach. All public beaches with an eelgrass bed and adjacent sandy area. "/>
          <p:cNvPicPr preferRelativeResize="0"/>
          <p:nvPr/>
        </p:nvPicPr>
        <p:blipFill rotWithShape="1">
          <a:blip r:embed="rId3">
            <a:alphaModFix/>
          </a:blip>
          <a:srcRect l="5764" t="1771" r="803" b="6895"/>
          <a:stretch/>
        </p:blipFill>
        <p:spPr>
          <a:xfrm>
            <a:off x="184075" y="316062"/>
            <a:ext cx="14836175" cy="13083875"/>
          </a:xfrm>
          <a:prstGeom prst="rect">
            <a:avLst/>
          </a:prstGeom>
          <a:noFill/>
          <a:ln>
            <a:noFill/>
          </a:ln>
        </p:spPr>
      </p:pic>
      <p:pic>
        <p:nvPicPr>
          <p:cNvPr id="126" name="Google Shape;126;p22" descr="Map showing the eelgrass bed at Alki beach. Courtesy of the WA department of natural resources. "/>
          <p:cNvPicPr preferRelativeResize="0"/>
          <p:nvPr/>
        </p:nvPicPr>
        <p:blipFill rotWithShape="1">
          <a:blip r:embed="rId4">
            <a:alphaModFix/>
          </a:blip>
          <a:srcRect r="19374" b="43839"/>
          <a:stretch/>
        </p:blipFill>
        <p:spPr>
          <a:xfrm>
            <a:off x="15204375" y="1061700"/>
            <a:ext cx="9012873" cy="7726474"/>
          </a:xfrm>
          <a:prstGeom prst="rect">
            <a:avLst/>
          </a:prstGeom>
          <a:noFill/>
          <a:ln w="38100" cap="flat" cmpd="sng">
            <a:solidFill>
              <a:schemeClr val="lt1"/>
            </a:solidFill>
            <a:prstDash val="solid"/>
            <a:round/>
            <a:headEnd type="none" w="sm" len="sm"/>
            <a:tailEnd type="none" w="sm" len="sm"/>
          </a:ln>
        </p:spPr>
      </p:pic>
      <p:cxnSp>
        <p:nvCxnSpPr>
          <p:cNvPr id="127" name="Google Shape;127;p22"/>
          <p:cNvCxnSpPr/>
          <p:nvPr/>
        </p:nvCxnSpPr>
        <p:spPr>
          <a:xfrm rot="10800000" flipH="1">
            <a:off x="3866250" y="8788100"/>
            <a:ext cx="11418900" cy="3148200"/>
          </a:xfrm>
          <a:prstGeom prst="straightConnector1">
            <a:avLst/>
          </a:prstGeom>
          <a:noFill/>
          <a:ln w="38100" cap="flat" cmpd="sng">
            <a:solidFill>
              <a:schemeClr val="lt1"/>
            </a:solidFill>
            <a:prstDash val="solid"/>
            <a:round/>
            <a:headEnd type="none" w="med" len="med"/>
            <a:tailEnd type="none" w="med" len="med"/>
          </a:ln>
        </p:spPr>
      </p:cxnSp>
      <p:cxnSp>
        <p:nvCxnSpPr>
          <p:cNvPr id="128" name="Google Shape;128;p22"/>
          <p:cNvCxnSpPr/>
          <p:nvPr/>
        </p:nvCxnSpPr>
        <p:spPr>
          <a:xfrm rot="10800000" flipH="1">
            <a:off x="6014175" y="1035775"/>
            <a:ext cx="9208200" cy="9151500"/>
          </a:xfrm>
          <a:prstGeom prst="straightConnector1">
            <a:avLst/>
          </a:prstGeom>
          <a:noFill/>
          <a:ln w="38100" cap="flat" cmpd="sng">
            <a:solidFill>
              <a:schemeClr val="lt1"/>
            </a:solidFill>
            <a:prstDash val="solid"/>
            <a:round/>
            <a:headEnd type="none" w="med" len="med"/>
            <a:tailEnd type="none" w="med" len="med"/>
          </a:ln>
        </p:spPr>
      </p:cxnSp>
      <p:sp>
        <p:nvSpPr>
          <p:cNvPr id="129" name="Google Shape;129;p22"/>
          <p:cNvSpPr txBox="1"/>
          <p:nvPr/>
        </p:nvSpPr>
        <p:spPr>
          <a:xfrm>
            <a:off x="15410700" y="1194875"/>
            <a:ext cx="2511000" cy="30783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700">
                <a:solidFill>
                  <a:srgbClr val="0C343D"/>
                </a:solidFill>
              </a:rPr>
              <a:t>h djhv bjhabsdvjhbasdv</a:t>
            </a:r>
            <a:endParaRPr sz="6200">
              <a:solidFill>
                <a:srgbClr val="0C343D"/>
              </a:solidFill>
            </a:endParaRPr>
          </a:p>
        </p:txBody>
      </p:sp>
      <p:sp>
        <p:nvSpPr>
          <p:cNvPr id="130" name="Google Shape;130;p22"/>
          <p:cNvSpPr txBox="1"/>
          <p:nvPr/>
        </p:nvSpPr>
        <p:spPr>
          <a:xfrm>
            <a:off x="17607750" y="4613800"/>
            <a:ext cx="1412400" cy="4002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1" name="Google Shape;131;p22"/>
          <p:cNvSpPr txBox="1"/>
          <p:nvPr/>
        </p:nvSpPr>
        <p:spPr>
          <a:xfrm>
            <a:off x="16509300" y="5411425"/>
            <a:ext cx="1412400" cy="4002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2" name="Google Shape;132;p22"/>
          <p:cNvSpPr txBox="1"/>
          <p:nvPr/>
        </p:nvSpPr>
        <p:spPr>
          <a:xfrm>
            <a:off x="15684100" y="6487900"/>
            <a:ext cx="1412400" cy="4002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3" name="Google Shape;133;p22"/>
          <p:cNvSpPr txBox="1"/>
          <p:nvPr/>
        </p:nvSpPr>
        <p:spPr>
          <a:xfrm>
            <a:off x="16338700" y="7738850"/>
            <a:ext cx="1412400" cy="4002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4" name="Google Shape;134;p22"/>
          <p:cNvSpPr txBox="1"/>
          <p:nvPr/>
        </p:nvSpPr>
        <p:spPr>
          <a:xfrm>
            <a:off x="18312150" y="3716875"/>
            <a:ext cx="1412400" cy="4002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5" name="Google Shape;135;p22"/>
          <p:cNvSpPr txBox="1"/>
          <p:nvPr/>
        </p:nvSpPr>
        <p:spPr>
          <a:xfrm>
            <a:off x="20096000" y="2676575"/>
            <a:ext cx="1412400" cy="4002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6" name="Google Shape;136;p22"/>
          <p:cNvSpPr txBox="1"/>
          <p:nvPr/>
        </p:nvSpPr>
        <p:spPr>
          <a:xfrm>
            <a:off x="21660775" y="3716875"/>
            <a:ext cx="1412400" cy="4002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7" name="Google Shape;137;p22"/>
          <p:cNvSpPr txBox="1"/>
          <p:nvPr/>
        </p:nvSpPr>
        <p:spPr>
          <a:xfrm>
            <a:off x="22283975" y="4613800"/>
            <a:ext cx="1412400" cy="4002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8" name="Google Shape;138;p22"/>
          <p:cNvSpPr txBox="1"/>
          <p:nvPr/>
        </p:nvSpPr>
        <p:spPr>
          <a:xfrm>
            <a:off x="22593325" y="1470300"/>
            <a:ext cx="1412400" cy="400200"/>
          </a:xfrm>
          <a:prstGeom prst="rect">
            <a:avLst/>
          </a:prstGeom>
          <a:solidFill>
            <a:srgbClr val="0C343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59B0BE13-08E1-CA46-9367-4D0B61C00382}"/>
              </a:ext>
            </a:extLst>
          </p:cNvPr>
          <p:cNvSpPr txBox="1"/>
          <p:nvPr/>
        </p:nvSpPr>
        <p:spPr>
          <a:xfrm>
            <a:off x="3015913" y="1670400"/>
            <a:ext cx="4165075" cy="707886"/>
          </a:xfrm>
          <a:prstGeom prst="rect">
            <a:avLst/>
          </a:prstGeom>
          <a:noFill/>
        </p:spPr>
        <p:txBody>
          <a:bodyPr wrap="square" rtlCol="0">
            <a:spAutoFit/>
          </a:bodyPr>
          <a:lstStyle/>
          <a:p>
            <a:r>
              <a:rPr lang="en-US" sz="4000" dirty="0">
                <a:solidFill>
                  <a:schemeClr val="tx2"/>
                </a:solidFill>
                <a:highlight>
                  <a:srgbClr val="808080"/>
                </a:highlight>
              </a:rPr>
              <a:t>Golden Gardens </a:t>
            </a:r>
          </a:p>
        </p:txBody>
      </p:sp>
      <p:sp>
        <p:nvSpPr>
          <p:cNvPr id="19" name="TextBox 18">
            <a:extLst>
              <a:ext uri="{FF2B5EF4-FFF2-40B4-BE49-F238E27FC236}">
                <a16:creationId xmlns:a16="http://schemas.microsoft.com/office/drawing/2014/main" id="{F20E8D15-A5BA-2944-A32D-18927C16BD3F}"/>
              </a:ext>
            </a:extLst>
          </p:cNvPr>
          <p:cNvSpPr txBox="1"/>
          <p:nvPr/>
        </p:nvSpPr>
        <p:spPr>
          <a:xfrm>
            <a:off x="4126964" y="6688000"/>
            <a:ext cx="4165075" cy="707886"/>
          </a:xfrm>
          <a:prstGeom prst="rect">
            <a:avLst/>
          </a:prstGeom>
          <a:noFill/>
        </p:spPr>
        <p:txBody>
          <a:bodyPr wrap="square" rtlCol="0">
            <a:spAutoFit/>
          </a:bodyPr>
          <a:lstStyle/>
          <a:p>
            <a:r>
              <a:rPr lang="en-US" sz="4000" dirty="0">
                <a:solidFill>
                  <a:schemeClr val="tx2"/>
                </a:solidFill>
                <a:highlight>
                  <a:srgbClr val="808080"/>
                </a:highlight>
              </a:rPr>
              <a:t>Smith’s Cove</a:t>
            </a:r>
          </a:p>
        </p:txBody>
      </p:sp>
      <p:sp>
        <p:nvSpPr>
          <p:cNvPr id="20" name="TextBox 19">
            <a:extLst>
              <a:ext uri="{FF2B5EF4-FFF2-40B4-BE49-F238E27FC236}">
                <a16:creationId xmlns:a16="http://schemas.microsoft.com/office/drawing/2014/main" id="{D6DB7BCF-3CA9-A944-B8FA-9725ED84B964}"/>
              </a:ext>
            </a:extLst>
          </p:cNvPr>
          <p:cNvSpPr txBox="1"/>
          <p:nvPr/>
        </p:nvSpPr>
        <p:spPr>
          <a:xfrm>
            <a:off x="3550293" y="11020005"/>
            <a:ext cx="4165075" cy="707886"/>
          </a:xfrm>
          <a:prstGeom prst="rect">
            <a:avLst/>
          </a:prstGeom>
          <a:noFill/>
        </p:spPr>
        <p:txBody>
          <a:bodyPr wrap="square" rtlCol="0">
            <a:spAutoFit/>
          </a:bodyPr>
          <a:lstStyle/>
          <a:p>
            <a:r>
              <a:rPr lang="en-US" sz="4000" dirty="0" err="1">
                <a:solidFill>
                  <a:schemeClr val="tx2"/>
                </a:solidFill>
                <a:highlight>
                  <a:srgbClr val="808080"/>
                </a:highlight>
              </a:rPr>
              <a:t>Alki</a:t>
            </a:r>
            <a:r>
              <a:rPr lang="en-US" sz="4000" dirty="0">
                <a:solidFill>
                  <a:schemeClr val="tx2"/>
                </a:solidFill>
                <a:highlight>
                  <a:srgbClr val="808080"/>
                </a:highlight>
              </a:rPr>
              <a:t> Beach</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4389</TotalTime>
  <Words>961</Words>
  <Application>Microsoft Macintosh PowerPoint</Application>
  <PresentationFormat>Custom</PresentationFormat>
  <Paragraphs>199</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Times New Roman</vt:lpstr>
      <vt:lpstr>Montserrat</vt:lpstr>
      <vt:lpstr>Calibri</vt:lpstr>
      <vt:lpstr>Lato</vt:lpstr>
      <vt:lpstr>Arial</vt:lpstr>
      <vt:lpstr>Simple Light</vt:lpstr>
      <vt:lpstr>PowerPoint Presentation</vt:lpstr>
      <vt:lpstr>Roadmap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 methods for Enterococcus detection </vt:lpstr>
      <vt:lpstr>PowerPoint Presentation</vt:lpstr>
      <vt:lpstr>Environmental field data</vt:lpstr>
      <vt:lpstr>PowerPoint Presentation</vt:lpstr>
      <vt:lpstr>PowerPoint Presentation</vt:lpstr>
      <vt:lpstr>PowerPoint Presentation</vt:lpstr>
      <vt:lpstr>PowerPoint Presentation</vt:lpstr>
      <vt:lpstr>PowerPoint Presentation</vt:lpstr>
      <vt:lpstr>Next Steps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Corinne A Klohmann</cp:lastModifiedBy>
  <cp:revision>79</cp:revision>
  <dcterms:modified xsi:type="dcterms:W3CDTF">2022-04-15T17:56:01Z</dcterms:modified>
</cp:coreProperties>
</file>