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869" r:id="rId3"/>
    <p:sldId id="864" r:id="rId4"/>
    <p:sldId id="800" r:id="rId5"/>
    <p:sldId id="863" r:id="rId6"/>
    <p:sldId id="865" r:id="rId7"/>
    <p:sldId id="866" r:id="rId8"/>
    <p:sldId id="867" r:id="rId9"/>
    <p:sldId id="472" r:id="rId10"/>
    <p:sldId id="868" r:id="rId11"/>
    <p:sldId id="8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386" autoAdjust="0"/>
  </p:normalViewPr>
  <p:slideViewPr>
    <p:cSldViewPr snapToGrid="0">
      <p:cViewPr>
        <p:scale>
          <a:sx n="50" d="100"/>
          <a:sy n="50" d="100"/>
        </p:scale>
        <p:origin x="1373" y="6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216A3-75D2-4B0D-8DFD-9E00812D25FC}" type="datetimeFigureOut">
              <a:rPr lang="en-US" smtClean="0"/>
              <a:t>4/21/2022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C481A-90D8-4E8B-B1B3-65F0E116B354}" type="slidenum">
              <a:rPr lang="en-US" smtClean="0"/>
              <a:t>‹#›</a:t>
            </a:fld>
            <a:endParaRPr lang="en-US"/>
          </a:p>
        </p:txBody>
      </p:sp>
    </p:spTree>
    <p:extLst>
      <p:ext uri="{BB962C8B-B14F-4D97-AF65-F5344CB8AC3E}">
        <p14:creationId xmlns:p14="http://schemas.microsoft.com/office/powerpoint/2010/main" val="407322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C481A-90D8-4E8B-B1B3-65F0E116B354}" type="slidenum">
              <a:rPr lang="en-US" smtClean="0"/>
              <a:t>1</a:t>
            </a:fld>
            <a:endParaRPr lang="en-US"/>
          </a:p>
        </p:txBody>
      </p:sp>
    </p:spTree>
    <p:extLst>
      <p:ext uri="{BB962C8B-B14F-4D97-AF65-F5344CB8AC3E}">
        <p14:creationId xmlns:p14="http://schemas.microsoft.com/office/powerpoint/2010/main" val="282038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C481A-90D8-4E8B-B1B3-65F0E116B354}" type="slidenum">
              <a:rPr lang="en-US" smtClean="0"/>
              <a:t>3</a:t>
            </a:fld>
            <a:endParaRPr lang="en-US"/>
          </a:p>
        </p:txBody>
      </p:sp>
    </p:spTree>
    <p:extLst>
      <p:ext uri="{BB962C8B-B14F-4D97-AF65-F5344CB8AC3E}">
        <p14:creationId xmlns:p14="http://schemas.microsoft.com/office/powerpoint/2010/main" val="439277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Luckily, we don’t have to start this research from scratch</a:t>
            </a:r>
          </a:p>
          <a:p>
            <a:r>
              <a:rPr lang="en-US" dirty="0">
                <a:effectLst/>
              </a:rPr>
              <a:t>We build on established research and theory in Environmental Justice, or EJ, which…</a:t>
            </a:r>
          </a:p>
          <a:p>
            <a:endParaRPr lang="en-US" dirty="0"/>
          </a:p>
          <a:p>
            <a:r>
              <a:rPr lang="en-US" dirty="0"/>
              <a:t>When it comes to wildlife, vulnerable, marginalized, and disempowered people are often among those living in closest proximity to wildlife, </a:t>
            </a:r>
          </a:p>
          <a:p>
            <a:r>
              <a:rPr lang="en-US" dirty="0"/>
              <a:t>especially in areas where restoration is occurring. </a:t>
            </a:r>
          </a:p>
          <a:p>
            <a:endParaRPr lang="en-US" dirty="0"/>
          </a:p>
          <a:p>
            <a:r>
              <a:rPr lang="en-US" dirty="0"/>
              <a:t>So this body of theory in environmental justice perfectly applies here, even though it has almost never been applied to wildlife issues</a:t>
            </a:r>
          </a:p>
        </p:txBody>
      </p:sp>
      <p:sp>
        <p:nvSpPr>
          <p:cNvPr id="4" name="Slide Number Placeholder 3"/>
          <p:cNvSpPr>
            <a:spLocks noGrp="1"/>
          </p:cNvSpPr>
          <p:nvPr>
            <p:ph type="sldNum" sz="quarter" idx="5"/>
          </p:nvPr>
        </p:nvSpPr>
        <p:spPr/>
        <p:txBody>
          <a:bodyPr/>
          <a:lstStyle/>
          <a:p>
            <a:fld id="{AA2D1D7A-3EDA-4585-84D0-4DE61B26C6F3}" type="slidenum">
              <a:rPr lang="en-US" smtClean="0"/>
              <a:t>4</a:t>
            </a:fld>
            <a:endParaRPr lang="en-US"/>
          </a:p>
        </p:txBody>
      </p:sp>
    </p:spTree>
    <p:extLst>
      <p:ext uri="{BB962C8B-B14F-4D97-AF65-F5344CB8AC3E}">
        <p14:creationId xmlns:p14="http://schemas.microsoft.com/office/powerpoint/2010/main" val="409120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Our research also identified two major roadblocks unique to questions of justice and wildlife</a:t>
            </a:r>
          </a:p>
          <a:p>
            <a:r>
              <a:rPr lang="en-US" dirty="0">
                <a:effectLst/>
              </a:rPr>
              <a:t> </a:t>
            </a:r>
          </a:p>
          <a:p>
            <a:r>
              <a:rPr lang="en-US" dirty="0"/>
              <a:t>The first of these is familiar, and it is risk perceptions. </a:t>
            </a:r>
          </a:p>
          <a:p>
            <a:r>
              <a:rPr lang="en-US" dirty="0"/>
              <a:t>Our research showed that risk perceptions are so important to environmental justice, that they can warp the outcomes of these other approaches</a:t>
            </a:r>
          </a:p>
          <a:p>
            <a:r>
              <a:rPr lang="en-US" dirty="0"/>
              <a:t>With that in mind, we developed a new theory, called affective justice, which asks whose risk perceptions matter?</a:t>
            </a:r>
          </a:p>
          <a:p>
            <a:endParaRPr lang="en-US" dirty="0"/>
          </a:p>
          <a:p>
            <a:r>
              <a:rPr lang="en-US" dirty="0"/>
              <a:t>In this theory we show how histories of equating fear of predators with fear of black and brown people and immigrants in America and Europe has functionally linked programs of wildlife eradication and human marginalization</a:t>
            </a:r>
          </a:p>
          <a:p>
            <a:endParaRPr lang="en-US" dirty="0"/>
          </a:p>
          <a:p>
            <a:r>
              <a:rPr lang="en-US" dirty="0"/>
              <a:t>These overlooked links are not merely historical, and they continue to perpetuate colonial practices in conservation and management</a:t>
            </a:r>
          </a:p>
          <a:p>
            <a:r>
              <a:rPr lang="en-US" dirty="0"/>
              <a:t>By developing the theory of affective justice, our research has exposed an important site for future research and practice</a:t>
            </a:r>
          </a:p>
          <a:p>
            <a:r>
              <a:rPr lang="en-US" dirty="0"/>
              <a:t>And examining this further has </a:t>
            </a:r>
            <a:r>
              <a:rPr lang="en-US" b="1" dirty="0"/>
              <a:t>rich</a:t>
            </a:r>
            <a:r>
              <a:rPr lang="en-US" dirty="0"/>
              <a:t> potential for future graduate students</a:t>
            </a:r>
          </a:p>
          <a:p>
            <a:endParaRPr lang="en-US" dirty="0"/>
          </a:p>
          <a:p>
            <a:r>
              <a:rPr lang="en-US" dirty="0">
                <a:effectLst/>
              </a:rPr>
              <a:t>A second roadblock also involves the history of colonialism in conservation in management, especially as it relates to indigenous people</a:t>
            </a:r>
          </a:p>
        </p:txBody>
      </p:sp>
      <p:sp>
        <p:nvSpPr>
          <p:cNvPr id="4" name="Slide Number Placeholder 3"/>
          <p:cNvSpPr>
            <a:spLocks noGrp="1"/>
          </p:cNvSpPr>
          <p:nvPr>
            <p:ph type="sldNum" sz="quarter" idx="5"/>
          </p:nvPr>
        </p:nvSpPr>
        <p:spPr/>
        <p:txBody>
          <a:bodyPr/>
          <a:lstStyle/>
          <a:p>
            <a:fld id="{AA2D1D7A-3EDA-4585-84D0-4DE61B26C6F3}" type="slidenum">
              <a:rPr lang="en-US" smtClean="0"/>
              <a:t>5</a:t>
            </a:fld>
            <a:endParaRPr lang="en-US"/>
          </a:p>
        </p:txBody>
      </p:sp>
    </p:spTree>
    <p:extLst>
      <p:ext uri="{BB962C8B-B14F-4D97-AF65-F5344CB8AC3E}">
        <p14:creationId xmlns:p14="http://schemas.microsoft.com/office/powerpoint/2010/main" val="3769158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 am working with indigenous people and indigenous scholars on a manuscript applying concepts that have emerged from indigenous EJ scholarship, including  </a:t>
            </a:r>
            <a:r>
              <a:rPr lang="en-US" dirty="0" err="1"/>
              <a:t>kincentricity</a:t>
            </a:r>
            <a:r>
              <a:rPr lang="en-US" dirty="0"/>
              <a:t> and RR, to the management of cultural keystone species in California like beaver, elk, and condor</a:t>
            </a:r>
          </a:p>
          <a:p>
            <a:endParaRPr lang="en-US" dirty="0"/>
          </a:p>
          <a:p>
            <a:r>
              <a:rPr lang="en-US" dirty="0"/>
              <a:t>We’re also working on </a:t>
            </a:r>
            <a:r>
              <a:rPr lang="en-US" dirty="0" err="1"/>
              <a:t>reseach</a:t>
            </a:r>
            <a:r>
              <a:rPr lang="en-US" dirty="0"/>
              <a:t> that uses theories from </a:t>
            </a:r>
            <a:r>
              <a:rPr lang="en-US" dirty="0" err="1"/>
              <a:t>Indigneous</a:t>
            </a:r>
            <a:r>
              <a:rPr lang="en-US" dirty="0"/>
              <a:t> environmental justice to help improve intergovernmental coordination between the Karuk tribe and the Cal Dept. of Fish and Wildlife</a:t>
            </a:r>
          </a:p>
          <a:p>
            <a:endParaRPr lang="en-US" dirty="0"/>
          </a:p>
          <a:p>
            <a:r>
              <a:rPr lang="en-US" dirty="0"/>
              <a:t>With the co-op, I would be particularly interested in working with indigenous people in </a:t>
            </a:r>
            <a:r>
              <a:rPr lang="en-US" dirty="0" err="1"/>
              <a:t>washington</a:t>
            </a:r>
            <a:r>
              <a:rPr lang="en-US" dirty="0"/>
              <a:t> to extend these ideas to species like salmon</a:t>
            </a:r>
          </a:p>
          <a:p>
            <a:r>
              <a:rPr lang="en-US" dirty="0"/>
              <a:t>As well as to apply the lessons from this research to strengthen intergovernmental relations between tribal governments and wildlife agencies</a:t>
            </a:r>
          </a:p>
          <a:p>
            <a:endParaRPr lang="en-US" b="0" dirty="0"/>
          </a:p>
          <a:p>
            <a:r>
              <a:rPr lang="en-US" b="0" dirty="0"/>
              <a:t>This body of research is another where graduate student leadership can provide the new ideas and methods needed to understand these complex challenges</a:t>
            </a:r>
          </a:p>
          <a:p>
            <a:endParaRPr lang="en-US" b="0" dirty="0"/>
          </a:p>
          <a:p>
            <a:endParaRPr lang="en-US" b="0" dirty="0"/>
          </a:p>
          <a:p>
            <a:endParaRPr lang="en-US" b="1" dirty="0"/>
          </a:p>
        </p:txBody>
      </p:sp>
      <p:sp>
        <p:nvSpPr>
          <p:cNvPr id="4" name="Slide Number Placeholder 3"/>
          <p:cNvSpPr>
            <a:spLocks noGrp="1"/>
          </p:cNvSpPr>
          <p:nvPr>
            <p:ph type="sldNum" sz="quarter" idx="5"/>
          </p:nvPr>
        </p:nvSpPr>
        <p:spPr/>
        <p:txBody>
          <a:bodyPr/>
          <a:lstStyle/>
          <a:p>
            <a:fld id="{AA2D1D7A-3EDA-4585-84D0-4DE61B26C6F3}" type="slidenum">
              <a:rPr lang="en-US" smtClean="0"/>
              <a:t>9</a:t>
            </a:fld>
            <a:endParaRPr lang="en-US"/>
          </a:p>
        </p:txBody>
      </p:sp>
    </p:spTree>
    <p:extLst>
      <p:ext uri="{BB962C8B-B14F-4D97-AF65-F5344CB8AC3E}">
        <p14:creationId xmlns:p14="http://schemas.microsoft.com/office/powerpoint/2010/main" val="3708845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9BBF4-1CA2-4915-9515-C585776571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B67ED6-6820-4C47-BF67-345250451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F60F0F-40D9-4F80-BBE2-535F3EFF9A46}"/>
              </a:ext>
            </a:extLst>
          </p:cNvPr>
          <p:cNvSpPr>
            <a:spLocks noGrp="1"/>
          </p:cNvSpPr>
          <p:nvPr>
            <p:ph type="dt" sz="half" idx="10"/>
          </p:nvPr>
        </p:nvSpPr>
        <p:spPr/>
        <p:txBody>
          <a:bodyPr/>
          <a:lstStyle/>
          <a:p>
            <a:fld id="{9D418794-F0BA-4532-BF28-E4ADE5F30669}" type="datetimeFigureOut">
              <a:rPr lang="en-US" smtClean="0"/>
              <a:t>4/21/2022</a:t>
            </a:fld>
            <a:endParaRPr lang="en-US"/>
          </a:p>
        </p:txBody>
      </p:sp>
      <p:sp>
        <p:nvSpPr>
          <p:cNvPr id="5" name="Footer Placeholder 4">
            <a:extLst>
              <a:ext uri="{FF2B5EF4-FFF2-40B4-BE49-F238E27FC236}">
                <a16:creationId xmlns:a16="http://schemas.microsoft.com/office/drawing/2014/main" id="{CB363AB1-8B13-46A6-891D-017F803CB5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8A061-5B49-4315-8FD7-C1785DBE1B69}"/>
              </a:ext>
            </a:extLst>
          </p:cNvPr>
          <p:cNvSpPr>
            <a:spLocks noGrp="1"/>
          </p:cNvSpPr>
          <p:nvPr>
            <p:ph type="sldNum" sz="quarter" idx="12"/>
          </p:nvPr>
        </p:nvSpPr>
        <p:spPr/>
        <p:txBody>
          <a:bodyPr/>
          <a:lstStyle/>
          <a:p>
            <a:fld id="{53E99B51-6C2E-4BCE-A444-739474DEF0AF}" type="slidenum">
              <a:rPr lang="en-US" smtClean="0"/>
              <a:t>‹#›</a:t>
            </a:fld>
            <a:endParaRPr lang="en-US"/>
          </a:p>
        </p:txBody>
      </p:sp>
    </p:spTree>
    <p:extLst>
      <p:ext uri="{BB962C8B-B14F-4D97-AF65-F5344CB8AC3E}">
        <p14:creationId xmlns:p14="http://schemas.microsoft.com/office/powerpoint/2010/main" val="411110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9B39-36E2-4AC3-B932-522EFAE1CE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CB9D92-F6AC-4B55-BB42-599F024827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5068E-35FA-4B2F-A92D-DC5EEB573036}"/>
              </a:ext>
            </a:extLst>
          </p:cNvPr>
          <p:cNvSpPr>
            <a:spLocks noGrp="1"/>
          </p:cNvSpPr>
          <p:nvPr>
            <p:ph type="dt" sz="half" idx="10"/>
          </p:nvPr>
        </p:nvSpPr>
        <p:spPr/>
        <p:txBody>
          <a:bodyPr/>
          <a:lstStyle/>
          <a:p>
            <a:fld id="{9D418794-F0BA-4532-BF28-E4ADE5F30669}" type="datetimeFigureOut">
              <a:rPr lang="en-US" smtClean="0"/>
              <a:t>4/21/2022</a:t>
            </a:fld>
            <a:endParaRPr lang="en-US"/>
          </a:p>
        </p:txBody>
      </p:sp>
      <p:sp>
        <p:nvSpPr>
          <p:cNvPr id="5" name="Footer Placeholder 4">
            <a:extLst>
              <a:ext uri="{FF2B5EF4-FFF2-40B4-BE49-F238E27FC236}">
                <a16:creationId xmlns:a16="http://schemas.microsoft.com/office/drawing/2014/main" id="{F08D5063-24AB-4B27-9D67-6C6B97187F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0D4C4-D4F2-4594-976D-7477A985470C}"/>
              </a:ext>
            </a:extLst>
          </p:cNvPr>
          <p:cNvSpPr>
            <a:spLocks noGrp="1"/>
          </p:cNvSpPr>
          <p:nvPr>
            <p:ph type="sldNum" sz="quarter" idx="12"/>
          </p:nvPr>
        </p:nvSpPr>
        <p:spPr/>
        <p:txBody>
          <a:bodyPr/>
          <a:lstStyle/>
          <a:p>
            <a:fld id="{53E99B51-6C2E-4BCE-A444-739474DEF0AF}" type="slidenum">
              <a:rPr lang="en-US" smtClean="0"/>
              <a:t>‹#›</a:t>
            </a:fld>
            <a:endParaRPr lang="en-US"/>
          </a:p>
        </p:txBody>
      </p:sp>
    </p:spTree>
    <p:extLst>
      <p:ext uri="{BB962C8B-B14F-4D97-AF65-F5344CB8AC3E}">
        <p14:creationId xmlns:p14="http://schemas.microsoft.com/office/powerpoint/2010/main" val="918476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744A8E-2D55-4356-9AB1-1F28B848E9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1AAA20-55E0-4949-B435-D218260738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FC8EAD-7A24-4252-A332-6C67691C9AA3}"/>
              </a:ext>
            </a:extLst>
          </p:cNvPr>
          <p:cNvSpPr>
            <a:spLocks noGrp="1"/>
          </p:cNvSpPr>
          <p:nvPr>
            <p:ph type="dt" sz="half" idx="10"/>
          </p:nvPr>
        </p:nvSpPr>
        <p:spPr/>
        <p:txBody>
          <a:bodyPr/>
          <a:lstStyle/>
          <a:p>
            <a:fld id="{9D418794-F0BA-4532-BF28-E4ADE5F30669}" type="datetimeFigureOut">
              <a:rPr lang="en-US" smtClean="0"/>
              <a:t>4/21/2022</a:t>
            </a:fld>
            <a:endParaRPr lang="en-US"/>
          </a:p>
        </p:txBody>
      </p:sp>
      <p:sp>
        <p:nvSpPr>
          <p:cNvPr id="5" name="Footer Placeholder 4">
            <a:extLst>
              <a:ext uri="{FF2B5EF4-FFF2-40B4-BE49-F238E27FC236}">
                <a16:creationId xmlns:a16="http://schemas.microsoft.com/office/drawing/2014/main" id="{3AB571D2-B7F8-4CAD-9D3A-2EDEC2EEB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90FB1-4E2C-495C-B7F7-46279A4B1FAF}"/>
              </a:ext>
            </a:extLst>
          </p:cNvPr>
          <p:cNvSpPr>
            <a:spLocks noGrp="1"/>
          </p:cNvSpPr>
          <p:nvPr>
            <p:ph type="sldNum" sz="quarter" idx="12"/>
          </p:nvPr>
        </p:nvSpPr>
        <p:spPr/>
        <p:txBody>
          <a:bodyPr/>
          <a:lstStyle/>
          <a:p>
            <a:fld id="{53E99B51-6C2E-4BCE-A444-739474DEF0AF}" type="slidenum">
              <a:rPr lang="en-US" smtClean="0"/>
              <a:t>‹#›</a:t>
            </a:fld>
            <a:endParaRPr lang="en-US"/>
          </a:p>
        </p:txBody>
      </p:sp>
    </p:spTree>
    <p:extLst>
      <p:ext uri="{BB962C8B-B14F-4D97-AF65-F5344CB8AC3E}">
        <p14:creationId xmlns:p14="http://schemas.microsoft.com/office/powerpoint/2010/main" val="14257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E855-6AD6-4907-9245-A9B68626F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EDB048-D19B-4EC3-BCD9-2E72ABC8B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4FC9D-6E31-4925-91F1-B67EF74F200E}"/>
              </a:ext>
            </a:extLst>
          </p:cNvPr>
          <p:cNvSpPr>
            <a:spLocks noGrp="1"/>
          </p:cNvSpPr>
          <p:nvPr>
            <p:ph type="dt" sz="half" idx="10"/>
          </p:nvPr>
        </p:nvSpPr>
        <p:spPr/>
        <p:txBody>
          <a:bodyPr/>
          <a:lstStyle/>
          <a:p>
            <a:fld id="{9D418794-F0BA-4532-BF28-E4ADE5F30669}" type="datetimeFigureOut">
              <a:rPr lang="en-US" smtClean="0"/>
              <a:t>4/21/2022</a:t>
            </a:fld>
            <a:endParaRPr lang="en-US"/>
          </a:p>
        </p:txBody>
      </p:sp>
      <p:sp>
        <p:nvSpPr>
          <p:cNvPr id="5" name="Footer Placeholder 4">
            <a:extLst>
              <a:ext uri="{FF2B5EF4-FFF2-40B4-BE49-F238E27FC236}">
                <a16:creationId xmlns:a16="http://schemas.microsoft.com/office/drawing/2014/main" id="{F6A44FAC-1481-41BA-9F9E-5154D2C2B9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A7250-68AE-4309-89EB-ECF725EEF01A}"/>
              </a:ext>
            </a:extLst>
          </p:cNvPr>
          <p:cNvSpPr>
            <a:spLocks noGrp="1"/>
          </p:cNvSpPr>
          <p:nvPr>
            <p:ph type="sldNum" sz="quarter" idx="12"/>
          </p:nvPr>
        </p:nvSpPr>
        <p:spPr/>
        <p:txBody>
          <a:bodyPr/>
          <a:lstStyle/>
          <a:p>
            <a:fld id="{53E99B51-6C2E-4BCE-A444-739474DEF0AF}" type="slidenum">
              <a:rPr lang="en-US" smtClean="0"/>
              <a:t>‹#›</a:t>
            </a:fld>
            <a:endParaRPr lang="en-US"/>
          </a:p>
        </p:txBody>
      </p:sp>
    </p:spTree>
    <p:extLst>
      <p:ext uri="{BB962C8B-B14F-4D97-AF65-F5344CB8AC3E}">
        <p14:creationId xmlns:p14="http://schemas.microsoft.com/office/powerpoint/2010/main" val="318147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38AE5-113D-45D2-8A6E-584EAB0A53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8F1D1B-3284-4AFA-915B-279AE921CF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4AE13B-B2BC-4E8B-9A76-9B37E51444A8}"/>
              </a:ext>
            </a:extLst>
          </p:cNvPr>
          <p:cNvSpPr>
            <a:spLocks noGrp="1"/>
          </p:cNvSpPr>
          <p:nvPr>
            <p:ph type="dt" sz="half" idx="10"/>
          </p:nvPr>
        </p:nvSpPr>
        <p:spPr/>
        <p:txBody>
          <a:bodyPr/>
          <a:lstStyle/>
          <a:p>
            <a:fld id="{9D418794-F0BA-4532-BF28-E4ADE5F30669}" type="datetimeFigureOut">
              <a:rPr lang="en-US" smtClean="0"/>
              <a:t>4/21/2022</a:t>
            </a:fld>
            <a:endParaRPr lang="en-US"/>
          </a:p>
        </p:txBody>
      </p:sp>
      <p:sp>
        <p:nvSpPr>
          <p:cNvPr id="5" name="Footer Placeholder 4">
            <a:extLst>
              <a:ext uri="{FF2B5EF4-FFF2-40B4-BE49-F238E27FC236}">
                <a16:creationId xmlns:a16="http://schemas.microsoft.com/office/drawing/2014/main" id="{386C8A4A-791E-487B-83B3-F9D0CB6AEF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32D7E-26B8-4260-8846-91EC6ACA36C4}"/>
              </a:ext>
            </a:extLst>
          </p:cNvPr>
          <p:cNvSpPr>
            <a:spLocks noGrp="1"/>
          </p:cNvSpPr>
          <p:nvPr>
            <p:ph type="sldNum" sz="quarter" idx="12"/>
          </p:nvPr>
        </p:nvSpPr>
        <p:spPr/>
        <p:txBody>
          <a:bodyPr/>
          <a:lstStyle/>
          <a:p>
            <a:fld id="{53E99B51-6C2E-4BCE-A444-739474DEF0AF}" type="slidenum">
              <a:rPr lang="en-US" smtClean="0"/>
              <a:t>‹#›</a:t>
            </a:fld>
            <a:endParaRPr lang="en-US"/>
          </a:p>
        </p:txBody>
      </p:sp>
    </p:spTree>
    <p:extLst>
      <p:ext uri="{BB962C8B-B14F-4D97-AF65-F5344CB8AC3E}">
        <p14:creationId xmlns:p14="http://schemas.microsoft.com/office/powerpoint/2010/main" val="3923701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0B0B-1362-458A-8B86-D391AEE243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A0370-4A94-40C5-8C7F-58990E89CC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5C165A-D5D1-42ED-A3A0-207101578D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ACF2ED-4658-4664-87FF-59065422727D}"/>
              </a:ext>
            </a:extLst>
          </p:cNvPr>
          <p:cNvSpPr>
            <a:spLocks noGrp="1"/>
          </p:cNvSpPr>
          <p:nvPr>
            <p:ph type="dt" sz="half" idx="10"/>
          </p:nvPr>
        </p:nvSpPr>
        <p:spPr/>
        <p:txBody>
          <a:bodyPr/>
          <a:lstStyle/>
          <a:p>
            <a:fld id="{9D418794-F0BA-4532-BF28-E4ADE5F30669}" type="datetimeFigureOut">
              <a:rPr lang="en-US" smtClean="0"/>
              <a:t>4/21/2022</a:t>
            </a:fld>
            <a:endParaRPr lang="en-US"/>
          </a:p>
        </p:txBody>
      </p:sp>
      <p:sp>
        <p:nvSpPr>
          <p:cNvPr id="6" name="Footer Placeholder 5">
            <a:extLst>
              <a:ext uri="{FF2B5EF4-FFF2-40B4-BE49-F238E27FC236}">
                <a16:creationId xmlns:a16="http://schemas.microsoft.com/office/drawing/2014/main" id="{FEE3DDF1-4C28-4649-89B1-DF9D4F2167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CFABC-D0FA-4C9E-8772-E3B4630D0BE7}"/>
              </a:ext>
            </a:extLst>
          </p:cNvPr>
          <p:cNvSpPr>
            <a:spLocks noGrp="1"/>
          </p:cNvSpPr>
          <p:nvPr>
            <p:ph type="sldNum" sz="quarter" idx="12"/>
          </p:nvPr>
        </p:nvSpPr>
        <p:spPr/>
        <p:txBody>
          <a:bodyPr/>
          <a:lstStyle/>
          <a:p>
            <a:fld id="{53E99B51-6C2E-4BCE-A444-739474DEF0AF}" type="slidenum">
              <a:rPr lang="en-US" smtClean="0"/>
              <a:t>‹#›</a:t>
            </a:fld>
            <a:endParaRPr lang="en-US"/>
          </a:p>
        </p:txBody>
      </p:sp>
    </p:spTree>
    <p:extLst>
      <p:ext uri="{BB962C8B-B14F-4D97-AF65-F5344CB8AC3E}">
        <p14:creationId xmlns:p14="http://schemas.microsoft.com/office/powerpoint/2010/main" val="397863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5D053-1A8D-4F33-8880-11111E7171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F0865B-335A-4418-A624-B6F09B3F10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358831-B5E4-4AF2-A58A-F96E84DD3C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355208-34BF-45A5-BF57-770F6C016D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605AA3-1D8D-4D92-AC38-675F1F5296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C08E22-8ADE-4542-9E1A-C8990A318A4B}"/>
              </a:ext>
            </a:extLst>
          </p:cNvPr>
          <p:cNvSpPr>
            <a:spLocks noGrp="1"/>
          </p:cNvSpPr>
          <p:nvPr>
            <p:ph type="dt" sz="half" idx="10"/>
          </p:nvPr>
        </p:nvSpPr>
        <p:spPr/>
        <p:txBody>
          <a:bodyPr/>
          <a:lstStyle/>
          <a:p>
            <a:fld id="{9D418794-F0BA-4532-BF28-E4ADE5F30669}" type="datetimeFigureOut">
              <a:rPr lang="en-US" smtClean="0"/>
              <a:t>4/21/2022</a:t>
            </a:fld>
            <a:endParaRPr lang="en-US"/>
          </a:p>
        </p:txBody>
      </p:sp>
      <p:sp>
        <p:nvSpPr>
          <p:cNvPr id="8" name="Footer Placeholder 7">
            <a:extLst>
              <a:ext uri="{FF2B5EF4-FFF2-40B4-BE49-F238E27FC236}">
                <a16:creationId xmlns:a16="http://schemas.microsoft.com/office/drawing/2014/main" id="{957C612F-93BD-4785-AFCB-3434EF862D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BBD6FB-25A4-444D-BED4-6C9ED2B7F7FF}"/>
              </a:ext>
            </a:extLst>
          </p:cNvPr>
          <p:cNvSpPr>
            <a:spLocks noGrp="1"/>
          </p:cNvSpPr>
          <p:nvPr>
            <p:ph type="sldNum" sz="quarter" idx="12"/>
          </p:nvPr>
        </p:nvSpPr>
        <p:spPr/>
        <p:txBody>
          <a:bodyPr/>
          <a:lstStyle/>
          <a:p>
            <a:fld id="{53E99B51-6C2E-4BCE-A444-739474DEF0AF}" type="slidenum">
              <a:rPr lang="en-US" smtClean="0"/>
              <a:t>‹#›</a:t>
            </a:fld>
            <a:endParaRPr lang="en-US"/>
          </a:p>
        </p:txBody>
      </p:sp>
    </p:spTree>
    <p:extLst>
      <p:ext uri="{BB962C8B-B14F-4D97-AF65-F5344CB8AC3E}">
        <p14:creationId xmlns:p14="http://schemas.microsoft.com/office/powerpoint/2010/main" val="84439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8C5F-E55F-4782-A935-D1949EB8D9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8ABA40-BEBE-475C-A183-2FD2200CFE07}"/>
              </a:ext>
            </a:extLst>
          </p:cNvPr>
          <p:cNvSpPr>
            <a:spLocks noGrp="1"/>
          </p:cNvSpPr>
          <p:nvPr>
            <p:ph type="dt" sz="half" idx="10"/>
          </p:nvPr>
        </p:nvSpPr>
        <p:spPr/>
        <p:txBody>
          <a:bodyPr/>
          <a:lstStyle/>
          <a:p>
            <a:fld id="{9D418794-F0BA-4532-BF28-E4ADE5F30669}" type="datetimeFigureOut">
              <a:rPr lang="en-US" smtClean="0"/>
              <a:t>4/21/2022</a:t>
            </a:fld>
            <a:endParaRPr lang="en-US"/>
          </a:p>
        </p:txBody>
      </p:sp>
      <p:sp>
        <p:nvSpPr>
          <p:cNvPr id="4" name="Footer Placeholder 3">
            <a:extLst>
              <a:ext uri="{FF2B5EF4-FFF2-40B4-BE49-F238E27FC236}">
                <a16:creationId xmlns:a16="http://schemas.microsoft.com/office/drawing/2014/main" id="{9D479C98-06DE-4D5F-B844-3ED16BC39C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306933-23E0-4DB4-8515-C41A4C29F288}"/>
              </a:ext>
            </a:extLst>
          </p:cNvPr>
          <p:cNvSpPr>
            <a:spLocks noGrp="1"/>
          </p:cNvSpPr>
          <p:nvPr>
            <p:ph type="sldNum" sz="quarter" idx="12"/>
          </p:nvPr>
        </p:nvSpPr>
        <p:spPr/>
        <p:txBody>
          <a:bodyPr/>
          <a:lstStyle/>
          <a:p>
            <a:fld id="{53E99B51-6C2E-4BCE-A444-739474DEF0AF}" type="slidenum">
              <a:rPr lang="en-US" smtClean="0"/>
              <a:t>‹#›</a:t>
            </a:fld>
            <a:endParaRPr lang="en-US"/>
          </a:p>
        </p:txBody>
      </p:sp>
    </p:spTree>
    <p:extLst>
      <p:ext uri="{BB962C8B-B14F-4D97-AF65-F5344CB8AC3E}">
        <p14:creationId xmlns:p14="http://schemas.microsoft.com/office/powerpoint/2010/main" val="701031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8E8768-10BB-4A53-8E5D-E46305D37502}"/>
              </a:ext>
            </a:extLst>
          </p:cNvPr>
          <p:cNvSpPr>
            <a:spLocks noGrp="1"/>
          </p:cNvSpPr>
          <p:nvPr>
            <p:ph type="dt" sz="half" idx="10"/>
          </p:nvPr>
        </p:nvSpPr>
        <p:spPr/>
        <p:txBody>
          <a:bodyPr/>
          <a:lstStyle/>
          <a:p>
            <a:fld id="{9D418794-F0BA-4532-BF28-E4ADE5F30669}" type="datetimeFigureOut">
              <a:rPr lang="en-US" smtClean="0"/>
              <a:t>4/21/2022</a:t>
            </a:fld>
            <a:endParaRPr lang="en-US"/>
          </a:p>
        </p:txBody>
      </p:sp>
      <p:sp>
        <p:nvSpPr>
          <p:cNvPr id="3" name="Footer Placeholder 2">
            <a:extLst>
              <a:ext uri="{FF2B5EF4-FFF2-40B4-BE49-F238E27FC236}">
                <a16:creationId xmlns:a16="http://schemas.microsoft.com/office/drawing/2014/main" id="{5EC10BBC-B4F5-4C1A-B358-2AA0E07E50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D80AE1-1E6F-4235-996C-0EF902E25FC1}"/>
              </a:ext>
            </a:extLst>
          </p:cNvPr>
          <p:cNvSpPr>
            <a:spLocks noGrp="1"/>
          </p:cNvSpPr>
          <p:nvPr>
            <p:ph type="sldNum" sz="quarter" idx="12"/>
          </p:nvPr>
        </p:nvSpPr>
        <p:spPr/>
        <p:txBody>
          <a:bodyPr/>
          <a:lstStyle/>
          <a:p>
            <a:fld id="{53E99B51-6C2E-4BCE-A444-739474DEF0AF}" type="slidenum">
              <a:rPr lang="en-US" smtClean="0"/>
              <a:t>‹#›</a:t>
            </a:fld>
            <a:endParaRPr lang="en-US"/>
          </a:p>
        </p:txBody>
      </p:sp>
    </p:spTree>
    <p:extLst>
      <p:ext uri="{BB962C8B-B14F-4D97-AF65-F5344CB8AC3E}">
        <p14:creationId xmlns:p14="http://schemas.microsoft.com/office/powerpoint/2010/main" val="258232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827E-07D2-4EB9-8E32-1FC8A1D9A1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6255DE-89CF-4D6F-9BCC-45609616BA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103032-4B51-4BB9-ABC7-7E5CFF4D3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B4367C-C042-4B56-B3AA-F06BA635E0FB}"/>
              </a:ext>
            </a:extLst>
          </p:cNvPr>
          <p:cNvSpPr>
            <a:spLocks noGrp="1"/>
          </p:cNvSpPr>
          <p:nvPr>
            <p:ph type="dt" sz="half" idx="10"/>
          </p:nvPr>
        </p:nvSpPr>
        <p:spPr/>
        <p:txBody>
          <a:bodyPr/>
          <a:lstStyle/>
          <a:p>
            <a:fld id="{9D418794-F0BA-4532-BF28-E4ADE5F30669}" type="datetimeFigureOut">
              <a:rPr lang="en-US" smtClean="0"/>
              <a:t>4/21/2022</a:t>
            </a:fld>
            <a:endParaRPr lang="en-US"/>
          </a:p>
        </p:txBody>
      </p:sp>
      <p:sp>
        <p:nvSpPr>
          <p:cNvPr id="6" name="Footer Placeholder 5">
            <a:extLst>
              <a:ext uri="{FF2B5EF4-FFF2-40B4-BE49-F238E27FC236}">
                <a16:creationId xmlns:a16="http://schemas.microsoft.com/office/drawing/2014/main" id="{A3603090-746A-4433-839F-7E56280D47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DEE64-51CF-4B82-8FB4-69E2FCA5B8AE}"/>
              </a:ext>
            </a:extLst>
          </p:cNvPr>
          <p:cNvSpPr>
            <a:spLocks noGrp="1"/>
          </p:cNvSpPr>
          <p:nvPr>
            <p:ph type="sldNum" sz="quarter" idx="12"/>
          </p:nvPr>
        </p:nvSpPr>
        <p:spPr/>
        <p:txBody>
          <a:bodyPr/>
          <a:lstStyle/>
          <a:p>
            <a:fld id="{53E99B51-6C2E-4BCE-A444-739474DEF0AF}" type="slidenum">
              <a:rPr lang="en-US" smtClean="0"/>
              <a:t>‹#›</a:t>
            </a:fld>
            <a:endParaRPr lang="en-US"/>
          </a:p>
        </p:txBody>
      </p:sp>
    </p:spTree>
    <p:extLst>
      <p:ext uri="{BB962C8B-B14F-4D97-AF65-F5344CB8AC3E}">
        <p14:creationId xmlns:p14="http://schemas.microsoft.com/office/powerpoint/2010/main" val="310758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AC22-F21E-4FB0-8FD8-DD5C0CC593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7FCD72-C3D0-44C7-B884-8B459D6E1E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9EBC1B-C757-4917-BEA8-C5D521DDB9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B75C2A-383D-4D8E-BDA2-FB260A0DF781}"/>
              </a:ext>
            </a:extLst>
          </p:cNvPr>
          <p:cNvSpPr>
            <a:spLocks noGrp="1"/>
          </p:cNvSpPr>
          <p:nvPr>
            <p:ph type="dt" sz="half" idx="10"/>
          </p:nvPr>
        </p:nvSpPr>
        <p:spPr/>
        <p:txBody>
          <a:bodyPr/>
          <a:lstStyle/>
          <a:p>
            <a:fld id="{9D418794-F0BA-4532-BF28-E4ADE5F30669}" type="datetimeFigureOut">
              <a:rPr lang="en-US" smtClean="0"/>
              <a:t>4/21/2022</a:t>
            </a:fld>
            <a:endParaRPr lang="en-US"/>
          </a:p>
        </p:txBody>
      </p:sp>
      <p:sp>
        <p:nvSpPr>
          <p:cNvPr id="6" name="Footer Placeholder 5">
            <a:extLst>
              <a:ext uri="{FF2B5EF4-FFF2-40B4-BE49-F238E27FC236}">
                <a16:creationId xmlns:a16="http://schemas.microsoft.com/office/drawing/2014/main" id="{1CCE7220-2788-4999-B2E4-DDC03E8C33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E56E9-965F-4612-80DE-674BBCE94977}"/>
              </a:ext>
            </a:extLst>
          </p:cNvPr>
          <p:cNvSpPr>
            <a:spLocks noGrp="1"/>
          </p:cNvSpPr>
          <p:nvPr>
            <p:ph type="sldNum" sz="quarter" idx="12"/>
          </p:nvPr>
        </p:nvSpPr>
        <p:spPr/>
        <p:txBody>
          <a:bodyPr/>
          <a:lstStyle/>
          <a:p>
            <a:fld id="{53E99B51-6C2E-4BCE-A444-739474DEF0AF}" type="slidenum">
              <a:rPr lang="en-US" smtClean="0"/>
              <a:t>‹#›</a:t>
            </a:fld>
            <a:endParaRPr lang="en-US"/>
          </a:p>
        </p:txBody>
      </p:sp>
    </p:spTree>
    <p:extLst>
      <p:ext uri="{BB962C8B-B14F-4D97-AF65-F5344CB8AC3E}">
        <p14:creationId xmlns:p14="http://schemas.microsoft.com/office/powerpoint/2010/main" val="286273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893581-14EC-4BC8-BFE7-3FFDF44D01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A6AB34-4057-4D47-A265-A87EA330B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2D0B1-76CD-46F4-80E4-CCB75C9EF4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18794-F0BA-4532-BF28-E4ADE5F30669}" type="datetimeFigureOut">
              <a:rPr lang="en-US" smtClean="0"/>
              <a:t>4/21/2022</a:t>
            </a:fld>
            <a:endParaRPr lang="en-US"/>
          </a:p>
        </p:txBody>
      </p:sp>
      <p:sp>
        <p:nvSpPr>
          <p:cNvPr id="5" name="Footer Placeholder 4">
            <a:extLst>
              <a:ext uri="{FF2B5EF4-FFF2-40B4-BE49-F238E27FC236}">
                <a16:creationId xmlns:a16="http://schemas.microsoft.com/office/drawing/2014/main" id="{690BBCE7-479B-48C3-898A-1296DABB39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7A92B3-584C-4556-9EB6-BCD9618D5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99B51-6C2E-4BCE-A444-739474DEF0AF}" type="slidenum">
              <a:rPr lang="en-US" smtClean="0"/>
              <a:t>‹#›</a:t>
            </a:fld>
            <a:endParaRPr lang="en-US"/>
          </a:p>
        </p:txBody>
      </p:sp>
    </p:spTree>
    <p:extLst>
      <p:ext uri="{BB962C8B-B14F-4D97-AF65-F5344CB8AC3E}">
        <p14:creationId xmlns:p14="http://schemas.microsoft.com/office/powerpoint/2010/main" val="1707534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FD12A2-D725-4D80-B2C8-765A2D345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01" y="-223736"/>
            <a:ext cx="12368105" cy="8237921"/>
          </a:xfrm>
          <a:prstGeom prst="rect">
            <a:avLst/>
          </a:prstGeom>
        </p:spPr>
      </p:pic>
      <p:sp>
        <p:nvSpPr>
          <p:cNvPr id="4" name="Rectangle 3">
            <a:extLst>
              <a:ext uri="{FF2B5EF4-FFF2-40B4-BE49-F238E27FC236}">
                <a16:creationId xmlns:a16="http://schemas.microsoft.com/office/drawing/2014/main" id="{8CE35264-91C2-47FF-B0DD-60F681BE06B5}"/>
              </a:ext>
            </a:extLst>
          </p:cNvPr>
          <p:cNvSpPr/>
          <p:nvPr/>
        </p:nvSpPr>
        <p:spPr>
          <a:xfrm>
            <a:off x="-271162" y="-345656"/>
            <a:ext cx="12661281" cy="8468576"/>
          </a:xfrm>
          <a:prstGeom prst="rect">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F20AD8E-F327-4B24-9A36-087942358CF3}"/>
              </a:ext>
            </a:extLst>
          </p:cNvPr>
          <p:cNvSpPr txBox="1"/>
          <p:nvPr/>
        </p:nvSpPr>
        <p:spPr>
          <a:xfrm>
            <a:off x="915879" y="0"/>
            <a:ext cx="10360241" cy="2308324"/>
          </a:xfrm>
          <a:prstGeom prst="rect">
            <a:avLst/>
          </a:prstGeom>
          <a:noFill/>
        </p:spPr>
        <p:txBody>
          <a:bodyPr wrap="square">
            <a:spAutoFit/>
          </a:bodyPr>
          <a:lstStyle/>
          <a:p>
            <a:pPr algn="ctr"/>
            <a:r>
              <a:rPr lang="en-US" sz="4800" b="1" dirty="0">
                <a:latin typeface="Goudy Old Style" panose="02020502050305020303" pitchFamily="18" charset="0"/>
              </a:rPr>
              <a:t>Environmental justice frameworks for large carnivore conservation: </a:t>
            </a:r>
          </a:p>
          <a:p>
            <a:pPr algn="ctr"/>
            <a:r>
              <a:rPr lang="en-US" sz="4800" b="1" dirty="0">
                <a:latin typeface="Goudy Old Style" panose="02020502050305020303" pitchFamily="18" charset="0"/>
              </a:rPr>
              <a:t>Lessons from the shore</a:t>
            </a:r>
          </a:p>
        </p:txBody>
      </p:sp>
      <p:pic>
        <p:nvPicPr>
          <p:cNvPr id="7" name="Picture 6">
            <a:extLst>
              <a:ext uri="{FF2B5EF4-FFF2-40B4-BE49-F238E27FC236}">
                <a16:creationId xmlns:a16="http://schemas.microsoft.com/office/drawing/2014/main" id="{CAA76927-D1C3-40B9-8E61-16111D8ED042}"/>
              </a:ext>
            </a:extLst>
          </p:cNvPr>
          <p:cNvPicPr>
            <a:picLocks noChangeAspect="1"/>
          </p:cNvPicPr>
          <p:nvPr/>
        </p:nvPicPr>
        <p:blipFill rotWithShape="1">
          <a:blip r:embed="rId4">
            <a:extLst>
              <a:ext uri="{28A0092B-C50C-407E-A947-70E740481C1C}">
                <a14:useLocalDpi xmlns:a14="http://schemas.microsoft.com/office/drawing/2010/main" val="0"/>
              </a:ext>
            </a:extLst>
          </a:blip>
          <a:srcRect t="12484" b="15204"/>
          <a:stretch/>
        </p:blipFill>
        <p:spPr>
          <a:xfrm>
            <a:off x="10594757" y="5682370"/>
            <a:ext cx="1528549" cy="1105319"/>
          </a:xfrm>
          <a:prstGeom prst="rect">
            <a:avLst/>
          </a:prstGeom>
        </p:spPr>
      </p:pic>
      <p:pic>
        <p:nvPicPr>
          <p:cNvPr id="8" name="Picture 7">
            <a:extLst>
              <a:ext uri="{FF2B5EF4-FFF2-40B4-BE49-F238E27FC236}">
                <a16:creationId xmlns:a16="http://schemas.microsoft.com/office/drawing/2014/main" id="{48E29865-D62A-4743-9634-6D930E2991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430" y="4389852"/>
            <a:ext cx="1514902" cy="491202"/>
          </a:xfrm>
          <a:prstGeom prst="rect">
            <a:avLst/>
          </a:prstGeom>
        </p:spPr>
      </p:pic>
      <p:pic>
        <p:nvPicPr>
          <p:cNvPr id="9" name="Picture 8">
            <a:extLst>
              <a:ext uri="{FF2B5EF4-FFF2-40B4-BE49-F238E27FC236}">
                <a16:creationId xmlns:a16="http://schemas.microsoft.com/office/drawing/2014/main" id="{1027B095-CFF7-4DCC-8EC7-C868998E20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5431" y="4989789"/>
            <a:ext cx="1514901" cy="605960"/>
          </a:xfrm>
          <a:prstGeom prst="rect">
            <a:avLst/>
          </a:prstGeom>
        </p:spPr>
      </p:pic>
      <p:sp>
        <p:nvSpPr>
          <p:cNvPr id="10" name="TextBox 9">
            <a:extLst>
              <a:ext uri="{FF2B5EF4-FFF2-40B4-BE49-F238E27FC236}">
                <a16:creationId xmlns:a16="http://schemas.microsoft.com/office/drawing/2014/main" id="{6F0BDFB7-2314-4B17-82AA-A11937455EA5}"/>
              </a:ext>
            </a:extLst>
          </p:cNvPr>
          <p:cNvSpPr txBox="1"/>
          <p:nvPr/>
        </p:nvSpPr>
        <p:spPr>
          <a:xfrm>
            <a:off x="3709392" y="2407361"/>
            <a:ext cx="4692311" cy="1200329"/>
          </a:xfrm>
          <a:prstGeom prst="rect">
            <a:avLst/>
          </a:prstGeom>
          <a:noFill/>
        </p:spPr>
        <p:txBody>
          <a:bodyPr wrap="none" rtlCol="0">
            <a:spAutoFit/>
          </a:bodyPr>
          <a:lstStyle/>
          <a:p>
            <a:pPr algn="ctr"/>
            <a:r>
              <a:rPr lang="en-US" sz="2400" dirty="0">
                <a:latin typeface="Georgia" panose="02040502050405020303" pitchFamily="18" charset="0"/>
              </a:rPr>
              <a:t>Alex McInturff</a:t>
            </a:r>
          </a:p>
          <a:p>
            <a:pPr algn="ctr"/>
            <a:r>
              <a:rPr lang="en-US" sz="2400" dirty="0">
                <a:latin typeface="Georgia" panose="02040502050405020303" pitchFamily="18" charset="0"/>
              </a:rPr>
              <a:t>26 April 2022</a:t>
            </a:r>
          </a:p>
          <a:p>
            <a:pPr algn="ctr"/>
            <a:r>
              <a:rPr lang="en-US" sz="2400" dirty="0">
                <a:latin typeface="Georgia" panose="02040502050405020303" pitchFamily="18" charset="0"/>
              </a:rPr>
              <a:t>Salish Sea Ecosystem Conference</a:t>
            </a:r>
          </a:p>
        </p:txBody>
      </p:sp>
    </p:spTree>
    <p:extLst>
      <p:ext uri="{BB962C8B-B14F-4D97-AF65-F5344CB8AC3E}">
        <p14:creationId xmlns:p14="http://schemas.microsoft.com/office/powerpoint/2010/main" val="125158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BB83-C8B6-4743-92C3-0D4933E505AA}"/>
              </a:ext>
            </a:extLst>
          </p:cNvPr>
          <p:cNvSpPr>
            <a:spLocks noGrp="1"/>
          </p:cNvSpPr>
          <p:nvPr>
            <p:ph type="title"/>
          </p:nvPr>
        </p:nvSpPr>
        <p:spPr/>
        <p:txBody>
          <a:bodyPr>
            <a:normAutofit/>
          </a:bodyPr>
          <a:lstStyle/>
          <a:p>
            <a:r>
              <a:rPr lang="en-US" sz="4400" dirty="0">
                <a:latin typeface="Goudy Old Style" panose="02020502050305020303" pitchFamily="18" charset="0"/>
              </a:rPr>
              <a:t>Affective Justice – </a:t>
            </a:r>
            <a:r>
              <a:rPr lang="en-US" sz="4400" i="1" dirty="0">
                <a:latin typeface="Goudy Old Style" panose="02020502050305020303" pitchFamily="18" charset="0"/>
              </a:rPr>
              <a:t>whose risk perceptions matter?</a:t>
            </a:r>
            <a:endParaRPr lang="en-US" dirty="0"/>
          </a:p>
        </p:txBody>
      </p:sp>
      <p:sp>
        <p:nvSpPr>
          <p:cNvPr id="3" name="Content Placeholder 2">
            <a:extLst>
              <a:ext uri="{FF2B5EF4-FFF2-40B4-BE49-F238E27FC236}">
                <a16:creationId xmlns:a16="http://schemas.microsoft.com/office/drawing/2014/main" id="{D70C8D86-EFFB-4532-9F89-983F21C8949B}"/>
              </a:ext>
            </a:extLst>
          </p:cNvPr>
          <p:cNvSpPr>
            <a:spLocks noGrp="1"/>
          </p:cNvSpPr>
          <p:nvPr>
            <p:ph idx="1"/>
          </p:nvPr>
        </p:nvSpPr>
        <p:spPr>
          <a:xfrm>
            <a:off x="838200" y="2840150"/>
            <a:ext cx="4314713" cy="2194430"/>
          </a:xfrm>
        </p:spPr>
        <p:txBody>
          <a:bodyPr/>
          <a:lstStyle/>
          <a:p>
            <a:r>
              <a:rPr lang="en-US" dirty="0">
                <a:latin typeface="Avenir Next LT Pro" panose="020B0504020202020204" pitchFamily="34" charset="0"/>
              </a:rPr>
              <a:t>Emotional impacts</a:t>
            </a:r>
          </a:p>
          <a:p>
            <a:r>
              <a:rPr lang="en-US" dirty="0">
                <a:latin typeface="Avenir Next LT Pro" panose="020B0504020202020204" pitchFamily="34" charset="0"/>
              </a:rPr>
              <a:t>Perceptions</a:t>
            </a:r>
          </a:p>
          <a:p>
            <a:r>
              <a:rPr lang="en-US" dirty="0">
                <a:latin typeface="Avenir Next LT Pro" panose="020B0504020202020204" pitchFamily="34" charset="0"/>
              </a:rPr>
              <a:t>Fear and oppression</a:t>
            </a:r>
          </a:p>
        </p:txBody>
      </p:sp>
      <p:pic>
        <p:nvPicPr>
          <p:cNvPr id="4" name="Picture 3">
            <a:extLst>
              <a:ext uri="{FF2B5EF4-FFF2-40B4-BE49-F238E27FC236}">
                <a16:creationId xmlns:a16="http://schemas.microsoft.com/office/drawing/2014/main" id="{8EFB0885-FD11-45D4-88E7-DA2C96432177}"/>
              </a:ext>
            </a:extLst>
          </p:cNvPr>
          <p:cNvPicPr>
            <a:picLocks noChangeAspect="1"/>
          </p:cNvPicPr>
          <p:nvPr/>
        </p:nvPicPr>
        <p:blipFill rotWithShape="1">
          <a:blip r:embed="rId2">
            <a:extLst>
              <a:ext uri="{28A0092B-C50C-407E-A947-70E740481C1C}">
                <a14:useLocalDpi xmlns:a14="http://schemas.microsoft.com/office/drawing/2010/main" val="0"/>
              </a:ext>
            </a:extLst>
          </a:blip>
          <a:srcRect l="925" b="2568"/>
          <a:stretch/>
        </p:blipFill>
        <p:spPr>
          <a:xfrm>
            <a:off x="5420483" y="1872755"/>
            <a:ext cx="5466916" cy="3592130"/>
          </a:xfrm>
          <a:prstGeom prst="rect">
            <a:avLst/>
          </a:prstGeom>
          <a:effectLst>
            <a:outerShdw blurRad="571500" dist="114300" dir="5400000" algn="t" rotWithShape="0">
              <a:prstClr val="black">
                <a:alpha val="40000"/>
              </a:prstClr>
            </a:outerShdw>
            <a:softEdge rad="38100"/>
          </a:effectLst>
        </p:spPr>
      </p:pic>
    </p:spTree>
    <p:extLst>
      <p:ext uri="{BB962C8B-B14F-4D97-AF65-F5344CB8AC3E}">
        <p14:creationId xmlns:p14="http://schemas.microsoft.com/office/powerpoint/2010/main" val="3329403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8D659E-816D-419A-A44F-3568BD82F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83" y="150149"/>
            <a:ext cx="10557234" cy="3830180"/>
          </a:xfrm>
          <a:prstGeom prst="rect">
            <a:avLst/>
          </a:prstGeom>
          <a:effectLst>
            <a:outerShdw blurRad="571500" dist="114300" dir="5400000" algn="t" rotWithShape="0">
              <a:prstClr val="black">
                <a:alpha val="40000"/>
              </a:prstClr>
            </a:outerShdw>
            <a:softEdge rad="38100"/>
          </a:effectLst>
        </p:spPr>
      </p:pic>
      <p:pic>
        <p:nvPicPr>
          <p:cNvPr id="3" name="Picture 2">
            <a:extLst>
              <a:ext uri="{FF2B5EF4-FFF2-40B4-BE49-F238E27FC236}">
                <a16:creationId xmlns:a16="http://schemas.microsoft.com/office/drawing/2014/main" id="{9FED3A3F-1F06-42AE-B847-CB411B4F9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83" y="4122406"/>
            <a:ext cx="3550024" cy="2472029"/>
          </a:xfrm>
          <a:prstGeom prst="rect">
            <a:avLst/>
          </a:prstGeom>
          <a:effectLst>
            <a:outerShdw blurRad="571500" dist="114300" dir="5400000" algn="t" rotWithShape="0">
              <a:prstClr val="black">
                <a:alpha val="40000"/>
              </a:prstClr>
            </a:outerShdw>
            <a:softEdge rad="38100"/>
          </a:effectLst>
        </p:spPr>
      </p:pic>
      <p:pic>
        <p:nvPicPr>
          <p:cNvPr id="4" name="Picture 3">
            <a:extLst>
              <a:ext uri="{FF2B5EF4-FFF2-40B4-BE49-F238E27FC236}">
                <a16:creationId xmlns:a16="http://schemas.microsoft.com/office/drawing/2014/main" id="{F45956A7-21FF-47CE-B343-8D8C826FEAD3}"/>
              </a:ext>
            </a:extLst>
          </p:cNvPr>
          <p:cNvPicPr>
            <a:picLocks noChangeAspect="1"/>
          </p:cNvPicPr>
          <p:nvPr/>
        </p:nvPicPr>
        <p:blipFill rotWithShape="1">
          <a:blip r:embed="rId4">
            <a:extLst>
              <a:ext uri="{28A0092B-C50C-407E-A947-70E740481C1C}">
                <a14:useLocalDpi xmlns:a14="http://schemas.microsoft.com/office/drawing/2010/main" val="0"/>
              </a:ext>
            </a:extLst>
          </a:blip>
          <a:srcRect l="12027"/>
          <a:stretch/>
        </p:blipFill>
        <p:spPr>
          <a:xfrm>
            <a:off x="7379943" y="4081325"/>
            <a:ext cx="3994674" cy="2554192"/>
          </a:xfrm>
          <a:prstGeom prst="rect">
            <a:avLst/>
          </a:prstGeom>
          <a:effectLst>
            <a:outerShdw blurRad="571500" dist="114300" dir="5400000" algn="t" rotWithShape="0">
              <a:prstClr val="black">
                <a:alpha val="40000"/>
              </a:prstClr>
            </a:outerShdw>
            <a:softEdge rad="38100"/>
          </a:effectLst>
        </p:spPr>
      </p:pic>
    </p:spTree>
    <p:extLst>
      <p:ext uri="{BB962C8B-B14F-4D97-AF65-F5344CB8AC3E}">
        <p14:creationId xmlns:p14="http://schemas.microsoft.com/office/powerpoint/2010/main" val="2731610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8D659E-816D-419A-A44F-3568BD82F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83" y="1398037"/>
            <a:ext cx="10557234" cy="3830180"/>
          </a:xfrm>
          <a:prstGeom prst="rect">
            <a:avLst/>
          </a:prstGeom>
          <a:effectLst>
            <a:outerShdw blurRad="571500" dist="114300" dir="5400000" algn="t" rotWithShape="0">
              <a:prstClr val="black">
                <a:alpha val="40000"/>
              </a:prstClr>
            </a:outerShdw>
            <a:softEdge rad="38100"/>
          </a:effectLst>
        </p:spPr>
      </p:pic>
    </p:spTree>
    <p:extLst>
      <p:ext uri="{BB962C8B-B14F-4D97-AF65-F5344CB8AC3E}">
        <p14:creationId xmlns:p14="http://schemas.microsoft.com/office/powerpoint/2010/main" val="184878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36C0-7B81-4DC7-9854-15D0F9E9CD0D}"/>
              </a:ext>
            </a:extLst>
          </p:cNvPr>
          <p:cNvSpPr>
            <a:spLocks noGrp="1"/>
          </p:cNvSpPr>
          <p:nvPr>
            <p:ph type="title"/>
          </p:nvPr>
        </p:nvSpPr>
        <p:spPr>
          <a:xfrm>
            <a:off x="474681" y="127769"/>
            <a:ext cx="11242638" cy="1325563"/>
          </a:xfrm>
        </p:spPr>
        <p:txBody>
          <a:bodyPr/>
          <a:lstStyle/>
          <a:p>
            <a:r>
              <a:rPr lang="en-US" dirty="0">
                <a:latin typeface="Avenir Next LT Pro" panose="020B0504020202020204" pitchFamily="34" charset="0"/>
              </a:rPr>
              <a:t>Can we “co-exist” with large carnivores?</a:t>
            </a:r>
          </a:p>
        </p:txBody>
      </p:sp>
      <p:pic>
        <p:nvPicPr>
          <p:cNvPr id="12" name="Picture 11">
            <a:extLst>
              <a:ext uri="{FF2B5EF4-FFF2-40B4-BE49-F238E27FC236}">
                <a16:creationId xmlns:a16="http://schemas.microsoft.com/office/drawing/2014/main" id="{96228979-D323-4A2A-9493-4104B4DE5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62" y="1308571"/>
            <a:ext cx="4717433" cy="3284944"/>
          </a:xfrm>
          <a:prstGeom prst="rect">
            <a:avLst/>
          </a:prstGeom>
          <a:effectLst>
            <a:outerShdw blurRad="571500" dist="114300" dir="5400000" algn="t" rotWithShape="0">
              <a:prstClr val="black">
                <a:alpha val="40000"/>
              </a:prstClr>
            </a:outerShdw>
            <a:softEdge rad="38100"/>
          </a:effectLst>
        </p:spPr>
      </p:pic>
      <p:pic>
        <p:nvPicPr>
          <p:cNvPr id="13" name="Picture 12">
            <a:extLst>
              <a:ext uri="{FF2B5EF4-FFF2-40B4-BE49-F238E27FC236}">
                <a16:creationId xmlns:a16="http://schemas.microsoft.com/office/drawing/2014/main" id="{CB22C030-248E-4903-A4D4-27746E0C4C9B}"/>
              </a:ext>
            </a:extLst>
          </p:cNvPr>
          <p:cNvPicPr>
            <a:picLocks noChangeAspect="1"/>
          </p:cNvPicPr>
          <p:nvPr/>
        </p:nvPicPr>
        <p:blipFill rotWithShape="1">
          <a:blip r:embed="rId4">
            <a:extLst>
              <a:ext uri="{28A0092B-C50C-407E-A947-70E740481C1C}">
                <a14:useLocalDpi xmlns:a14="http://schemas.microsoft.com/office/drawing/2010/main" val="0"/>
              </a:ext>
            </a:extLst>
          </a:blip>
          <a:srcRect l="12027"/>
          <a:stretch/>
        </p:blipFill>
        <p:spPr>
          <a:xfrm>
            <a:off x="5891604" y="2547948"/>
            <a:ext cx="6008909" cy="3842093"/>
          </a:xfrm>
          <a:prstGeom prst="rect">
            <a:avLst/>
          </a:prstGeom>
          <a:effectLst>
            <a:outerShdw blurRad="571500" dist="114300" dir="5400000" algn="t" rotWithShape="0">
              <a:prstClr val="black">
                <a:alpha val="40000"/>
              </a:prstClr>
            </a:outerShdw>
            <a:softEdge rad="38100"/>
          </a:effectLst>
        </p:spPr>
      </p:pic>
    </p:spTree>
    <p:extLst>
      <p:ext uri="{BB962C8B-B14F-4D97-AF65-F5344CB8AC3E}">
        <p14:creationId xmlns:p14="http://schemas.microsoft.com/office/powerpoint/2010/main" val="3492407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DF243-98C4-4D64-B8B3-BAB790829414}"/>
              </a:ext>
            </a:extLst>
          </p:cNvPr>
          <p:cNvSpPr>
            <a:spLocks noGrp="1"/>
          </p:cNvSpPr>
          <p:nvPr>
            <p:ph idx="1"/>
          </p:nvPr>
        </p:nvSpPr>
        <p:spPr>
          <a:xfrm>
            <a:off x="838200" y="1825625"/>
            <a:ext cx="10515600" cy="3096895"/>
          </a:xfrm>
        </p:spPr>
        <p:txBody>
          <a:bodyPr>
            <a:normAutofit/>
          </a:bodyPr>
          <a:lstStyle/>
          <a:p>
            <a:pPr marL="0" indent="0">
              <a:lnSpc>
                <a:spcPct val="120000"/>
              </a:lnSpc>
              <a:buNone/>
            </a:pPr>
            <a:r>
              <a:rPr lang="en-US" sz="3200" b="1" dirty="0">
                <a:latin typeface="Goudy Old Style" panose="02020502050305020303" pitchFamily="18" charset="0"/>
              </a:rPr>
              <a:t>Environmental justice </a:t>
            </a:r>
            <a:r>
              <a:rPr lang="en-US" sz="3200" dirty="0">
                <a:latin typeface="Goudy Old Style" panose="02020502050305020303" pitchFamily="18" charset="0"/>
              </a:rPr>
              <a:t>(EJ) research seeks to document and redress the disproportionate environmental burdens and benefits associated with social inequalities</a:t>
            </a:r>
          </a:p>
          <a:p>
            <a:pPr marL="0" indent="0">
              <a:lnSpc>
                <a:spcPct val="120000"/>
              </a:lnSpc>
              <a:buNone/>
            </a:pPr>
            <a:endParaRPr lang="en-US" dirty="0">
              <a:latin typeface="Goudy Old Style" panose="02020502050305020303" pitchFamily="18" charset="0"/>
            </a:endParaRPr>
          </a:p>
          <a:p>
            <a:pPr marL="0" indent="0" algn="r">
              <a:lnSpc>
                <a:spcPct val="120000"/>
              </a:lnSpc>
              <a:buNone/>
            </a:pPr>
            <a:r>
              <a:rPr lang="en-US" sz="1800" i="1" dirty="0">
                <a:solidFill>
                  <a:schemeClr val="bg1">
                    <a:lumMod val="50000"/>
                  </a:schemeClr>
                </a:solidFill>
                <a:latin typeface="Goudy Old Style" panose="02020502050305020303" pitchFamily="18" charset="0"/>
              </a:rPr>
              <a:t>Chakraborty et al., 2016 </a:t>
            </a:r>
          </a:p>
        </p:txBody>
      </p:sp>
    </p:spTree>
    <p:extLst>
      <p:ext uri="{BB962C8B-B14F-4D97-AF65-F5344CB8AC3E}">
        <p14:creationId xmlns:p14="http://schemas.microsoft.com/office/powerpoint/2010/main" val="410271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EC79E6B-4DFF-440A-BCD2-F67740DC1360}"/>
              </a:ext>
            </a:extLst>
          </p:cNvPr>
          <p:cNvSpPr txBox="1"/>
          <p:nvPr/>
        </p:nvSpPr>
        <p:spPr>
          <a:xfrm>
            <a:off x="2001370" y="1258348"/>
            <a:ext cx="8483604" cy="3889591"/>
          </a:xfrm>
          <a:prstGeom prst="rect">
            <a:avLst/>
          </a:prstGeom>
          <a:noFill/>
        </p:spPr>
        <p:txBody>
          <a:bodyPr wrap="none" rtlCol="0">
            <a:spAutoFit/>
          </a:bodyPr>
          <a:lstStyle/>
          <a:p>
            <a:pPr>
              <a:lnSpc>
                <a:spcPct val="200000"/>
              </a:lnSpc>
            </a:pPr>
            <a:r>
              <a:rPr lang="en-US" sz="3200" dirty="0">
                <a:latin typeface="Goudy Old Style" panose="02020502050305020303" pitchFamily="18" charset="0"/>
              </a:rPr>
              <a:t>Distributive Justice – </a:t>
            </a:r>
            <a:r>
              <a:rPr lang="en-US" sz="3200" i="1" dirty="0">
                <a:latin typeface="Goudy Old Style" panose="02020502050305020303" pitchFamily="18" charset="0"/>
              </a:rPr>
              <a:t>who is materially harmed?</a:t>
            </a:r>
          </a:p>
          <a:p>
            <a:pPr>
              <a:lnSpc>
                <a:spcPct val="200000"/>
              </a:lnSpc>
            </a:pPr>
            <a:r>
              <a:rPr lang="en-US" sz="3200" dirty="0">
                <a:latin typeface="Goudy Old Style" panose="02020502050305020303" pitchFamily="18" charset="0"/>
              </a:rPr>
              <a:t>Participatory Justice – </a:t>
            </a:r>
            <a:r>
              <a:rPr lang="en-US" sz="3200" i="1" dirty="0">
                <a:latin typeface="Goudy Old Style" panose="02020502050305020303" pitchFamily="18" charset="0"/>
              </a:rPr>
              <a:t>who can participate?</a:t>
            </a:r>
          </a:p>
          <a:p>
            <a:pPr>
              <a:lnSpc>
                <a:spcPct val="200000"/>
              </a:lnSpc>
            </a:pPr>
            <a:r>
              <a:rPr lang="en-US" sz="3200" dirty="0">
                <a:latin typeface="Goudy Old Style" panose="02020502050305020303" pitchFamily="18" charset="0"/>
              </a:rPr>
              <a:t>Recognition Justice – </a:t>
            </a:r>
            <a:r>
              <a:rPr lang="en-US" sz="3200" i="1" dirty="0">
                <a:latin typeface="Goudy Old Style" panose="02020502050305020303" pitchFamily="18" charset="0"/>
              </a:rPr>
              <a:t>whose worldviews are recognized?</a:t>
            </a:r>
          </a:p>
          <a:p>
            <a:pPr>
              <a:lnSpc>
                <a:spcPct val="200000"/>
              </a:lnSpc>
            </a:pPr>
            <a:r>
              <a:rPr lang="en-US" sz="3200" dirty="0">
                <a:latin typeface="Goudy Old Style" panose="02020502050305020303" pitchFamily="18" charset="0"/>
              </a:rPr>
              <a:t>Affective Justice – </a:t>
            </a:r>
            <a:r>
              <a:rPr lang="en-US" sz="3200" i="1" dirty="0">
                <a:latin typeface="Goudy Old Style" panose="02020502050305020303" pitchFamily="18" charset="0"/>
              </a:rPr>
              <a:t>whose risk perceptions matter?</a:t>
            </a:r>
          </a:p>
        </p:txBody>
      </p:sp>
    </p:spTree>
    <p:extLst>
      <p:ext uri="{BB962C8B-B14F-4D97-AF65-F5344CB8AC3E}">
        <p14:creationId xmlns:p14="http://schemas.microsoft.com/office/powerpoint/2010/main" val="262226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2267-D213-489B-BCA2-68A0F1857EF9}"/>
              </a:ext>
            </a:extLst>
          </p:cNvPr>
          <p:cNvSpPr>
            <a:spLocks noGrp="1"/>
          </p:cNvSpPr>
          <p:nvPr>
            <p:ph type="title"/>
          </p:nvPr>
        </p:nvSpPr>
        <p:spPr/>
        <p:txBody>
          <a:bodyPr/>
          <a:lstStyle/>
          <a:p>
            <a:r>
              <a:rPr lang="en-US" sz="4400" dirty="0">
                <a:latin typeface="Goudy Old Style" panose="02020502050305020303" pitchFamily="18" charset="0"/>
              </a:rPr>
              <a:t>Distributive Justice – </a:t>
            </a:r>
            <a:r>
              <a:rPr lang="en-US" sz="4400" i="1" dirty="0">
                <a:latin typeface="Goudy Old Style" panose="02020502050305020303" pitchFamily="18" charset="0"/>
              </a:rPr>
              <a:t>who is materially harmed?</a:t>
            </a:r>
            <a:endParaRPr lang="en-US" dirty="0"/>
          </a:p>
        </p:txBody>
      </p:sp>
      <p:sp>
        <p:nvSpPr>
          <p:cNvPr id="3" name="Content Placeholder 2">
            <a:extLst>
              <a:ext uri="{FF2B5EF4-FFF2-40B4-BE49-F238E27FC236}">
                <a16:creationId xmlns:a16="http://schemas.microsoft.com/office/drawing/2014/main" id="{B512889A-EF86-4882-95D7-E8A6694EF6DD}"/>
              </a:ext>
            </a:extLst>
          </p:cNvPr>
          <p:cNvSpPr>
            <a:spLocks noGrp="1"/>
          </p:cNvSpPr>
          <p:nvPr>
            <p:ph idx="1"/>
          </p:nvPr>
        </p:nvSpPr>
        <p:spPr>
          <a:xfrm>
            <a:off x="1279264" y="2335908"/>
            <a:ext cx="10515600" cy="4351338"/>
          </a:xfrm>
        </p:spPr>
        <p:txBody>
          <a:bodyPr/>
          <a:lstStyle/>
          <a:p>
            <a:r>
              <a:rPr lang="en-US" i="1" dirty="0">
                <a:latin typeface="Avenir Next LT Pro" panose="020B0504020202020204" pitchFamily="34" charset="0"/>
              </a:rPr>
              <a:t>Compensation programs</a:t>
            </a:r>
          </a:p>
          <a:p>
            <a:r>
              <a:rPr lang="en-US" dirty="0">
                <a:latin typeface="Avenir Next LT Pro" panose="020B0504020202020204" pitchFamily="34" charset="0"/>
              </a:rPr>
              <a:t>Resource access </a:t>
            </a:r>
          </a:p>
          <a:p>
            <a:r>
              <a:rPr lang="en-US" dirty="0">
                <a:latin typeface="Avenir Next LT Pro" panose="020B0504020202020204" pitchFamily="34" charset="0"/>
              </a:rPr>
              <a:t>Exposure to conflict</a:t>
            </a:r>
          </a:p>
          <a:p>
            <a:r>
              <a:rPr lang="en-US" dirty="0">
                <a:latin typeface="Avenir Next LT Pro" panose="020B0504020202020204" pitchFamily="34" charset="0"/>
              </a:rPr>
              <a:t>History and intersectionality</a:t>
            </a:r>
          </a:p>
          <a:p>
            <a:r>
              <a:rPr lang="en-US" dirty="0">
                <a:latin typeface="Avenir Next LT Pro" panose="020B0504020202020204" pitchFamily="34" charset="0"/>
              </a:rPr>
              <a:t>Measuring benefits	</a:t>
            </a:r>
          </a:p>
        </p:txBody>
      </p:sp>
      <p:pic>
        <p:nvPicPr>
          <p:cNvPr id="5" name="Picture 4">
            <a:extLst>
              <a:ext uri="{FF2B5EF4-FFF2-40B4-BE49-F238E27FC236}">
                <a16:creationId xmlns:a16="http://schemas.microsoft.com/office/drawing/2014/main" id="{6E0171DA-63F0-4AD9-BC16-DC4C2D5D7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6537" y="1480012"/>
            <a:ext cx="3434289" cy="4793773"/>
          </a:xfrm>
          <a:prstGeom prst="rect">
            <a:avLst/>
          </a:prstGeom>
          <a:effectLst>
            <a:outerShdw blurRad="571500" dist="114300" dir="5400000" algn="t" rotWithShape="0">
              <a:prstClr val="black">
                <a:alpha val="40000"/>
              </a:prstClr>
            </a:outerShdw>
            <a:softEdge rad="38100"/>
          </a:effectLst>
        </p:spPr>
      </p:pic>
      <p:sp>
        <p:nvSpPr>
          <p:cNvPr id="6" name="TextBox 5">
            <a:extLst>
              <a:ext uri="{FF2B5EF4-FFF2-40B4-BE49-F238E27FC236}">
                <a16:creationId xmlns:a16="http://schemas.microsoft.com/office/drawing/2014/main" id="{4D4675A5-0099-49D4-A4B2-95CDCB48903B}"/>
              </a:ext>
            </a:extLst>
          </p:cNvPr>
          <p:cNvSpPr txBox="1"/>
          <p:nvPr/>
        </p:nvSpPr>
        <p:spPr>
          <a:xfrm>
            <a:off x="7226537" y="6317914"/>
            <a:ext cx="1828129" cy="369332"/>
          </a:xfrm>
          <a:prstGeom prst="rect">
            <a:avLst/>
          </a:prstGeom>
          <a:noFill/>
        </p:spPr>
        <p:txBody>
          <a:bodyPr wrap="none" rtlCol="0">
            <a:spAutoFit/>
          </a:bodyPr>
          <a:lstStyle/>
          <a:p>
            <a:r>
              <a:rPr lang="en-US" dirty="0"/>
              <a:t>Schell et al., 2020</a:t>
            </a:r>
          </a:p>
        </p:txBody>
      </p:sp>
    </p:spTree>
    <p:extLst>
      <p:ext uri="{BB962C8B-B14F-4D97-AF65-F5344CB8AC3E}">
        <p14:creationId xmlns:p14="http://schemas.microsoft.com/office/powerpoint/2010/main" val="201900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8C50-C702-4294-9356-4821F7997F37}"/>
              </a:ext>
            </a:extLst>
          </p:cNvPr>
          <p:cNvSpPr>
            <a:spLocks noGrp="1"/>
          </p:cNvSpPr>
          <p:nvPr>
            <p:ph type="title"/>
          </p:nvPr>
        </p:nvSpPr>
        <p:spPr/>
        <p:txBody>
          <a:bodyPr/>
          <a:lstStyle/>
          <a:p>
            <a:r>
              <a:rPr lang="en-US" sz="4400" dirty="0">
                <a:latin typeface="Goudy Old Style" panose="02020502050305020303" pitchFamily="18" charset="0"/>
              </a:rPr>
              <a:t>Participatory Justice – </a:t>
            </a:r>
            <a:r>
              <a:rPr lang="en-US" sz="4400" i="1" dirty="0">
                <a:latin typeface="Goudy Old Style" panose="02020502050305020303" pitchFamily="18" charset="0"/>
              </a:rPr>
              <a:t>who can participate?</a:t>
            </a:r>
            <a:endParaRPr lang="en-US" dirty="0"/>
          </a:p>
        </p:txBody>
      </p:sp>
      <p:sp>
        <p:nvSpPr>
          <p:cNvPr id="3" name="Content Placeholder 2">
            <a:extLst>
              <a:ext uri="{FF2B5EF4-FFF2-40B4-BE49-F238E27FC236}">
                <a16:creationId xmlns:a16="http://schemas.microsoft.com/office/drawing/2014/main" id="{54161006-D810-421A-9B60-DADB9D1CC6EF}"/>
              </a:ext>
            </a:extLst>
          </p:cNvPr>
          <p:cNvSpPr>
            <a:spLocks noGrp="1"/>
          </p:cNvSpPr>
          <p:nvPr>
            <p:ph idx="1"/>
          </p:nvPr>
        </p:nvSpPr>
        <p:spPr>
          <a:xfrm>
            <a:off x="838200" y="1690688"/>
            <a:ext cx="4045772" cy="4351338"/>
          </a:xfrm>
        </p:spPr>
        <p:txBody>
          <a:bodyPr>
            <a:normAutofit lnSpcReduction="10000"/>
          </a:bodyPr>
          <a:lstStyle/>
          <a:p>
            <a:r>
              <a:rPr lang="en-US" i="1" dirty="0">
                <a:latin typeface="Avenir Next LT Pro" panose="020B0504020202020204" pitchFamily="34" charset="0"/>
              </a:rPr>
              <a:t>Stakeholder engagement</a:t>
            </a:r>
            <a:endParaRPr lang="en-US" dirty="0">
              <a:latin typeface="Avenir Next LT Pro" panose="020B0504020202020204" pitchFamily="34" charset="0"/>
            </a:endParaRPr>
          </a:p>
          <a:p>
            <a:r>
              <a:rPr lang="en-US" dirty="0">
                <a:latin typeface="Avenir Next LT Pro" panose="020B0504020202020204" pitchFamily="34" charset="0"/>
              </a:rPr>
              <a:t>Identifying stakeholders</a:t>
            </a:r>
          </a:p>
          <a:p>
            <a:r>
              <a:rPr lang="en-US" dirty="0">
                <a:latin typeface="Avenir Next LT Pro" panose="020B0504020202020204" pitchFamily="34" charset="0"/>
              </a:rPr>
              <a:t>Access to participation</a:t>
            </a:r>
          </a:p>
          <a:p>
            <a:r>
              <a:rPr lang="en-US" dirty="0">
                <a:latin typeface="Avenir Next LT Pro" panose="020B0504020202020204" pitchFamily="34" charset="0"/>
              </a:rPr>
              <a:t>Scale and locality</a:t>
            </a:r>
          </a:p>
          <a:p>
            <a:r>
              <a:rPr lang="en-US" dirty="0">
                <a:latin typeface="Avenir Next LT Pro" panose="020B0504020202020204" pitchFamily="34" charset="0"/>
              </a:rPr>
              <a:t>Co-management and collaborative governance</a:t>
            </a:r>
          </a:p>
        </p:txBody>
      </p:sp>
      <p:pic>
        <p:nvPicPr>
          <p:cNvPr id="7" name="Picture 6">
            <a:extLst>
              <a:ext uri="{FF2B5EF4-FFF2-40B4-BE49-F238E27FC236}">
                <a16:creationId xmlns:a16="http://schemas.microsoft.com/office/drawing/2014/main" id="{90799770-DE9A-4E57-93C4-E35D82617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060" y="2131753"/>
            <a:ext cx="6667500" cy="3228975"/>
          </a:xfrm>
          <a:prstGeom prst="rect">
            <a:avLst/>
          </a:prstGeom>
          <a:effectLst>
            <a:outerShdw blurRad="571500" dist="114300" dir="5400000" algn="t" rotWithShape="0">
              <a:prstClr val="black">
                <a:alpha val="40000"/>
              </a:prstClr>
            </a:outerShdw>
            <a:softEdge rad="38100"/>
          </a:effectLst>
        </p:spPr>
      </p:pic>
      <p:sp>
        <p:nvSpPr>
          <p:cNvPr id="8" name="TextBox 7">
            <a:extLst>
              <a:ext uri="{FF2B5EF4-FFF2-40B4-BE49-F238E27FC236}">
                <a16:creationId xmlns:a16="http://schemas.microsoft.com/office/drawing/2014/main" id="{D580F169-8B39-493C-A71E-0FA469581616}"/>
              </a:ext>
            </a:extLst>
          </p:cNvPr>
          <p:cNvSpPr txBox="1"/>
          <p:nvPr/>
        </p:nvSpPr>
        <p:spPr>
          <a:xfrm>
            <a:off x="9616484" y="5360728"/>
            <a:ext cx="2103076" cy="369332"/>
          </a:xfrm>
          <a:prstGeom prst="rect">
            <a:avLst/>
          </a:prstGeom>
          <a:noFill/>
        </p:spPr>
        <p:txBody>
          <a:bodyPr wrap="none" rtlCol="0">
            <a:spAutoFit/>
          </a:bodyPr>
          <a:lstStyle/>
          <a:p>
            <a:r>
              <a:rPr lang="en-US" dirty="0"/>
              <a:t>Port of Seattle, 2019</a:t>
            </a:r>
          </a:p>
        </p:txBody>
      </p:sp>
    </p:spTree>
    <p:extLst>
      <p:ext uri="{BB962C8B-B14F-4D97-AF65-F5344CB8AC3E}">
        <p14:creationId xmlns:p14="http://schemas.microsoft.com/office/powerpoint/2010/main" val="54844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6B714-E2E4-48EC-94BD-2709F873882B}"/>
              </a:ext>
            </a:extLst>
          </p:cNvPr>
          <p:cNvSpPr>
            <a:spLocks noGrp="1"/>
          </p:cNvSpPr>
          <p:nvPr>
            <p:ph type="title"/>
          </p:nvPr>
        </p:nvSpPr>
        <p:spPr>
          <a:xfrm>
            <a:off x="548640" y="365125"/>
            <a:ext cx="11643360" cy="1325563"/>
          </a:xfrm>
        </p:spPr>
        <p:txBody>
          <a:bodyPr>
            <a:normAutofit/>
          </a:bodyPr>
          <a:lstStyle/>
          <a:p>
            <a:r>
              <a:rPr lang="en-US" sz="4400" dirty="0">
                <a:latin typeface="Goudy Old Style" panose="02020502050305020303" pitchFamily="18" charset="0"/>
              </a:rPr>
              <a:t>Recognition Justice – </a:t>
            </a:r>
            <a:r>
              <a:rPr lang="en-US" sz="4400" i="1" dirty="0">
                <a:latin typeface="Goudy Old Style" panose="02020502050305020303" pitchFamily="18" charset="0"/>
              </a:rPr>
              <a:t>whose worldviews are recognized?</a:t>
            </a:r>
            <a:endParaRPr lang="en-US" dirty="0"/>
          </a:p>
        </p:txBody>
      </p:sp>
      <p:sp>
        <p:nvSpPr>
          <p:cNvPr id="3" name="Content Placeholder 2">
            <a:extLst>
              <a:ext uri="{FF2B5EF4-FFF2-40B4-BE49-F238E27FC236}">
                <a16:creationId xmlns:a16="http://schemas.microsoft.com/office/drawing/2014/main" id="{824D754B-9516-4363-80B7-AC93887D064E}"/>
              </a:ext>
            </a:extLst>
          </p:cNvPr>
          <p:cNvSpPr>
            <a:spLocks noGrp="1"/>
          </p:cNvSpPr>
          <p:nvPr>
            <p:ph idx="1"/>
          </p:nvPr>
        </p:nvSpPr>
        <p:spPr>
          <a:xfrm>
            <a:off x="1720327" y="2141537"/>
            <a:ext cx="5257800" cy="4351338"/>
          </a:xfrm>
        </p:spPr>
        <p:txBody>
          <a:bodyPr/>
          <a:lstStyle/>
          <a:p>
            <a:r>
              <a:rPr lang="en-US" dirty="0">
                <a:latin typeface="Avenir Next LT Pro" panose="020B0504020202020204" pitchFamily="34" charset="0"/>
              </a:rPr>
              <a:t>Identity</a:t>
            </a:r>
          </a:p>
          <a:p>
            <a:r>
              <a:rPr lang="en-US" dirty="0">
                <a:latin typeface="Avenir Next LT Pro" panose="020B0504020202020204" pitchFamily="34" charset="0"/>
              </a:rPr>
              <a:t>History</a:t>
            </a:r>
          </a:p>
          <a:p>
            <a:r>
              <a:rPr lang="en-US" dirty="0">
                <a:latin typeface="Avenir Next LT Pro" panose="020B0504020202020204" pitchFamily="34" charset="0"/>
              </a:rPr>
              <a:t>Ways of knowing</a:t>
            </a:r>
          </a:p>
          <a:p>
            <a:r>
              <a:rPr lang="en-US" dirty="0">
                <a:latin typeface="Avenir Next LT Pro" panose="020B0504020202020204" pitchFamily="34" charset="0"/>
              </a:rPr>
              <a:t>Ways of life</a:t>
            </a:r>
          </a:p>
          <a:p>
            <a:r>
              <a:rPr lang="en-US" dirty="0">
                <a:latin typeface="Avenir Next LT Pro" panose="020B0504020202020204" pitchFamily="34" charset="0"/>
              </a:rPr>
              <a:t>(Shared) values</a:t>
            </a:r>
          </a:p>
        </p:txBody>
      </p:sp>
      <p:pic>
        <p:nvPicPr>
          <p:cNvPr id="11" name="Picture 10">
            <a:extLst>
              <a:ext uri="{FF2B5EF4-FFF2-40B4-BE49-F238E27FC236}">
                <a16:creationId xmlns:a16="http://schemas.microsoft.com/office/drawing/2014/main" id="{D3629EEC-2A81-447C-8CB9-21DFCFA0A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320" y="1557515"/>
            <a:ext cx="4887558" cy="4887558"/>
          </a:xfrm>
          <a:prstGeom prst="rect">
            <a:avLst/>
          </a:prstGeom>
          <a:effectLst>
            <a:outerShdw blurRad="571500" dist="114300" dir="5400000" algn="t" rotWithShape="0">
              <a:prstClr val="black">
                <a:alpha val="40000"/>
              </a:prstClr>
            </a:outerShdw>
            <a:softEdge rad="38100"/>
          </a:effectLst>
        </p:spPr>
      </p:pic>
      <p:sp>
        <p:nvSpPr>
          <p:cNvPr id="12" name="TextBox 11">
            <a:extLst>
              <a:ext uri="{FF2B5EF4-FFF2-40B4-BE49-F238E27FC236}">
                <a16:creationId xmlns:a16="http://schemas.microsoft.com/office/drawing/2014/main" id="{2DF0020A-A558-4C5D-A9F9-B0CBEB7A402B}"/>
              </a:ext>
            </a:extLst>
          </p:cNvPr>
          <p:cNvSpPr txBox="1"/>
          <p:nvPr/>
        </p:nvSpPr>
        <p:spPr>
          <a:xfrm>
            <a:off x="9001548" y="6445073"/>
            <a:ext cx="2112053" cy="369332"/>
          </a:xfrm>
          <a:prstGeom prst="rect">
            <a:avLst/>
          </a:prstGeom>
          <a:noFill/>
        </p:spPr>
        <p:txBody>
          <a:bodyPr wrap="none" rtlCol="0">
            <a:spAutoFit/>
          </a:bodyPr>
          <a:lstStyle/>
          <a:p>
            <a:r>
              <a:rPr lang="en-US" dirty="0"/>
              <a:t>Mammoth Lakes, CA</a:t>
            </a:r>
          </a:p>
        </p:txBody>
      </p:sp>
    </p:spTree>
    <p:extLst>
      <p:ext uri="{BB962C8B-B14F-4D97-AF65-F5344CB8AC3E}">
        <p14:creationId xmlns:p14="http://schemas.microsoft.com/office/powerpoint/2010/main" val="2252011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64276E-66D0-4518-A316-7C5B168895CA}"/>
              </a:ext>
            </a:extLst>
          </p:cNvPr>
          <p:cNvPicPr>
            <a:picLocks noChangeAspect="1"/>
          </p:cNvPicPr>
          <p:nvPr/>
        </p:nvPicPr>
        <p:blipFill rotWithShape="1">
          <a:blip r:embed="rId3">
            <a:extLst>
              <a:ext uri="{28A0092B-C50C-407E-A947-70E740481C1C}">
                <a14:useLocalDpi xmlns:a14="http://schemas.microsoft.com/office/drawing/2010/main" val="0"/>
              </a:ext>
            </a:extLst>
          </a:blip>
          <a:srcRect l="9614"/>
          <a:stretch/>
        </p:blipFill>
        <p:spPr>
          <a:xfrm>
            <a:off x="7431781" y="223305"/>
            <a:ext cx="4310440" cy="2086391"/>
          </a:xfrm>
          <a:prstGeom prst="rect">
            <a:avLst/>
          </a:prstGeom>
          <a:solidFill>
            <a:srgbClr val="FFFFFF">
              <a:shade val="85000"/>
            </a:srgbClr>
          </a:solidFill>
          <a:ln w="88900" cap="sq">
            <a:solidFill>
              <a:srgbClr val="FFFFFF"/>
            </a:solidFill>
            <a:miter lim="800000"/>
          </a:ln>
          <a:effectLst>
            <a:outerShdw blurRad="152400" dist="25400" dir="5400000" algn="t" rotWithShape="0">
              <a:prstClr val="black">
                <a:alpha val="20000"/>
              </a:prst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1EC79E6B-4DFF-440A-BCD2-F67740DC1360}"/>
              </a:ext>
            </a:extLst>
          </p:cNvPr>
          <p:cNvSpPr txBox="1"/>
          <p:nvPr/>
        </p:nvSpPr>
        <p:spPr>
          <a:xfrm>
            <a:off x="539102" y="1251345"/>
            <a:ext cx="5556898" cy="3365024"/>
          </a:xfrm>
          <a:prstGeom prst="rect">
            <a:avLst/>
          </a:prstGeom>
          <a:noFill/>
        </p:spPr>
        <p:txBody>
          <a:bodyPr wrap="square" rtlCol="0">
            <a:spAutoFit/>
          </a:bodyPr>
          <a:lstStyle/>
          <a:p>
            <a:pPr>
              <a:spcBef>
                <a:spcPts val="1000"/>
              </a:spcBef>
            </a:pPr>
            <a:r>
              <a:rPr lang="en-US" sz="2800" b="1" dirty="0" err="1">
                <a:latin typeface="Goudy Old Style" panose="02020502050305020303" pitchFamily="18" charset="0"/>
              </a:rPr>
              <a:t>Kincentricity</a:t>
            </a:r>
            <a:r>
              <a:rPr lang="en-US" sz="2800" dirty="0">
                <a:latin typeface="Goudy Old Style" panose="02020502050305020303" pitchFamily="18" charset="0"/>
              </a:rPr>
              <a:t>: life in any environment is viable only when humans view the life surrounding them as kin</a:t>
            </a:r>
          </a:p>
          <a:p>
            <a:pPr>
              <a:spcBef>
                <a:spcPts val="1000"/>
              </a:spcBef>
            </a:pPr>
            <a:endParaRPr lang="en-US" sz="2800" dirty="0">
              <a:latin typeface="Goudy Old Style" panose="02020502050305020303" pitchFamily="18" charset="0"/>
            </a:endParaRPr>
          </a:p>
          <a:p>
            <a:pPr>
              <a:spcBef>
                <a:spcPts val="1000"/>
              </a:spcBef>
            </a:pPr>
            <a:r>
              <a:rPr lang="en-US" sz="2800" b="1" dirty="0">
                <a:latin typeface="Goudy Old Style" panose="02020502050305020303" pitchFamily="18" charset="0"/>
              </a:rPr>
              <a:t>Radical Relationality</a:t>
            </a:r>
            <a:r>
              <a:rPr lang="en-US" sz="2800" dirty="0">
                <a:latin typeface="Goudy Old Style" panose="02020502050305020303" pitchFamily="18" charset="0"/>
              </a:rPr>
              <a:t>: restoring severed relationships between people, culture, and nonhuman beings</a:t>
            </a:r>
            <a:endParaRPr lang="en-US" sz="2800" b="1" dirty="0">
              <a:latin typeface="Goudy Old Style" panose="02020502050305020303" pitchFamily="18" charset="0"/>
            </a:endParaRPr>
          </a:p>
        </p:txBody>
      </p:sp>
      <p:sp>
        <p:nvSpPr>
          <p:cNvPr id="9" name="TextBox 8">
            <a:extLst>
              <a:ext uri="{FF2B5EF4-FFF2-40B4-BE49-F238E27FC236}">
                <a16:creationId xmlns:a16="http://schemas.microsoft.com/office/drawing/2014/main" id="{B38C6A1F-BF16-4E0D-900E-53B26193D0BA}"/>
              </a:ext>
            </a:extLst>
          </p:cNvPr>
          <p:cNvSpPr txBox="1"/>
          <p:nvPr/>
        </p:nvSpPr>
        <p:spPr>
          <a:xfrm>
            <a:off x="394208" y="6221186"/>
            <a:ext cx="3113801" cy="420115"/>
          </a:xfrm>
          <a:prstGeom prst="rect">
            <a:avLst/>
          </a:prstGeom>
          <a:noFill/>
        </p:spPr>
        <p:txBody>
          <a:bodyPr wrap="none" rtlCol="0">
            <a:spAutoFit/>
          </a:bodyPr>
          <a:lstStyle/>
          <a:p>
            <a:pPr>
              <a:lnSpc>
                <a:spcPct val="150000"/>
              </a:lnSpc>
              <a:defRPr/>
            </a:pPr>
            <a:r>
              <a:rPr lang="en-US" sz="1600" dirty="0">
                <a:latin typeface="Avenir Next LT Pro" panose="020B0504020202020204" pitchFamily="34" charset="0"/>
              </a:rPr>
              <a:t>Martinez, McInturff, et al., in rev.</a:t>
            </a:r>
          </a:p>
        </p:txBody>
      </p:sp>
      <p:sp>
        <p:nvSpPr>
          <p:cNvPr id="12" name="TextBox 11">
            <a:extLst>
              <a:ext uri="{FF2B5EF4-FFF2-40B4-BE49-F238E27FC236}">
                <a16:creationId xmlns:a16="http://schemas.microsoft.com/office/drawing/2014/main" id="{3B629D2F-E12D-4202-A484-07B9F6F9E2F2}"/>
              </a:ext>
            </a:extLst>
          </p:cNvPr>
          <p:cNvSpPr txBox="1"/>
          <p:nvPr/>
        </p:nvSpPr>
        <p:spPr>
          <a:xfrm>
            <a:off x="378110" y="177573"/>
            <a:ext cx="6311343" cy="461665"/>
          </a:xfrm>
          <a:prstGeom prst="rect">
            <a:avLst/>
          </a:prstGeom>
          <a:noFill/>
        </p:spPr>
        <p:txBody>
          <a:bodyPr wrap="none" rtlCol="0">
            <a:spAutoFit/>
          </a:bodyPr>
          <a:lstStyle/>
          <a:p>
            <a:pPr algn="ctr"/>
            <a:r>
              <a:rPr lang="en-US" sz="2400" b="1" dirty="0">
                <a:latin typeface="Avenir Next LT Pro" panose="020B0504020202020204" pitchFamily="34" charset="0"/>
              </a:rPr>
              <a:t>INDIGENOUS ENVIRONMENTAL JUSTICE</a:t>
            </a:r>
          </a:p>
        </p:txBody>
      </p:sp>
      <p:pic>
        <p:nvPicPr>
          <p:cNvPr id="5" name="Picture 4">
            <a:extLst>
              <a:ext uri="{FF2B5EF4-FFF2-40B4-BE49-F238E27FC236}">
                <a16:creationId xmlns:a16="http://schemas.microsoft.com/office/drawing/2014/main" id="{FD4701C9-CF66-4A31-B0EF-C984C4442E53}"/>
              </a:ext>
            </a:extLst>
          </p:cNvPr>
          <p:cNvPicPr>
            <a:picLocks noChangeAspect="1"/>
          </p:cNvPicPr>
          <p:nvPr/>
        </p:nvPicPr>
        <p:blipFill rotWithShape="1">
          <a:blip r:embed="rId4">
            <a:extLst>
              <a:ext uri="{28A0092B-C50C-407E-A947-70E740481C1C}">
                <a14:useLocalDpi xmlns:a14="http://schemas.microsoft.com/office/drawing/2010/main" val="0"/>
              </a:ext>
            </a:extLst>
          </a:blip>
          <a:srcRect l="19606" r="19041"/>
          <a:stretch/>
        </p:blipFill>
        <p:spPr>
          <a:xfrm>
            <a:off x="7431781" y="2509786"/>
            <a:ext cx="2047133" cy="2224446"/>
          </a:xfrm>
          <a:prstGeom prst="rect">
            <a:avLst/>
          </a:prstGeom>
          <a:effectLst>
            <a:outerShdw blurRad="203200" dist="76200" dir="5400000" algn="t" rotWithShape="0">
              <a:prstClr val="black">
                <a:alpha val="39000"/>
              </a:prstClr>
            </a:outerShdw>
          </a:effectLst>
        </p:spPr>
      </p:pic>
      <p:pic>
        <p:nvPicPr>
          <p:cNvPr id="13" name="Picture 12">
            <a:extLst>
              <a:ext uri="{FF2B5EF4-FFF2-40B4-BE49-F238E27FC236}">
                <a16:creationId xmlns:a16="http://schemas.microsoft.com/office/drawing/2014/main" id="{FC6B25D8-2DA7-4E40-B16F-0870423C38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6450" y="2514600"/>
            <a:ext cx="2101342" cy="1539915"/>
          </a:xfrm>
          <a:prstGeom prst="rect">
            <a:avLst/>
          </a:prstGeom>
          <a:effectLst>
            <a:outerShdw blurRad="203200" dist="76200" dir="5400000" algn="t" rotWithShape="0">
              <a:prstClr val="black">
                <a:alpha val="39000"/>
              </a:prstClr>
            </a:outerShdw>
          </a:effectLst>
        </p:spPr>
      </p:pic>
      <p:pic>
        <p:nvPicPr>
          <p:cNvPr id="14" name="Picture 13">
            <a:extLst>
              <a:ext uri="{FF2B5EF4-FFF2-40B4-BE49-F238E27FC236}">
                <a16:creationId xmlns:a16="http://schemas.microsoft.com/office/drawing/2014/main" id="{AAA26957-944A-4272-96EA-BD93DDA97F2A}"/>
              </a:ext>
            </a:extLst>
          </p:cNvPr>
          <p:cNvPicPr>
            <a:picLocks noChangeAspect="1"/>
          </p:cNvPicPr>
          <p:nvPr/>
        </p:nvPicPr>
        <p:blipFill rotWithShape="1">
          <a:blip r:embed="rId6">
            <a:extLst>
              <a:ext uri="{28A0092B-C50C-407E-A947-70E740481C1C}">
                <a14:useLocalDpi xmlns:a14="http://schemas.microsoft.com/office/drawing/2010/main" val="0"/>
              </a:ext>
            </a:extLst>
          </a:blip>
          <a:srcRect l="15755" t="6890" r="13762"/>
          <a:stretch/>
        </p:blipFill>
        <p:spPr>
          <a:xfrm>
            <a:off x="10112774" y="4408013"/>
            <a:ext cx="1685018" cy="2225945"/>
          </a:xfrm>
          <a:prstGeom prst="rect">
            <a:avLst/>
          </a:prstGeom>
          <a:effectLst>
            <a:outerShdw blurRad="203200" dist="76200" dir="5400000" algn="t" rotWithShape="0">
              <a:prstClr val="black">
                <a:alpha val="39000"/>
              </a:prstClr>
            </a:outerShdw>
          </a:effectLst>
        </p:spPr>
      </p:pic>
      <p:pic>
        <p:nvPicPr>
          <p:cNvPr id="16" name="Picture 15">
            <a:extLst>
              <a:ext uri="{FF2B5EF4-FFF2-40B4-BE49-F238E27FC236}">
                <a16:creationId xmlns:a16="http://schemas.microsoft.com/office/drawing/2014/main" id="{A99005C7-FABD-468C-9458-C0DEA3F4AC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35515" y="4856600"/>
            <a:ext cx="1777358" cy="1777358"/>
          </a:xfrm>
          <a:prstGeom prst="rect">
            <a:avLst/>
          </a:prstGeom>
          <a:effectLst>
            <a:outerShdw blurRad="203200" dist="76200" dir="5400000" algn="t" rotWithShape="0">
              <a:prstClr val="black">
                <a:alpha val="39000"/>
              </a:prstClr>
            </a:outerShdw>
          </a:effectLst>
        </p:spPr>
      </p:pic>
    </p:spTree>
    <p:extLst>
      <p:ext uri="{BB962C8B-B14F-4D97-AF65-F5344CB8AC3E}">
        <p14:creationId xmlns:p14="http://schemas.microsoft.com/office/powerpoint/2010/main" val="424606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628</Words>
  <Application>Microsoft Office PowerPoint</Application>
  <PresentationFormat>Widescreen</PresentationFormat>
  <Paragraphs>77</Paragraphs>
  <Slides>11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Avenir Next LT Pro</vt:lpstr>
      <vt:lpstr>Calibri</vt:lpstr>
      <vt:lpstr>Calibri Light</vt:lpstr>
      <vt:lpstr>Georgia</vt:lpstr>
      <vt:lpstr>Goudy Old Style</vt:lpstr>
      <vt:lpstr>Office Theme</vt:lpstr>
      <vt:lpstr>PowerPoint Presentation</vt:lpstr>
      <vt:lpstr>PowerPoint Presentation</vt:lpstr>
      <vt:lpstr>Can we “co-exist” with large carnivores?</vt:lpstr>
      <vt:lpstr>PowerPoint Presentation</vt:lpstr>
      <vt:lpstr>PowerPoint Presentation</vt:lpstr>
      <vt:lpstr>Distributive Justice – who is materially harmed?</vt:lpstr>
      <vt:lpstr>Participatory Justice – who can participate?</vt:lpstr>
      <vt:lpstr>Recognition Justice – whose worldviews are recognized?</vt:lpstr>
      <vt:lpstr>PowerPoint Presentation</vt:lpstr>
      <vt:lpstr>Affective Justice – whose risk perceptions matter?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McInturff</dc:creator>
  <cp:lastModifiedBy>Alex McInturff</cp:lastModifiedBy>
  <cp:revision>47</cp:revision>
  <dcterms:created xsi:type="dcterms:W3CDTF">2022-04-21T20:14:01Z</dcterms:created>
  <dcterms:modified xsi:type="dcterms:W3CDTF">2022-04-22T01:01:34Z</dcterms:modified>
</cp:coreProperties>
</file>