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Merriweather" pitchFamily="2" charset="77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2"/>
    <p:restoredTop sz="94239"/>
  </p:normalViewPr>
  <p:slideViewPr>
    <p:cSldViewPr snapToGrid="0">
      <p:cViewPr varScale="1">
        <p:scale>
          <a:sx n="147" d="100"/>
          <a:sy n="147" d="100"/>
        </p:scale>
        <p:origin x="216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3a9410b3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3a9410b3e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3a9410b3e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3a9410b3e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3a9410b3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3a9410b3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3a9410b3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3a9410b3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86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3a9410b3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3a9410b3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a9410b3e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a9410b3e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3a9410b3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3a9410b3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a9410b3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a9410b3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3a9410b3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3a9410b3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a9410b3e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a9410b3e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30100" y="600422"/>
            <a:ext cx="8913900" cy="8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Makah Tribe First Foods Climate Resilience Plan</a:t>
            </a:r>
            <a:endParaRPr sz="2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294967295"/>
          </p:nvPr>
        </p:nvSpPr>
        <p:spPr>
          <a:xfrm>
            <a:off x="2226113" y="2531608"/>
            <a:ext cx="5227800" cy="233034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Salish Sea Ecosystem Conference 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28, 2022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spcAft>
                <a:spcPts val="120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John Reamer*, Natalie Lowell*,  Haley Kennard, Carol Reamer, Morgan Goodrich, Janine Ledford, Rebekah Monette, Laura Nelson, Melissa Poe, Jenna Rolf, Isabell Ides, &amp; </a:t>
            </a:r>
            <a:r>
              <a:rPr lang="en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Chazley</a:t>
            </a:r>
            <a:r>
              <a:rPr lang="en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Brown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 descr="Makah Indian Nation flag"/>
          <p:cNvPicPr preferRelativeResize="0"/>
          <p:nvPr/>
        </p:nvPicPr>
        <p:blipFill rotWithShape="1">
          <a:blip r:embed="rId4">
            <a:alphaModFix/>
          </a:blip>
          <a:srcRect l="2060" r="-2060"/>
          <a:stretch/>
        </p:blipFill>
        <p:spPr>
          <a:xfrm>
            <a:off x="397419" y="3538997"/>
            <a:ext cx="1528017" cy="9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descr="Logo of the Bureau of Indian Affai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4590" y="2586413"/>
            <a:ext cx="1199225" cy="111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Washington Sea Grant logo">
            <a:extLst>
              <a:ext uri="{FF2B5EF4-FFF2-40B4-BE49-F238E27FC236}">
                <a16:creationId xmlns:a16="http://schemas.microsoft.com/office/drawing/2014/main" id="{5D63F87E-16D7-0B4C-BC39-6327AD48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90" y="3989017"/>
            <a:ext cx="1199225" cy="84745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-119790" y="361754"/>
            <a:ext cx="4187601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n-lt"/>
              </a:rPr>
              <a:t>Ground truthing </a:t>
            </a:r>
            <a:br>
              <a:rPr lang="en" sz="3000" dirty="0">
                <a:latin typeface="+mn-lt"/>
              </a:rPr>
            </a:br>
            <a:r>
              <a:rPr lang="en" sz="3000" dirty="0">
                <a:latin typeface="+mn-lt"/>
              </a:rPr>
              <a:t>the strategies</a:t>
            </a:r>
            <a:endParaRPr sz="3000" dirty="0">
              <a:latin typeface="+mn-l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738942" y="2041891"/>
            <a:ext cx="41664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Test draft plan strategies</a:t>
            </a:r>
          </a:p>
          <a:p>
            <a:pPr marL="285750" indent="-285750">
              <a:spcBef>
                <a:spcPts val="1200"/>
              </a:spcBef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Gather community input and evaluate turnout and engagement</a:t>
            </a:r>
          </a:p>
          <a:p>
            <a:pPr marL="285750" indent="-285750">
              <a:spcBef>
                <a:spcPts val="1200"/>
              </a:spcBef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Refine strategies and finalize plan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" name="Graphic 2" descr="Document outline">
            <a:extLst>
              <a:ext uri="{FF2B5EF4-FFF2-40B4-BE49-F238E27FC236}">
                <a16:creationId xmlns:a16="http://schemas.microsoft.com/office/drawing/2014/main" id="{DD5BE4D1-4894-D446-8123-1FABA2831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0393" y="1019591"/>
            <a:ext cx="914400" cy="914400"/>
          </a:xfrm>
          <a:prstGeom prst="rect">
            <a:avLst/>
          </a:prstGeom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7AAF9795-1A1A-9249-B022-97BF46E2B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7527" y="1019591"/>
            <a:ext cx="914400" cy="914400"/>
          </a:xfrm>
          <a:prstGeom prst="rect">
            <a:avLst/>
          </a:prstGeom>
        </p:spPr>
      </p:pic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D82AF935-C5F8-F143-B4A7-09A881958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0894" y="932760"/>
            <a:ext cx="914400" cy="914400"/>
          </a:xfrm>
          <a:prstGeom prst="rect">
            <a:avLst/>
          </a:prstGeom>
        </p:spPr>
      </p:pic>
      <p:pic>
        <p:nvPicPr>
          <p:cNvPr id="9" name="Graphic 8" descr="Fish with solid fill">
            <a:extLst>
              <a:ext uri="{FF2B5EF4-FFF2-40B4-BE49-F238E27FC236}">
                <a16:creationId xmlns:a16="http://schemas.microsoft.com/office/drawing/2014/main" id="{DAF792FF-596E-A64E-A939-210933AE8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00545" y="1563767"/>
            <a:ext cx="535097" cy="535097"/>
          </a:xfrm>
          <a:prstGeom prst="rect">
            <a:avLst/>
          </a:prstGeom>
        </p:spPr>
      </p:pic>
      <p:sp>
        <p:nvSpPr>
          <p:cNvPr id="10" name="Right Arrow 9" descr="arrow">
            <a:extLst>
              <a:ext uri="{FF2B5EF4-FFF2-40B4-BE49-F238E27FC236}">
                <a16:creationId xmlns:a16="http://schemas.microsoft.com/office/drawing/2014/main" id="{634FE3A2-E4C5-F74D-ABE7-E889A7C73143}"/>
              </a:ext>
            </a:extLst>
          </p:cNvPr>
          <p:cNvSpPr/>
          <p:nvPr/>
        </p:nvSpPr>
        <p:spPr>
          <a:xfrm>
            <a:off x="5690194" y="1357194"/>
            <a:ext cx="348792" cy="194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 descr="arrow">
            <a:extLst>
              <a:ext uri="{FF2B5EF4-FFF2-40B4-BE49-F238E27FC236}">
                <a16:creationId xmlns:a16="http://schemas.microsoft.com/office/drawing/2014/main" id="{DFFE3087-B30E-674A-90DC-61C0EF07317C}"/>
              </a:ext>
            </a:extLst>
          </p:cNvPr>
          <p:cNvSpPr/>
          <p:nvPr/>
        </p:nvSpPr>
        <p:spPr>
          <a:xfrm>
            <a:off x="7355883" y="1353265"/>
            <a:ext cx="348792" cy="194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8DA99-C728-CF4C-BFDA-D91E017F586B}"/>
              </a:ext>
            </a:extLst>
          </p:cNvPr>
          <p:cNvSpPr txBox="1"/>
          <p:nvPr/>
        </p:nvSpPr>
        <p:spPr>
          <a:xfrm>
            <a:off x="4479476" y="690882"/>
            <a:ext cx="131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Draft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4D89E4-810D-C349-9375-6B21E286ED92}"/>
              </a:ext>
            </a:extLst>
          </p:cNvPr>
          <p:cNvSpPr txBox="1"/>
          <p:nvPr/>
        </p:nvSpPr>
        <p:spPr>
          <a:xfrm>
            <a:off x="5864590" y="690882"/>
            <a:ext cx="174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Test strategies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264E1E-B32A-1448-95C6-A56C194C4134}"/>
              </a:ext>
            </a:extLst>
          </p:cNvPr>
          <p:cNvSpPr txBox="1"/>
          <p:nvPr/>
        </p:nvSpPr>
        <p:spPr>
          <a:xfrm>
            <a:off x="7683848" y="690882"/>
            <a:ext cx="151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Final plan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05600" y="1058382"/>
            <a:ext cx="3706500" cy="1677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Thank you &amp; acknowledgements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4572000" y="291319"/>
            <a:ext cx="4166400" cy="4659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Makah community participants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Food Sovereignty Working Group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Makah Office of Marine Affairs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Sophie </a:t>
            </a:r>
            <a:r>
              <a:rPr lang="en" sz="18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Trettevick</a:t>
            </a: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Indian Health Center Makah Wellness Center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Makah Cultural &amp; Research Center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Washington Sea Grant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Bureau of Indian Affairs</a:t>
            </a:r>
          </a:p>
          <a:p>
            <a:pPr marL="0" indent="0">
              <a:lnSpc>
                <a:spcPct val="100000"/>
              </a:lnSpc>
              <a:buNone/>
            </a:pPr>
            <a:endParaRPr lang="en"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2" descr="Bureau of Indian Affair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35796"/>
            <a:ext cx="1199225" cy="111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 descr="Photo of youths carrying welcome sign at Makah Day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72" y="3246411"/>
            <a:ext cx="3786294" cy="177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ashington Sea Grant logo">
            <a:extLst>
              <a:ext uri="{FF2B5EF4-FFF2-40B4-BE49-F238E27FC236}">
                <a16:creationId xmlns:a16="http://schemas.microsoft.com/office/drawing/2014/main" id="{DF3D117C-7A6E-1F4A-BA1C-3E700944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16" y="3945532"/>
            <a:ext cx="981082" cy="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phie Trettevick Indian Health Center logo">
            <a:extLst>
              <a:ext uri="{FF2B5EF4-FFF2-40B4-BE49-F238E27FC236}">
                <a16:creationId xmlns:a16="http://schemas.microsoft.com/office/drawing/2014/main" id="{CA15859B-9C82-9B47-9046-30468DBF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59" y="3720559"/>
            <a:ext cx="1299754" cy="12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kah Museum / Cultural and Research Center logo">
            <a:extLst>
              <a:ext uri="{FF2B5EF4-FFF2-40B4-BE49-F238E27FC236}">
                <a16:creationId xmlns:a16="http://schemas.microsoft.com/office/drawing/2014/main" id="{95B980B5-4A62-734D-8E7F-C58AE821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03" y="2676639"/>
            <a:ext cx="1199224" cy="119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251924" y="325400"/>
            <a:ext cx="4015275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Makah Indian Tribe</a:t>
            </a:r>
            <a:endParaRPr sz="3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 descr="Map of current Makah usual and accustomed area, the northwest corner of the Olympic Peninsula">
            <a:extLst>
              <a:ext uri="{FF2B5EF4-FFF2-40B4-BE49-F238E27FC236}">
                <a16:creationId xmlns:a16="http://schemas.microsoft.com/office/drawing/2014/main" id="{44791B4E-5156-F34D-990B-FE18FAA8C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69" y="1054200"/>
            <a:ext cx="3265182" cy="3763900"/>
          </a:xfrm>
          <a:prstGeom prst="rect">
            <a:avLst/>
          </a:prstGeom>
        </p:spPr>
      </p:pic>
      <p:pic>
        <p:nvPicPr>
          <p:cNvPr id="9" name="Picture 8" descr="Thunderbird carrying a whale, the flag of the Makah Indian Nation">
            <a:extLst>
              <a:ext uri="{FF2B5EF4-FFF2-40B4-BE49-F238E27FC236}">
                <a16:creationId xmlns:a16="http://schemas.microsoft.com/office/drawing/2014/main" id="{6F824FB9-7C7B-8F49-BDC2-2EFB0A4B84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995" y="1054200"/>
            <a:ext cx="1306656" cy="11490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947FBF-C9E1-B340-9B4A-EEB07A47EB90}"/>
              </a:ext>
            </a:extLst>
          </p:cNvPr>
          <p:cNvSpPr txBox="1">
            <a:spLocks/>
          </p:cNvSpPr>
          <p:nvPr/>
        </p:nvSpPr>
        <p:spPr>
          <a:xfrm>
            <a:off x="4572000" y="505657"/>
            <a:ext cx="4474787" cy="4637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Qᵂidicca?a’tx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= “People of the Cape”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Nuu-Chah-Nulth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Inextricable dependence on ocean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1855 Treaty of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Neah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Bay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Reserved the right to retain our cultural identity based on our spiritual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Ceded 300K acres of land for clearer treaty access to the ocean &amp; it’s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Hunt, gather, fish, whale, seal within Usual and Accustomed areas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 rot="10800000" flipH="1">
            <a:off x="311300" y="2532050"/>
            <a:ext cx="3704400" cy="1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825703" y="987200"/>
            <a:ext cx="4148400" cy="3640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 First Foods Climate Resilience Plan rooted in knowledge of Makah community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Assess climate risk to First Foods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Gather community priorities in many ways, including conversations with community members and through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survey</a:t>
            </a:r>
            <a:endParaRPr sz="1800" dirty="0">
              <a:solidFill>
                <a:schemeClr val="tx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Pilot strategies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74" name="Google Shape;74;p14" descr="Cape Flattery at sunset&#10;"/>
          <p:cNvPicPr preferRelativeResize="0"/>
          <p:nvPr/>
        </p:nvPicPr>
        <p:blipFill rotWithShape="1">
          <a:blip r:embed="rId3">
            <a:alphaModFix/>
          </a:blip>
          <a:srcRect l="783" t="4449" r="-2481" b="-10652"/>
          <a:stretch/>
        </p:blipFill>
        <p:spPr>
          <a:xfrm>
            <a:off x="1" y="1487450"/>
            <a:ext cx="4670553" cy="4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251925" y="325400"/>
            <a:ext cx="3191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Goals</a:t>
            </a:r>
            <a:endParaRPr sz="3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8780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39300" y="319850"/>
            <a:ext cx="38901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Community priorities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816410" y="3192300"/>
            <a:ext cx="41664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Community priorities are the starting point for our climate resilience work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 descr="Conceptual diagram showing the difference between top-down and bottom-up proces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022" y="390675"/>
            <a:ext cx="4390825" cy="2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6680410" y="641875"/>
            <a:ext cx="1792800" cy="2631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4841860" y="2566000"/>
            <a:ext cx="17178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 Top-down</a:t>
            </a:r>
            <a:endParaRPr sz="2100"/>
          </a:p>
        </p:txBody>
      </p:sp>
      <p:sp>
        <p:nvSpPr>
          <p:cNvPr id="86" name="Google Shape;86;p15"/>
          <p:cNvSpPr txBox="1"/>
          <p:nvPr/>
        </p:nvSpPr>
        <p:spPr>
          <a:xfrm>
            <a:off x="6899610" y="2566000"/>
            <a:ext cx="15018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Bottom-up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486346" y="283671"/>
            <a:ext cx="4335714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n-lt"/>
              </a:rPr>
              <a:t>Makah Climate Strategy</a:t>
            </a:r>
            <a:endParaRPr sz="3000" dirty="0">
              <a:latin typeface="+mn-lt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6F1FA3-F53A-354F-B3A8-3A243684C7F6}"/>
              </a:ext>
            </a:extLst>
          </p:cNvPr>
          <p:cNvSpPr/>
          <p:nvPr/>
        </p:nvSpPr>
        <p:spPr>
          <a:xfrm>
            <a:off x="83519" y="1348166"/>
            <a:ext cx="2289812" cy="149902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2015-2018</a:t>
            </a:r>
          </a:p>
          <a:p>
            <a:pPr algn="ctr"/>
            <a:r>
              <a:rPr lang="en-US" sz="1800" dirty="0"/>
              <a:t>Makah community engagement &amp; climate impacts assessment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6D4452-6D29-704A-B7B1-70F49315BCF9}"/>
              </a:ext>
            </a:extLst>
          </p:cNvPr>
          <p:cNvSpPr/>
          <p:nvPr/>
        </p:nvSpPr>
        <p:spPr>
          <a:xfrm>
            <a:off x="83519" y="3647571"/>
            <a:ext cx="8946141" cy="78252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2018-Today</a:t>
            </a:r>
          </a:p>
          <a:p>
            <a:pPr algn="ctr"/>
            <a:r>
              <a:rPr lang="en-US" sz="1800" dirty="0"/>
              <a:t>Makah community engagement &amp; equity in climate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C065D4-3974-A94D-A95D-C9D0FD72136F}"/>
              </a:ext>
            </a:extLst>
          </p:cNvPr>
          <p:cNvSpPr/>
          <p:nvPr/>
        </p:nvSpPr>
        <p:spPr>
          <a:xfrm>
            <a:off x="2486346" y="2571750"/>
            <a:ext cx="6543313" cy="91968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2018-Today</a:t>
            </a:r>
          </a:p>
          <a:p>
            <a:pPr algn="ctr"/>
            <a:r>
              <a:rPr lang="en-US" sz="1800" dirty="0"/>
              <a:t>Vulnerability assessment to ocean change on Olympic Coast (WA Sea Grant)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F863AE-0347-634B-A51B-B5905009705A}"/>
              </a:ext>
            </a:extLst>
          </p:cNvPr>
          <p:cNvSpPr/>
          <p:nvPr/>
        </p:nvSpPr>
        <p:spPr>
          <a:xfrm>
            <a:off x="4059342" y="1348166"/>
            <a:ext cx="1889395" cy="114796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2019</a:t>
            </a:r>
          </a:p>
          <a:p>
            <a:pPr algn="ctr"/>
            <a:r>
              <a:rPr lang="en-US" sz="1800" dirty="0"/>
              <a:t>Makah climate resilience plan created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0DCB03-7C96-5540-A2F1-F240C4DBB4E8}"/>
              </a:ext>
            </a:extLst>
          </p:cNvPr>
          <p:cNvSpPr/>
          <p:nvPr/>
        </p:nvSpPr>
        <p:spPr>
          <a:xfrm>
            <a:off x="6524088" y="1348166"/>
            <a:ext cx="2505571" cy="10511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2021-Today</a:t>
            </a:r>
          </a:p>
          <a:p>
            <a:pPr algn="ctr"/>
            <a:r>
              <a:rPr lang="en-US" sz="1800" dirty="0"/>
              <a:t>Climate resilience in food sovereignty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35F2B1-0920-C14C-B779-A2F9D4AF99F3}"/>
              </a:ext>
            </a:extLst>
          </p:cNvPr>
          <p:cNvCxnSpPr>
            <a:cxnSpLocks/>
          </p:cNvCxnSpPr>
          <p:nvPr/>
        </p:nvCxnSpPr>
        <p:spPr>
          <a:xfrm>
            <a:off x="1330503" y="4900773"/>
            <a:ext cx="6482994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9D2811-CF20-CB47-AEA4-7A68868F868F}"/>
              </a:ext>
            </a:extLst>
          </p:cNvPr>
          <p:cNvSpPr txBox="1"/>
          <p:nvPr/>
        </p:nvSpPr>
        <p:spPr>
          <a:xfrm>
            <a:off x="391744" y="4642882"/>
            <a:ext cx="12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9DC53-0E4E-F443-80A5-12F7BB05E846}"/>
              </a:ext>
            </a:extLst>
          </p:cNvPr>
          <p:cNvSpPr txBox="1"/>
          <p:nvPr/>
        </p:nvSpPr>
        <p:spPr>
          <a:xfrm>
            <a:off x="7894028" y="4642882"/>
            <a:ext cx="12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n-lt"/>
              </a:rPr>
              <a:t>Informal community engagement </a:t>
            </a:r>
            <a:r>
              <a:rPr lang="en" sz="3800" dirty="0">
                <a:latin typeface="+mn-lt"/>
              </a:rPr>
              <a:t>	</a:t>
            </a:r>
            <a:endParaRPr sz="3800" dirty="0">
              <a:latin typeface="+mn-lt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4584575" y="625376"/>
            <a:ext cx="4247700" cy="2728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>
                <a:solidFill>
                  <a:schemeClr val="tx1"/>
                </a:solidFill>
                <a:latin typeface="+mn-lt"/>
              </a:rPr>
              <a:t>We gathered feedback through</a:t>
            </a:r>
          </a:p>
          <a:p>
            <a:pPr marL="400050" indent="-285750">
              <a:buSzPts val="1800"/>
            </a:pPr>
            <a:r>
              <a:rPr lang="en" sz="1800" dirty="0">
                <a:solidFill>
                  <a:schemeClr val="tx1"/>
                </a:solidFill>
                <a:latin typeface="+mn-lt"/>
              </a:rPr>
              <a:t>staff meetings held on food sovereignty</a:t>
            </a:r>
          </a:p>
          <a:p>
            <a:pPr marL="400050" indent="-285750">
              <a:buSzPts val="1800"/>
            </a:pPr>
            <a:r>
              <a:rPr lang="en" sz="1800" dirty="0">
                <a:solidFill>
                  <a:schemeClr val="tx1"/>
                </a:solidFill>
                <a:latin typeface="+mn-lt"/>
              </a:rPr>
              <a:t>conversations with community members</a:t>
            </a:r>
          </a:p>
          <a:p>
            <a:pPr marL="400050" indent="-285750">
              <a:buSzPts val="1800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" sz="1800" dirty="0" err="1">
                <a:solidFill>
                  <a:schemeClr val="tx1"/>
                </a:solidFill>
                <a:latin typeface="+mn-lt"/>
              </a:rPr>
              <a:t>iloting</a:t>
            </a:r>
            <a:r>
              <a:rPr lang="en" sz="1800" dirty="0">
                <a:solidFill>
                  <a:schemeClr val="tx1"/>
                </a:solidFill>
                <a:latin typeface="+mn-lt"/>
              </a:rPr>
              <a:t> strategies and evaluating</a:t>
            </a:r>
            <a:endParaRPr sz="1800" dirty="0">
              <a:solidFill>
                <a:schemeClr val="tx1"/>
              </a:solidFill>
              <a:latin typeface="+mn-l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ounded Rectangular Callout 1" descr="speech bubble">
            <a:extLst>
              <a:ext uri="{FF2B5EF4-FFF2-40B4-BE49-F238E27FC236}">
                <a16:creationId xmlns:a16="http://schemas.microsoft.com/office/drawing/2014/main" id="{A7B0A304-F1FF-A841-A233-1C404F476504}"/>
              </a:ext>
            </a:extLst>
          </p:cNvPr>
          <p:cNvSpPr/>
          <p:nvPr/>
        </p:nvSpPr>
        <p:spPr>
          <a:xfrm>
            <a:off x="5208998" y="3153664"/>
            <a:ext cx="1325366" cy="1017645"/>
          </a:xfrm>
          <a:prstGeom prst="wedgeRoundRectCallout">
            <a:avLst>
              <a:gd name="adj1" fmla="val -45639"/>
              <a:gd name="adj2" fmla="val 89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 descr="speech bubble">
            <a:extLst>
              <a:ext uri="{FF2B5EF4-FFF2-40B4-BE49-F238E27FC236}">
                <a16:creationId xmlns:a16="http://schemas.microsoft.com/office/drawing/2014/main" id="{32EEAF1D-4EBB-4D42-A4A9-47651E0065E9}"/>
              </a:ext>
            </a:extLst>
          </p:cNvPr>
          <p:cNvSpPr/>
          <p:nvPr/>
        </p:nvSpPr>
        <p:spPr>
          <a:xfrm>
            <a:off x="6799780" y="3419080"/>
            <a:ext cx="1325366" cy="1017645"/>
          </a:xfrm>
          <a:prstGeom prst="wedgeRoundRectCallout">
            <a:avLst>
              <a:gd name="adj1" fmla="val 69865"/>
              <a:gd name="adj2" fmla="val 104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64425" y="33242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Community survey: methods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4572000" y="1304080"/>
            <a:ext cx="4362600" cy="3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 questions 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First Foods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Accessibility of First Foods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impacts to First Foods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Desired resilience strategies and programs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 data coded using First Foods framework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analyzed by individual team members then as group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8" descr="Check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175" y="332420"/>
            <a:ext cx="1564400" cy="163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32925" y="39723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n-lt"/>
              </a:rPr>
              <a:t>Community survey: preliminary results</a:t>
            </a:r>
            <a:endParaRPr sz="3000" dirty="0">
              <a:latin typeface="+mn-lt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44675" y="252425"/>
            <a:ext cx="41664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our results, we learned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kinds of First Foods workshops the community wants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Demographics behind varying interests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First Foods harvest most affected by climate impacts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Context: pandemic &amp; heat wave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Example pie chart for three arbirary workshops, chosen by community members through a survey">
            <a:extLst>
              <a:ext uri="{FF2B5EF4-FFF2-40B4-BE49-F238E27FC236}">
                <a16:creationId xmlns:a16="http://schemas.microsoft.com/office/drawing/2014/main" id="{AB6370FA-F767-874F-8772-8DB698159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169" y="2755981"/>
            <a:ext cx="3584892" cy="2206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244162" y="18700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Community engagement through food sharing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 descr="cla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977" y="2977142"/>
            <a:ext cx="2050100" cy="16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BE5D2-B571-DF48-99DD-FB2BC1E2D40C}"/>
              </a:ext>
            </a:extLst>
          </p:cNvPr>
          <p:cNvSpPr txBox="1"/>
          <p:nvPr/>
        </p:nvSpPr>
        <p:spPr>
          <a:xfrm>
            <a:off x="4465176" y="237931"/>
            <a:ext cx="456570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spcBef>
                <a:spcPts val="1200"/>
              </a:spcBef>
              <a:buSzPts val="1800"/>
            </a:pPr>
            <a:endParaRPr lang="en-US" sz="1800" dirty="0">
              <a:solidFill>
                <a:schemeClr val="tx1"/>
              </a:solidFill>
            </a:endParaRPr>
          </a:p>
          <a:p>
            <a:pPr marL="114300" lvl="0">
              <a:spcBef>
                <a:spcPts val="1200"/>
              </a:spcBef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Makah First Foods group hosted  community clam chowder feed</a:t>
            </a:r>
          </a:p>
          <a:p>
            <a:pPr marL="457200" lvl="0" indent="-342900"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tx1"/>
                </a:solidFill>
              </a:rPr>
              <a:t>Clams were locally harvested</a:t>
            </a:r>
          </a:p>
          <a:p>
            <a:pPr marL="457200" lvl="0" indent="-342900"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tx1"/>
                </a:solidFill>
              </a:rPr>
              <a:t>Informational displays regarding foods of cultural and economical importance</a:t>
            </a:r>
          </a:p>
          <a:p>
            <a:pPr marL="457200" lvl="0" indent="-342900"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tx1"/>
                </a:solidFill>
              </a:rPr>
              <a:t>Surveys given to gauge community interests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421</Words>
  <Application>Microsoft Macintosh PowerPoint</Application>
  <PresentationFormat>On-screen Show (16:9)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Merriweather</vt:lpstr>
      <vt:lpstr>Roboto</vt:lpstr>
      <vt:lpstr>Arial</vt:lpstr>
      <vt:lpstr>Paradigm</vt:lpstr>
      <vt:lpstr>Makah Tribe First Foods Climate Resilience Plan</vt:lpstr>
      <vt:lpstr>PowerPoint Presentation</vt:lpstr>
      <vt:lpstr>PowerPoint Presentation</vt:lpstr>
      <vt:lpstr>Community priorities </vt:lpstr>
      <vt:lpstr>Makah Climate Strategy</vt:lpstr>
      <vt:lpstr>Informal community engagement  </vt:lpstr>
      <vt:lpstr>Community survey: methods</vt:lpstr>
      <vt:lpstr>Community survey: preliminary results</vt:lpstr>
      <vt:lpstr>Community engagement through food sharing</vt:lpstr>
      <vt:lpstr>Ground truthing  the strategies</vt:lpstr>
      <vt:lpstr>Thank you &amp;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Makah Tribe First Foods Climate Resilience Plan</dc:title>
  <cp:lastModifiedBy>Microsoft Office User</cp:lastModifiedBy>
  <cp:revision>53</cp:revision>
  <cp:lastPrinted>2022-04-20T02:11:27Z</cp:lastPrinted>
  <dcterms:modified xsi:type="dcterms:W3CDTF">2022-04-22T18:30:51Z</dcterms:modified>
</cp:coreProperties>
</file>