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39" r:id="rId3"/>
    <p:sldId id="258" r:id="rId4"/>
    <p:sldId id="257" r:id="rId5"/>
    <p:sldId id="332" r:id="rId6"/>
    <p:sldId id="334" r:id="rId7"/>
    <p:sldId id="335" r:id="rId8"/>
    <p:sldId id="336" r:id="rId9"/>
    <p:sldId id="337" r:id="rId10"/>
    <p:sldId id="338" r:id="rId11"/>
    <p:sldId id="342" r:id="rId12"/>
    <p:sldId id="340" r:id="rId13"/>
    <p:sldId id="343" r:id="rId14"/>
    <p:sldId id="3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F0D9"/>
    <a:srgbClr val="F8CB3D"/>
    <a:srgbClr val="BDE048"/>
    <a:srgbClr val="3B1428"/>
    <a:srgbClr val="731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p:restoredTop sz="83693"/>
  </p:normalViewPr>
  <p:slideViewPr>
    <p:cSldViewPr snapToGrid="0" snapToObjects="1">
      <p:cViewPr>
        <p:scale>
          <a:sx n="86" d="100"/>
          <a:sy n="86" d="100"/>
        </p:scale>
        <p:origin x="1824" y="8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353CD-C7EF-6F4F-AE30-57BA1C423D3F}"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D37E13E6-A81E-1845-BE27-346B66DC3523}">
      <dgm:prSet custT="1"/>
      <dgm:spPr>
        <a:solidFill>
          <a:schemeClr val="accent2">
            <a:lumMod val="50000"/>
          </a:schemeClr>
        </a:solidFill>
        <a:ln>
          <a:noFill/>
        </a:ln>
      </dgm:spPr>
      <dgm:t>
        <a:bodyPr/>
        <a:lstStyle/>
        <a:p>
          <a:r>
            <a:rPr lang="en-US" sz="2400" b="1" i="0" dirty="0">
              <a:latin typeface="Quattrocento Sans" panose="020B0502050000020003" pitchFamily="34" charset="0"/>
              <a:cs typeface="Arial" panose="020B0604020202020204" pitchFamily="34" charset="0"/>
            </a:rPr>
            <a:t>Increase efficiency by which research results are </a:t>
          </a:r>
          <a:br>
            <a:rPr lang="en-US" sz="2400" b="1" i="0" dirty="0">
              <a:latin typeface="Quattrocento Sans" panose="020B0502050000020003" pitchFamily="34" charset="0"/>
              <a:cs typeface="Arial" panose="020B0604020202020204" pitchFamily="34" charset="0"/>
            </a:rPr>
          </a:br>
          <a:r>
            <a:rPr lang="en-US" sz="2400" b="1" i="0" dirty="0">
              <a:latin typeface="Quattrocento Sans" panose="020B0502050000020003" pitchFamily="34" charset="0"/>
              <a:cs typeface="Arial" panose="020B0604020202020204" pitchFamily="34" charset="0"/>
            </a:rPr>
            <a:t>tailored for decisions</a:t>
          </a:r>
          <a:endParaRPr lang="en-US" sz="2400" dirty="0">
            <a:latin typeface="Quattrocento Sans" panose="020B0502050000020003" pitchFamily="34" charset="0"/>
            <a:cs typeface="Arial" panose="020B0604020202020204" pitchFamily="34" charset="0"/>
          </a:endParaRPr>
        </a:p>
      </dgm:t>
    </dgm:pt>
    <dgm:pt modelId="{A817A39C-7059-7146-8363-7587A85259F0}" type="parTrans" cxnId="{B916B544-0BB8-E946-925F-13DAC7EA7149}">
      <dgm:prSet/>
      <dgm:spPr/>
      <dgm:t>
        <a:bodyPr/>
        <a:lstStyle/>
        <a:p>
          <a:endParaRPr lang="en-US"/>
        </a:p>
      </dgm:t>
    </dgm:pt>
    <dgm:pt modelId="{9F6D9FDE-DEA5-F74F-BBAF-D2A2568EB263}" type="sibTrans" cxnId="{B916B544-0BB8-E946-925F-13DAC7EA7149}">
      <dgm:prSet/>
      <dgm:spPr/>
      <dgm:t>
        <a:bodyPr/>
        <a:lstStyle/>
        <a:p>
          <a:endParaRPr lang="en-US"/>
        </a:p>
      </dgm:t>
    </dgm:pt>
    <dgm:pt modelId="{9AEB00A6-FD08-4045-96B7-DB5FAB51A0D3}">
      <dgm:prSet custT="1"/>
      <dgm:spPr>
        <a:solidFill>
          <a:schemeClr val="tx1">
            <a:lumMod val="65000"/>
            <a:lumOff val="35000"/>
          </a:schemeClr>
        </a:solidFill>
        <a:ln>
          <a:noFill/>
        </a:ln>
      </dgm:spPr>
      <dgm:t>
        <a:bodyPr/>
        <a:lstStyle/>
        <a:p>
          <a:r>
            <a:rPr lang="en-US" sz="2400" b="1" i="0" dirty="0">
              <a:latin typeface="Quattrocento Sans" panose="020B0502050000020003" pitchFamily="34" charset="0"/>
              <a:cs typeface="Arial" panose="020B0604020202020204" pitchFamily="34" charset="0"/>
            </a:rPr>
            <a:t>Increase legitimacy and robustness of research results</a:t>
          </a:r>
          <a:endParaRPr lang="en-US" sz="2400" dirty="0">
            <a:latin typeface="Quattrocento Sans" panose="020B0502050000020003" pitchFamily="34" charset="0"/>
            <a:cs typeface="Arial" panose="020B0604020202020204" pitchFamily="34" charset="0"/>
          </a:endParaRPr>
        </a:p>
      </dgm:t>
    </dgm:pt>
    <dgm:pt modelId="{40C3B0A0-0832-F444-9290-6C3F288748F3}" type="parTrans" cxnId="{8CC07C4B-6D02-F54B-830B-6AD6E5F96CE3}">
      <dgm:prSet/>
      <dgm:spPr/>
      <dgm:t>
        <a:bodyPr/>
        <a:lstStyle/>
        <a:p>
          <a:endParaRPr lang="en-US"/>
        </a:p>
      </dgm:t>
    </dgm:pt>
    <dgm:pt modelId="{73A10A55-5BE0-1E45-9E50-2F31017C472C}" type="sibTrans" cxnId="{8CC07C4B-6D02-F54B-830B-6AD6E5F96CE3}">
      <dgm:prSet/>
      <dgm:spPr/>
      <dgm:t>
        <a:bodyPr/>
        <a:lstStyle/>
        <a:p>
          <a:endParaRPr lang="en-US"/>
        </a:p>
      </dgm:t>
    </dgm:pt>
    <dgm:pt modelId="{06396A35-351D-F44A-AAA9-B1EF4DAD5707}">
      <dgm:prSet custT="1"/>
      <dgm:spPr>
        <a:solidFill>
          <a:srgbClr val="3B1428"/>
        </a:solidFill>
        <a:ln>
          <a:noFill/>
        </a:ln>
      </dgm:spPr>
      <dgm:t>
        <a:bodyPr/>
        <a:lstStyle/>
        <a:p>
          <a:r>
            <a:rPr lang="en-US" sz="2400" b="1" i="0" dirty="0">
              <a:latin typeface="Quattrocento Sans" panose="020B0502050000020003" pitchFamily="34" charset="0"/>
              <a:cs typeface="Arial" panose="020B0604020202020204" pitchFamily="34" charset="0"/>
            </a:rPr>
            <a:t>Increase potential for durable decision processes</a:t>
          </a:r>
        </a:p>
      </dgm:t>
    </dgm:pt>
    <dgm:pt modelId="{BD18366F-FF51-6742-8FE7-C07666A896E2}" type="parTrans" cxnId="{D6F8EBF2-58C5-1641-A0B7-DB7CF2B9DBA1}">
      <dgm:prSet/>
      <dgm:spPr/>
      <dgm:t>
        <a:bodyPr/>
        <a:lstStyle/>
        <a:p>
          <a:endParaRPr lang="en-US"/>
        </a:p>
      </dgm:t>
    </dgm:pt>
    <dgm:pt modelId="{F16EF68E-E93E-4446-9F59-FDFF74DAC872}" type="sibTrans" cxnId="{D6F8EBF2-58C5-1641-A0B7-DB7CF2B9DBA1}">
      <dgm:prSet/>
      <dgm:spPr/>
      <dgm:t>
        <a:bodyPr/>
        <a:lstStyle/>
        <a:p>
          <a:endParaRPr lang="en-US"/>
        </a:p>
      </dgm:t>
    </dgm:pt>
    <dgm:pt modelId="{DA1F9CD7-BE44-4344-83B9-73538A26EB44}">
      <dgm:prSet custT="1"/>
      <dgm:spPr>
        <a:solidFill>
          <a:schemeClr val="accent1">
            <a:lumMod val="50000"/>
          </a:schemeClr>
        </a:solidFill>
        <a:ln>
          <a:noFill/>
        </a:ln>
      </dgm:spPr>
      <dgm:t>
        <a:bodyPr/>
        <a:lstStyle/>
        <a:p>
          <a:r>
            <a:rPr lang="en-US" sz="2400" b="1" i="0" dirty="0">
              <a:latin typeface="Quattrocento Sans" panose="020B0502050000020003" pitchFamily="34" charset="0"/>
              <a:cs typeface="Arial" panose="020B0604020202020204" pitchFamily="34" charset="0"/>
            </a:rPr>
            <a:t>Capitalize on policy opportunities</a:t>
          </a:r>
        </a:p>
      </dgm:t>
    </dgm:pt>
    <dgm:pt modelId="{82FD9CC9-2A28-3D4C-B3B0-14C7EF6F5A35}" type="parTrans" cxnId="{9356CFD2-F939-784E-9CFC-0DD47BD26E98}">
      <dgm:prSet/>
      <dgm:spPr/>
      <dgm:t>
        <a:bodyPr/>
        <a:lstStyle/>
        <a:p>
          <a:endParaRPr lang="en-US"/>
        </a:p>
      </dgm:t>
    </dgm:pt>
    <dgm:pt modelId="{A3C2EA1D-B999-1446-9202-DECD38448018}" type="sibTrans" cxnId="{9356CFD2-F939-784E-9CFC-0DD47BD26E98}">
      <dgm:prSet/>
      <dgm:spPr/>
      <dgm:t>
        <a:bodyPr/>
        <a:lstStyle/>
        <a:p>
          <a:endParaRPr lang="en-US"/>
        </a:p>
      </dgm:t>
    </dgm:pt>
    <dgm:pt modelId="{B3A45DBE-6B5A-EC44-B5A8-7FCC2A6B187D}" type="pres">
      <dgm:prSet presAssocID="{7D8353CD-C7EF-6F4F-AE30-57BA1C423D3F}" presName="linearFlow" presStyleCnt="0">
        <dgm:presLayoutVars>
          <dgm:dir/>
          <dgm:resizeHandles val="exact"/>
        </dgm:presLayoutVars>
      </dgm:prSet>
      <dgm:spPr/>
    </dgm:pt>
    <dgm:pt modelId="{D49AEDD9-8617-1442-BEFE-3317B7C7E6C1}" type="pres">
      <dgm:prSet presAssocID="{D37E13E6-A81E-1845-BE27-346B66DC3523}" presName="composite" presStyleCnt="0"/>
      <dgm:spPr/>
    </dgm:pt>
    <dgm:pt modelId="{801C15AF-8726-D648-A067-D5FBEAB3C603}" type="pres">
      <dgm:prSet presAssocID="{D37E13E6-A81E-1845-BE27-346B66DC3523}" presName="imgShp" presStyleLbl="fgImgPlace1" presStyleIdx="0" presStyleCnt="4" custLinFactNeighborX="-80194" custLinFactNeighborY="-3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E5303FF-5DBA-A042-BFF2-2C90329990AC}" type="pres">
      <dgm:prSet presAssocID="{D37E13E6-A81E-1845-BE27-346B66DC3523}" presName="txShp" presStyleLbl="node1" presStyleIdx="0" presStyleCnt="4" custScaleX="140016" custLinFactNeighborX="386">
        <dgm:presLayoutVars>
          <dgm:bulletEnabled val="1"/>
        </dgm:presLayoutVars>
      </dgm:prSet>
      <dgm:spPr/>
    </dgm:pt>
    <dgm:pt modelId="{D3863DD2-998B-7943-BB5E-5D8CD0E99826}" type="pres">
      <dgm:prSet presAssocID="{9F6D9FDE-DEA5-F74F-BBAF-D2A2568EB263}" presName="spacing" presStyleCnt="0"/>
      <dgm:spPr/>
    </dgm:pt>
    <dgm:pt modelId="{6940A234-92BB-BB42-ACA9-E17BAB734F31}" type="pres">
      <dgm:prSet presAssocID="{9AEB00A6-FD08-4045-96B7-DB5FAB51A0D3}" presName="composite" presStyleCnt="0"/>
      <dgm:spPr/>
    </dgm:pt>
    <dgm:pt modelId="{DC74D3D4-BB8A-664A-A705-3041DE76233F}" type="pres">
      <dgm:prSet presAssocID="{9AEB00A6-FD08-4045-96B7-DB5FAB51A0D3}" presName="imgShp" presStyleLbl="fgImgPlace1" presStyleIdx="1" presStyleCnt="4" custLinFactNeighborX="-7898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37C1A794-A869-ED40-93B4-44D6434CE837}" type="pres">
      <dgm:prSet presAssocID="{9AEB00A6-FD08-4045-96B7-DB5FAB51A0D3}" presName="txShp" presStyleLbl="node1" presStyleIdx="1" presStyleCnt="4" custScaleX="140016">
        <dgm:presLayoutVars>
          <dgm:bulletEnabled val="1"/>
        </dgm:presLayoutVars>
      </dgm:prSet>
      <dgm:spPr/>
    </dgm:pt>
    <dgm:pt modelId="{7D7A3E96-646C-004C-A7DD-E7522A31C3D7}" type="pres">
      <dgm:prSet presAssocID="{73A10A55-5BE0-1E45-9E50-2F31017C472C}" presName="spacing" presStyleCnt="0"/>
      <dgm:spPr/>
    </dgm:pt>
    <dgm:pt modelId="{6C78B90B-6D40-F549-9A31-6D15DA1E4F0D}" type="pres">
      <dgm:prSet presAssocID="{06396A35-351D-F44A-AAA9-B1EF4DAD5707}" presName="composite" presStyleCnt="0"/>
      <dgm:spPr/>
    </dgm:pt>
    <dgm:pt modelId="{D5C16BA9-4446-774B-AB83-0997E4192496}" type="pres">
      <dgm:prSet presAssocID="{06396A35-351D-F44A-AAA9-B1EF4DAD5707}" presName="imgShp" presStyleLbl="fgImgPlace1" presStyleIdx="2" presStyleCnt="4" custLinFactNeighborX="-8039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E71DF15-96E5-D243-8308-0EECA2AC9641}" type="pres">
      <dgm:prSet presAssocID="{06396A35-351D-F44A-AAA9-B1EF4DAD5707}" presName="txShp" presStyleLbl="node1" presStyleIdx="2" presStyleCnt="4" custScaleX="140016">
        <dgm:presLayoutVars>
          <dgm:bulletEnabled val="1"/>
        </dgm:presLayoutVars>
      </dgm:prSet>
      <dgm:spPr/>
    </dgm:pt>
    <dgm:pt modelId="{CF1635B7-2236-9543-95AE-E8AFA87BF555}" type="pres">
      <dgm:prSet presAssocID="{F16EF68E-E93E-4446-9F59-FDFF74DAC872}" presName="spacing" presStyleCnt="0"/>
      <dgm:spPr/>
    </dgm:pt>
    <dgm:pt modelId="{F0A5748D-A5AE-344F-BE1A-2A362808CA9E}" type="pres">
      <dgm:prSet presAssocID="{DA1F9CD7-BE44-4344-83B9-73538A26EB44}" presName="composite" presStyleCnt="0"/>
      <dgm:spPr/>
    </dgm:pt>
    <dgm:pt modelId="{C85F33D4-A2CF-C544-82FB-85B303B01FF1}" type="pres">
      <dgm:prSet presAssocID="{DA1F9CD7-BE44-4344-83B9-73538A26EB44}" presName="imgShp" presStyleLbl="fgImgPlace1" presStyleIdx="3" presStyleCnt="4" custLinFactNeighborX="-80391"/>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7884CC6F-5C99-0D4B-8568-72B467B61E81}" type="pres">
      <dgm:prSet presAssocID="{DA1F9CD7-BE44-4344-83B9-73538A26EB44}" presName="txShp" presStyleLbl="node1" presStyleIdx="3" presStyleCnt="4" custScaleX="140016">
        <dgm:presLayoutVars>
          <dgm:bulletEnabled val="1"/>
        </dgm:presLayoutVars>
      </dgm:prSet>
      <dgm:spPr/>
    </dgm:pt>
  </dgm:ptLst>
  <dgm:cxnLst>
    <dgm:cxn modelId="{0A275A00-566F-2E48-95FE-9B72CDD1164A}" type="presOf" srcId="{9AEB00A6-FD08-4045-96B7-DB5FAB51A0D3}" destId="{37C1A794-A869-ED40-93B4-44D6434CE837}" srcOrd="0" destOrd="0" presId="urn:microsoft.com/office/officeart/2005/8/layout/vList3"/>
    <dgm:cxn modelId="{B916B544-0BB8-E946-925F-13DAC7EA7149}" srcId="{7D8353CD-C7EF-6F4F-AE30-57BA1C423D3F}" destId="{D37E13E6-A81E-1845-BE27-346B66DC3523}" srcOrd="0" destOrd="0" parTransId="{A817A39C-7059-7146-8363-7587A85259F0}" sibTransId="{9F6D9FDE-DEA5-F74F-BBAF-D2A2568EB263}"/>
    <dgm:cxn modelId="{8CC07C4B-6D02-F54B-830B-6AD6E5F96CE3}" srcId="{7D8353CD-C7EF-6F4F-AE30-57BA1C423D3F}" destId="{9AEB00A6-FD08-4045-96B7-DB5FAB51A0D3}" srcOrd="1" destOrd="0" parTransId="{40C3B0A0-0832-F444-9290-6C3F288748F3}" sibTransId="{73A10A55-5BE0-1E45-9E50-2F31017C472C}"/>
    <dgm:cxn modelId="{B1588552-E5EC-A14B-9C99-6164CCD19DD1}" type="presOf" srcId="{06396A35-351D-F44A-AAA9-B1EF4DAD5707}" destId="{BE71DF15-96E5-D243-8308-0EECA2AC9641}" srcOrd="0" destOrd="0" presId="urn:microsoft.com/office/officeart/2005/8/layout/vList3"/>
    <dgm:cxn modelId="{FB79386E-2C0C-2946-A944-1A61A2E08543}" type="presOf" srcId="{7D8353CD-C7EF-6F4F-AE30-57BA1C423D3F}" destId="{B3A45DBE-6B5A-EC44-B5A8-7FCC2A6B187D}" srcOrd="0" destOrd="0" presId="urn:microsoft.com/office/officeart/2005/8/layout/vList3"/>
    <dgm:cxn modelId="{93FF87B6-AE14-B743-844F-4A77D04D0AFD}" type="presOf" srcId="{DA1F9CD7-BE44-4344-83B9-73538A26EB44}" destId="{7884CC6F-5C99-0D4B-8568-72B467B61E81}" srcOrd="0" destOrd="0" presId="urn:microsoft.com/office/officeart/2005/8/layout/vList3"/>
    <dgm:cxn modelId="{7405C8C5-08E4-8343-9E10-C899492EF15A}" type="presOf" srcId="{D37E13E6-A81E-1845-BE27-346B66DC3523}" destId="{FE5303FF-5DBA-A042-BFF2-2C90329990AC}" srcOrd="0" destOrd="0" presId="urn:microsoft.com/office/officeart/2005/8/layout/vList3"/>
    <dgm:cxn modelId="{9356CFD2-F939-784E-9CFC-0DD47BD26E98}" srcId="{7D8353CD-C7EF-6F4F-AE30-57BA1C423D3F}" destId="{DA1F9CD7-BE44-4344-83B9-73538A26EB44}" srcOrd="3" destOrd="0" parTransId="{82FD9CC9-2A28-3D4C-B3B0-14C7EF6F5A35}" sibTransId="{A3C2EA1D-B999-1446-9202-DECD38448018}"/>
    <dgm:cxn modelId="{D6F8EBF2-58C5-1641-A0B7-DB7CF2B9DBA1}" srcId="{7D8353CD-C7EF-6F4F-AE30-57BA1C423D3F}" destId="{06396A35-351D-F44A-AAA9-B1EF4DAD5707}" srcOrd="2" destOrd="0" parTransId="{BD18366F-FF51-6742-8FE7-C07666A896E2}" sibTransId="{F16EF68E-E93E-4446-9F59-FDFF74DAC872}"/>
    <dgm:cxn modelId="{F556799D-6280-B544-9EE6-A8109FD7EC21}" type="presParOf" srcId="{B3A45DBE-6B5A-EC44-B5A8-7FCC2A6B187D}" destId="{D49AEDD9-8617-1442-BEFE-3317B7C7E6C1}" srcOrd="0" destOrd="0" presId="urn:microsoft.com/office/officeart/2005/8/layout/vList3"/>
    <dgm:cxn modelId="{2E67E190-79D5-924D-96F3-0F07BCD0D8DE}" type="presParOf" srcId="{D49AEDD9-8617-1442-BEFE-3317B7C7E6C1}" destId="{801C15AF-8726-D648-A067-D5FBEAB3C603}" srcOrd="0" destOrd="0" presId="urn:microsoft.com/office/officeart/2005/8/layout/vList3"/>
    <dgm:cxn modelId="{9367D91E-B21E-EA4F-94E2-E2A560B13D4A}" type="presParOf" srcId="{D49AEDD9-8617-1442-BEFE-3317B7C7E6C1}" destId="{FE5303FF-5DBA-A042-BFF2-2C90329990AC}" srcOrd="1" destOrd="0" presId="urn:microsoft.com/office/officeart/2005/8/layout/vList3"/>
    <dgm:cxn modelId="{AD6C37C7-E07A-D84C-B2A8-995E4036BD3D}" type="presParOf" srcId="{B3A45DBE-6B5A-EC44-B5A8-7FCC2A6B187D}" destId="{D3863DD2-998B-7943-BB5E-5D8CD0E99826}" srcOrd="1" destOrd="0" presId="urn:microsoft.com/office/officeart/2005/8/layout/vList3"/>
    <dgm:cxn modelId="{6D485C19-C98D-964F-83CA-DBC21615DA14}" type="presParOf" srcId="{B3A45DBE-6B5A-EC44-B5A8-7FCC2A6B187D}" destId="{6940A234-92BB-BB42-ACA9-E17BAB734F31}" srcOrd="2" destOrd="0" presId="urn:microsoft.com/office/officeart/2005/8/layout/vList3"/>
    <dgm:cxn modelId="{5B5F7B06-14D8-AF43-9264-BA40B2D4A040}" type="presParOf" srcId="{6940A234-92BB-BB42-ACA9-E17BAB734F31}" destId="{DC74D3D4-BB8A-664A-A705-3041DE76233F}" srcOrd="0" destOrd="0" presId="urn:microsoft.com/office/officeart/2005/8/layout/vList3"/>
    <dgm:cxn modelId="{BC880AD1-EB18-0441-9EFA-D640F51F527B}" type="presParOf" srcId="{6940A234-92BB-BB42-ACA9-E17BAB734F31}" destId="{37C1A794-A869-ED40-93B4-44D6434CE837}" srcOrd="1" destOrd="0" presId="urn:microsoft.com/office/officeart/2005/8/layout/vList3"/>
    <dgm:cxn modelId="{7A303FFF-FEC7-BD46-9350-10671BC698D3}" type="presParOf" srcId="{B3A45DBE-6B5A-EC44-B5A8-7FCC2A6B187D}" destId="{7D7A3E96-646C-004C-A7DD-E7522A31C3D7}" srcOrd="3" destOrd="0" presId="urn:microsoft.com/office/officeart/2005/8/layout/vList3"/>
    <dgm:cxn modelId="{CCE450DD-2CED-7E4C-AF92-4C12337152B9}" type="presParOf" srcId="{B3A45DBE-6B5A-EC44-B5A8-7FCC2A6B187D}" destId="{6C78B90B-6D40-F549-9A31-6D15DA1E4F0D}" srcOrd="4" destOrd="0" presId="urn:microsoft.com/office/officeart/2005/8/layout/vList3"/>
    <dgm:cxn modelId="{41BE2E63-879F-584B-8331-A35C07DE0DBC}" type="presParOf" srcId="{6C78B90B-6D40-F549-9A31-6D15DA1E4F0D}" destId="{D5C16BA9-4446-774B-AB83-0997E4192496}" srcOrd="0" destOrd="0" presId="urn:microsoft.com/office/officeart/2005/8/layout/vList3"/>
    <dgm:cxn modelId="{4B7E3BFA-85F2-374C-8012-E70D2963D893}" type="presParOf" srcId="{6C78B90B-6D40-F549-9A31-6D15DA1E4F0D}" destId="{BE71DF15-96E5-D243-8308-0EECA2AC9641}" srcOrd="1" destOrd="0" presId="urn:microsoft.com/office/officeart/2005/8/layout/vList3"/>
    <dgm:cxn modelId="{B472C246-2E20-014E-A68A-2D9FE761C1E4}" type="presParOf" srcId="{B3A45DBE-6B5A-EC44-B5A8-7FCC2A6B187D}" destId="{CF1635B7-2236-9543-95AE-E8AFA87BF555}" srcOrd="5" destOrd="0" presId="urn:microsoft.com/office/officeart/2005/8/layout/vList3"/>
    <dgm:cxn modelId="{4A1D0DB5-3703-AA42-B9B2-E1DDD14EC6CB}" type="presParOf" srcId="{B3A45DBE-6B5A-EC44-B5A8-7FCC2A6B187D}" destId="{F0A5748D-A5AE-344F-BE1A-2A362808CA9E}" srcOrd="6" destOrd="0" presId="urn:microsoft.com/office/officeart/2005/8/layout/vList3"/>
    <dgm:cxn modelId="{EA7E4AB0-A485-3B4A-888A-C6313524EA95}" type="presParOf" srcId="{F0A5748D-A5AE-344F-BE1A-2A362808CA9E}" destId="{C85F33D4-A2CF-C544-82FB-85B303B01FF1}" srcOrd="0" destOrd="0" presId="urn:microsoft.com/office/officeart/2005/8/layout/vList3"/>
    <dgm:cxn modelId="{5BACE753-2B9A-A649-B60C-D76FCC71A9F9}" type="presParOf" srcId="{F0A5748D-A5AE-344F-BE1A-2A362808CA9E}" destId="{7884CC6F-5C99-0D4B-8568-72B467B61E8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8353CD-C7EF-6F4F-AE30-57BA1C423D3F}"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D37E13E6-A81E-1845-BE27-346B66DC3523}">
      <dgm:prSet custT="1"/>
      <dgm:spPr>
        <a:solidFill>
          <a:schemeClr val="accent2">
            <a:lumMod val="50000"/>
          </a:schemeClr>
        </a:solidFill>
        <a:ln>
          <a:noFill/>
        </a:ln>
      </dgm:spPr>
      <dgm:t>
        <a:bodyPr/>
        <a:lstStyle/>
        <a:p>
          <a:pPr algn="r"/>
          <a:r>
            <a:rPr lang="en-US" sz="2400" b="1" i="0" dirty="0">
              <a:latin typeface="Quattrocento Sans" panose="020B0502050000020003" pitchFamily="34" charset="0"/>
              <a:cs typeface="Arial" panose="020B0604020202020204" pitchFamily="34" charset="0"/>
            </a:rPr>
            <a:t>Increase efficiency by which research results are </a:t>
          </a:r>
          <a:br>
            <a:rPr lang="en-US" sz="2400" b="1" i="0" dirty="0">
              <a:latin typeface="Quattrocento Sans" panose="020B0502050000020003" pitchFamily="34" charset="0"/>
              <a:cs typeface="Arial" panose="020B0604020202020204" pitchFamily="34" charset="0"/>
            </a:rPr>
          </a:br>
          <a:r>
            <a:rPr lang="en-US" sz="2400" b="1" i="0" dirty="0">
              <a:latin typeface="Quattrocento Sans" panose="020B0502050000020003" pitchFamily="34" charset="0"/>
              <a:cs typeface="Arial" panose="020B0604020202020204" pitchFamily="34" charset="0"/>
            </a:rPr>
            <a:t>tailored for decisions</a:t>
          </a:r>
          <a:endParaRPr lang="en-US" sz="2400" dirty="0">
            <a:latin typeface="Quattrocento Sans" panose="020B0502050000020003" pitchFamily="34" charset="0"/>
            <a:cs typeface="Arial" panose="020B0604020202020204" pitchFamily="34" charset="0"/>
          </a:endParaRPr>
        </a:p>
      </dgm:t>
    </dgm:pt>
    <dgm:pt modelId="{A817A39C-7059-7146-8363-7587A85259F0}" type="parTrans" cxnId="{B916B544-0BB8-E946-925F-13DAC7EA7149}">
      <dgm:prSet/>
      <dgm:spPr/>
      <dgm:t>
        <a:bodyPr/>
        <a:lstStyle/>
        <a:p>
          <a:endParaRPr lang="en-US"/>
        </a:p>
      </dgm:t>
    </dgm:pt>
    <dgm:pt modelId="{9F6D9FDE-DEA5-F74F-BBAF-D2A2568EB263}" type="sibTrans" cxnId="{B916B544-0BB8-E946-925F-13DAC7EA7149}">
      <dgm:prSet/>
      <dgm:spPr/>
      <dgm:t>
        <a:bodyPr/>
        <a:lstStyle/>
        <a:p>
          <a:endParaRPr lang="en-US"/>
        </a:p>
      </dgm:t>
    </dgm:pt>
    <dgm:pt modelId="{9AEB00A6-FD08-4045-96B7-DB5FAB51A0D3}">
      <dgm:prSet custT="1"/>
      <dgm:spPr>
        <a:solidFill>
          <a:schemeClr val="tx1">
            <a:lumMod val="65000"/>
            <a:lumOff val="35000"/>
          </a:schemeClr>
        </a:solidFill>
        <a:ln>
          <a:noFill/>
        </a:ln>
      </dgm:spPr>
      <dgm:t>
        <a:bodyPr/>
        <a:lstStyle/>
        <a:p>
          <a:pPr algn="r"/>
          <a:r>
            <a:rPr lang="en-US" sz="2400" b="1" i="0" dirty="0">
              <a:latin typeface="Quattrocento Sans" panose="020B0502050000020003" pitchFamily="34" charset="0"/>
              <a:cs typeface="Arial" panose="020B0604020202020204" pitchFamily="34" charset="0"/>
            </a:rPr>
            <a:t>Increase legitimacy and robustness of research results</a:t>
          </a:r>
          <a:endParaRPr lang="en-US" sz="2400" dirty="0">
            <a:latin typeface="Quattrocento Sans" panose="020B0502050000020003" pitchFamily="34" charset="0"/>
            <a:cs typeface="Arial" panose="020B0604020202020204" pitchFamily="34" charset="0"/>
          </a:endParaRPr>
        </a:p>
      </dgm:t>
    </dgm:pt>
    <dgm:pt modelId="{40C3B0A0-0832-F444-9290-6C3F288748F3}" type="parTrans" cxnId="{8CC07C4B-6D02-F54B-830B-6AD6E5F96CE3}">
      <dgm:prSet/>
      <dgm:spPr/>
      <dgm:t>
        <a:bodyPr/>
        <a:lstStyle/>
        <a:p>
          <a:endParaRPr lang="en-US"/>
        </a:p>
      </dgm:t>
    </dgm:pt>
    <dgm:pt modelId="{73A10A55-5BE0-1E45-9E50-2F31017C472C}" type="sibTrans" cxnId="{8CC07C4B-6D02-F54B-830B-6AD6E5F96CE3}">
      <dgm:prSet/>
      <dgm:spPr/>
      <dgm:t>
        <a:bodyPr/>
        <a:lstStyle/>
        <a:p>
          <a:endParaRPr lang="en-US"/>
        </a:p>
      </dgm:t>
    </dgm:pt>
    <dgm:pt modelId="{06396A35-351D-F44A-AAA9-B1EF4DAD5707}">
      <dgm:prSet custT="1"/>
      <dgm:spPr>
        <a:solidFill>
          <a:srgbClr val="3B1428"/>
        </a:solidFill>
        <a:ln>
          <a:noFill/>
        </a:ln>
      </dgm:spPr>
      <dgm:t>
        <a:bodyPr/>
        <a:lstStyle/>
        <a:p>
          <a:pPr algn="r"/>
          <a:r>
            <a:rPr lang="en-US" sz="2400" b="1" i="0" dirty="0">
              <a:latin typeface="Quattrocento Sans" panose="020B0502050000020003" pitchFamily="34" charset="0"/>
              <a:cs typeface="Arial" panose="020B0604020202020204" pitchFamily="34" charset="0"/>
            </a:rPr>
            <a:t>Increase potential for durable decision processes</a:t>
          </a:r>
        </a:p>
      </dgm:t>
    </dgm:pt>
    <dgm:pt modelId="{BD18366F-FF51-6742-8FE7-C07666A896E2}" type="parTrans" cxnId="{D6F8EBF2-58C5-1641-A0B7-DB7CF2B9DBA1}">
      <dgm:prSet/>
      <dgm:spPr/>
      <dgm:t>
        <a:bodyPr/>
        <a:lstStyle/>
        <a:p>
          <a:endParaRPr lang="en-US"/>
        </a:p>
      </dgm:t>
    </dgm:pt>
    <dgm:pt modelId="{F16EF68E-E93E-4446-9F59-FDFF74DAC872}" type="sibTrans" cxnId="{D6F8EBF2-58C5-1641-A0B7-DB7CF2B9DBA1}">
      <dgm:prSet/>
      <dgm:spPr/>
      <dgm:t>
        <a:bodyPr/>
        <a:lstStyle/>
        <a:p>
          <a:endParaRPr lang="en-US"/>
        </a:p>
      </dgm:t>
    </dgm:pt>
    <dgm:pt modelId="{DA1F9CD7-BE44-4344-83B9-73538A26EB44}">
      <dgm:prSet custT="1"/>
      <dgm:spPr>
        <a:solidFill>
          <a:schemeClr val="accent1">
            <a:lumMod val="50000"/>
          </a:schemeClr>
        </a:solidFill>
        <a:ln>
          <a:noFill/>
        </a:ln>
      </dgm:spPr>
      <dgm:t>
        <a:bodyPr/>
        <a:lstStyle/>
        <a:p>
          <a:pPr algn="r"/>
          <a:r>
            <a:rPr lang="en-US" sz="2400" b="1" i="0" dirty="0">
              <a:latin typeface="Quattrocento Sans" panose="020B0502050000020003" pitchFamily="34" charset="0"/>
              <a:cs typeface="Arial" panose="020B0604020202020204" pitchFamily="34" charset="0"/>
            </a:rPr>
            <a:t>Capitalize on policy opportunities</a:t>
          </a:r>
        </a:p>
      </dgm:t>
    </dgm:pt>
    <dgm:pt modelId="{82FD9CC9-2A28-3D4C-B3B0-14C7EF6F5A35}" type="parTrans" cxnId="{9356CFD2-F939-784E-9CFC-0DD47BD26E98}">
      <dgm:prSet/>
      <dgm:spPr/>
      <dgm:t>
        <a:bodyPr/>
        <a:lstStyle/>
        <a:p>
          <a:endParaRPr lang="en-US"/>
        </a:p>
      </dgm:t>
    </dgm:pt>
    <dgm:pt modelId="{A3C2EA1D-B999-1446-9202-DECD38448018}" type="sibTrans" cxnId="{9356CFD2-F939-784E-9CFC-0DD47BD26E98}">
      <dgm:prSet/>
      <dgm:spPr/>
      <dgm:t>
        <a:bodyPr/>
        <a:lstStyle/>
        <a:p>
          <a:endParaRPr lang="en-US"/>
        </a:p>
      </dgm:t>
    </dgm:pt>
    <dgm:pt modelId="{B3A45DBE-6B5A-EC44-B5A8-7FCC2A6B187D}" type="pres">
      <dgm:prSet presAssocID="{7D8353CD-C7EF-6F4F-AE30-57BA1C423D3F}" presName="linearFlow" presStyleCnt="0">
        <dgm:presLayoutVars>
          <dgm:dir/>
          <dgm:resizeHandles val="exact"/>
        </dgm:presLayoutVars>
      </dgm:prSet>
      <dgm:spPr/>
    </dgm:pt>
    <dgm:pt modelId="{D49AEDD9-8617-1442-BEFE-3317B7C7E6C1}" type="pres">
      <dgm:prSet presAssocID="{D37E13E6-A81E-1845-BE27-346B66DC3523}" presName="composite" presStyleCnt="0"/>
      <dgm:spPr/>
    </dgm:pt>
    <dgm:pt modelId="{801C15AF-8726-D648-A067-D5FBEAB3C603}" type="pres">
      <dgm:prSet presAssocID="{D37E13E6-A81E-1845-BE27-346B66DC3523}" presName="imgShp" presStyleLbl="fgImgPlace1" presStyleIdx="0" presStyleCnt="4" custLinFactNeighborX="-80194" custLinFactNeighborY="-3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E5303FF-5DBA-A042-BFF2-2C90329990AC}" type="pres">
      <dgm:prSet presAssocID="{D37E13E6-A81E-1845-BE27-346B66DC3523}" presName="txShp" presStyleLbl="node1" presStyleIdx="0" presStyleCnt="4" custScaleX="140016" custLinFactNeighborX="386">
        <dgm:presLayoutVars>
          <dgm:bulletEnabled val="1"/>
        </dgm:presLayoutVars>
      </dgm:prSet>
      <dgm:spPr/>
    </dgm:pt>
    <dgm:pt modelId="{D3863DD2-998B-7943-BB5E-5D8CD0E99826}" type="pres">
      <dgm:prSet presAssocID="{9F6D9FDE-DEA5-F74F-BBAF-D2A2568EB263}" presName="spacing" presStyleCnt="0"/>
      <dgm:spPr/>
    </dgm:pt>
    <dgm:pt modelId="{6940A234-92BB-BB42-ACA9-E17BAB734F31}" type="pres">
      <dgm:prSet presAssocID="{9AEB00A6-FD08-4045-96B7-DB5FAB51A0D3}" presName="composite" presStyleCnt="0"/>
      <dgm:spPr/>
    </dgm:pt>
    <dgm:pt modelId="{DC74D3D4-BB8A-664A-A705-3041DE76233F}" type="pres">
      <dgm:prSet presAssocID="{9AEB00A6-FD08-4045-96B7-DB5FAB51A0D3}" presName="imgShp" presStyleLbl="fgImgPlace1" presStyleIdx="1" presStyleCnt="4" custLinFactNeighborX="-7898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37C1A794-A869-ED40-93B4-44D6434CE837}" type="pres">
      <dgm:prSet presAssocID="{9AEB00A6-FD08-4045-96B7-DB5FAB51A0D3}" presName="txShp" presStyleLbl="node1" presStyleIdx="1" presStyleCnt="4" custScaleX="140016">
        <dgm:presLayoutVars>
          <dgm:bulletEnabled val="1"/>
        </dgm:presLayoutVars>
      </dgm:prSet>
      <dgm:spPr/>
    </dgm:pt>
    <dgm:pt modelId="{7D7A3E96-646C-004C-A7DD-E7522A31C3D7}" type="pres">
      <dgm:prSet presAssocID="{73A10A55-5BE0-1E45-9E50-2F31017C472C}" presName="spacing" presStyleCnt="0"/>
      <dgm:spPr/>
    </dgm:pt>
    <dgm:pt modelId="{6C78B90B-6D40-F549-9A31-6D15DA1E4F0D}" type="pres">
      <dgm:prSet presAssocID="{06396A35-351D-F44A-AAA9-B1EF4DAD5707}" presName="composite" presStyleCnt="0"/>
      <dgm:spPr/>
    </dgm:pt>
    <dgm:pt modelId="{D5C16BA9-4446-774B-AB83-0997E4192496}" type="pres">
      <dgm:prSet presAssocID="{06396A35-351D-F44A-AAA9-B1EF4DAD5707}" presName="imgShp" presStyleLbl="fgImgPlace1" presStyleIdx="2" presStyleCnt="4" custLinFactNeighborX="-8039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E71DF15-96E5-D243-8308-0EECA2AC9641}" type="pres">
      <dgm:prSet presAssocID="{06396A35-351D-F44A-AAA9-B1EF4DAD5707}" presName="txShp" presStyleLbl="node1" presStyleIdx="2" presStyleCnt="4" custScaleX="140016">
        <dgm:presLayoutVars>
          <dgm:bulletEnabled val="1"/>
        </dgm:presLayoutVars>
      </dgm:prSet>
      <dgm:spPr/>
    </dgm:pt>
    <dgm:pt modelId="{CF1635B7-2236-9543-95AE-E8AFA87BF555}" type="pres">
      <dgm:prSet presAssocID="{F16EF68E-E93E-4446-9F59-FDFF74DAC872}" presName="spacing" presStyleCnt="0"/>
      <dgm:spPr/>
    </dgm:pt>
    <dgm:pt modelId="{F0A5748D-A5AE-344F-BE1A-2A362808CA9E}" type="pres">
      <dgm:prSet presAssocID="{DA1F9CD7-BE44-4344-83B9-73538A26EB44}" presName="composite" presStyleCnt="0"/>
      <dgm:spPr/>
    </dgm:pt>
    <dgm:pt modelId="{C85F33D4-A2CF-C544-82FB-85B303B01FF1}" type="pres">
      <dgm:prSet presAssocID="{DA1F9CD7-BE44-4344-83B9-73538A26EB44}" presName="imgShp" presStyleLbl="fgImgPlace1" presStyleIdx="3" presStyleCnt="4" custLinFactNeighborX="-80391"/>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7884CC6F-5C99-0D4B-8568-72B467B61E81}" type="pres">
      <dgm:prSet presAssocID="{DA1F9CD7-BE44-4344-83B9-73538A26EB44}" presName="txShp" presStyleLbl="node1" presStyleIdx="3" presStyleCnt="4" custScaleX="140016">
        <dgm:presLayoutVars>
          <dgm:bulletEnabled val="1"/>
        </dgm:presLayoutVars>
      </dgm:prSet>
      <dgm:spPr/>
    </dgm:pt>
  </dgm:ptLst>
  <dgm:cxnLst>
    <dgm:cxn modelId="{0A275A00-566F-2E48-95FE-9B72CDD1164A}" type="presOf" srcId="{9AEB00A6-FD08-4045-96B7-DB5FAB51A0D3}" destId="{37C1A794-A869-ED40-93B4-44D6434CE837}" srcOrd="0" destOrd="0" presId="urn:microsoft.com/office/officeart/2005/8/layout/vList3"/>
    <dgm:cxn modelId="{B916B544-0BB8-E946-925F-13DAC7EA7149}" srcId="{7D8353CD-C7EF-6F4F-AE30-57BA1C423D3F}" destId="{D37E13E6-A81E-1845-BE27-346B66DC3523}" srcOrd="0" destOrd="0" parTransId="{A817A39C-7059-7146-8363-7587A85259F0}" sibTransId="{9F6D9FDE-DEA5-F74F-BBAF-D2A2568EB263}"/>
    <dgm:cxn modelId="{8CC07C4B-6D02-F54B-830B-6AD6E5F96CE3}" srcId="{7D8353CD-C7EF-6F4F-AE30-57BA1C423D3F}" destId="{9AEB00A6-FD08-4045-96B7-DB5FAB51A0D3}" srcOrd="1" destOrd="0" parTransId="{40C3B0A0-0832-F444-9290-6C3F288748F3}" sibTransId="{73A10A55-5BE0-1E45-9E50-2F31017C472C}"/>
    <dgm:cxn modelId="{B1588552-E5EC-A14B-9C99-6164CCD19DD1}" type="presOf" srcId="{06396A35-351D-F44A-AAA9-B1EF4DAD5707}" destId="{BE71DF15-96E5-D243-8308-0EECA2AC9641}" srcOrd="0" destOrd="0" presId="urn:microsoft.com/office/officeart/2005/8/layout/vList3"/>
    <dgm:cxn modelId="{FB79386E-2C0C-2946-A944-1A61A2E08543}" type="presOf" srcId="{7D8353CD-C7EF-6F4F-AE30-57BA1C423D3F}" destId="{B3A45DBE-6B5A-EC44-B5A8-7FCC2A6B187D}" srcOrd="0" destOrd="0" presId="urn:microsoft.com/office/officeart/2005/8/layout/vList3"/>
    <dgm:cxn modelId="{93FF87B6-AE14-B743-844F-4A77D04D0AFD}" type="presOf" srcId="{DA1F9CD7-BE44-4344-83B9-73538A26EB44}" destId="{7884CC6F-5C99-0D4B-8568-72B467B61E81}" srcOrd="0" destOrd="0" presId="urn:microsoft.com/office/officeart/2005/8/layout/vList3"/>
    <dgm:cxn modelId="{7405C8C5-08E4-8343-9E10-C899492EF15A}" type="presOf" srcId="{D37E13E6-A81E-1845-BE27-346B66DC3523}" destId="{FE5303FF-5DBA-A042-BFF2-2C90329990AC}" srcOrd="0" destOrd="0" presId="urn:microsoft.com/office/officeart/2005/8/layout/vList3"/>
    <dgm:cxn modelId="{9356CFD2-F939-784E-9CFC-0DD47BD26E98}" srcId="{7D8353CD-C7EF-6F4F-AE30-57BA1C423D3F}" destId="{DA1F9CD7-BE44-4344-83B9-73538A26EB44}" srcOrd="3" destOrd="0" parTransId="{82FD9CC9-2A28-3D4C-B3B0-14C7EF6F5A35}" sibTransId="{A3C2EA1D-B999-1446-9202-DECD38448018}"/>
    <dgm:cxn modelId="{D6F8EBF2-58C5-1641-A0B7-DB7CF2B9DBA1}" srcId="{7D8353CD-C7EF-6F4F-AE30-57BA1C423D3F}" destId="{06396A35-351D-F44A-AAA9-B1EF4DAD5707}" srcOrd="2" destOrd="0" parTransId="{BD18366F-FF51-6742-8FE7-C07666A896E2}" sibTransId="{F16EF68E-E93E-4446-9F59-FDFF74DAC872}"/>
    <dgm:cxn modelId="{F556799D-6280-B544-9EE6-A8109FD7EC21}" type="presParOf" srcId="{B3A45DBE-6B5A-EC44-B5A8-7FCC2A6B187D}" destId="{D49AEDD9-8617-1442-BEFE-3317B7C7E6C1}" srcOrd="0" destOrd="0" presId="urn:microsoft.com/office/officeart/2005/8/layout/vList3"/>
    <dgm:cxn modelId="{2E67E190-79D5-924D-96F3-0F07BCD0D8DE}" type="presParOf" srcId="{D49AEDD9-8617-1442-BEFE-3317B7C7E6C1}" destId="{801C15AF-8726-D648-A067-D5FBEAB3C603}" srcOrd="0" destOrd="0" presId="urn:microsoft.com/office/officeart/2005/8/layout/vList3"/>
    <dgm:cxn modelId="{9367D91E-B21E-EA4F-94E2-E2A560B13D4A}" type="presParOf" srcId="{D49AEDD9-8617-1442-BEFE-3317B7C7E6C1}" destId="{FE5303FF-5DBA-A042-BFF2-2C90329990AC}" srcOrd="1" destOrd="0" presId="urn:microsoft.com/office/officeart/2005/8/layout/vList3"/>
    <dgm:cxn modelId="{AD6C37C7-E07A-D84C-B2A8-995E4036BD3D}" type="presParOf" srcId="{B3A45DBE-6B5A-EC44-B5A8-7FCC2A6B187D}" destId="{D3863DD2-998B-7943-BB5E-5D8CD0E99826}" srcOrd="1" destOrd="0" presId="urn:microsoft.com/office/officeart/2005/8/layout/vList3"/>
    <dgm:cxn modelId="{6D485C19-C98D-964F-83CA-DBC21615DA14}" type="presParOf" srcId="{B3A45DBE-6B5A-EC44-B5A8-7FCC2A6B187D}" destId="{6940A234-92BB-BB42-ACA9-E17BAB734F31}" srcOrd="2" destOrd="0" presId="urn:microsoft.com/office/officeart/2005/8/layout/vList3"/>
    <dgm:cxn modelId="{5B5F7B06-14D8-AF43-9264-BA40B2D4A040}" type="presParOf" srcId="{6940A234-92BB-BB42-ACA9-E17BAB734F31}" destId="{DC74D3D4-BB8A-664A-A705-3041DE76233F}" srcOrd="0" destOrd="0" presId="urn:microsoft.com/office/officeart/2005/8/layout/vList3"/>
    <dgm:cxn modelId="{BC880AD1-EB18-0441-9EFA-D640F51F527B}" type="presParOf" srcId="{6940A234-92BB-BB42-ACA9-E17BAB734F31}" destId="{37C1A794-A869-ED40-93B4-44D6434CE837}" srcOrd="1" destOrd="0" presId="urn:microsoft.com/office/officeart/2005/8/layout/vList3"/>
    <dgm:cxn modelId="{7A303FFF-FEC7-BD46-9350-10671BC698D3}" type="presParOf" srcId="{B3A45DBE-6B5A-EC44-B5A8-7FCC2A6B187D}" destId="{7D7A3E96-646C-004C-A7DD-E7522A31C3D7}" srcOrd="3" destOrd="0" presId="urn:microsoft.com/office/officeart/2005/8/layout/vList3"/>
    <dgm:cxn modelId="{CCE450DD-2CED-7E4C-AF92-4C12337152B9}" type="presParOf" srcId="{B3A45DBE-6B5A-EC44-B5A8-7FCC2A6B187D}" destId="{6C78B90B-6D40-F549-9A31-6D15DA1E4F0D}" srcOrd="4" destOrd="0" presId="urn:microsoft.com/office/officeart/2005/8/layout/vList3"/>
    <dgm:cxn modelId="{41BE2E63-879F-584B-8331-A35C07DE0DBC}" type="presParOf" srcId="{6C78B90B-6D40-F549-9A31-6D15DA1E4F0D}" destId="{D5C16BA9-4446-774B-AB83-0997E4192496}" srcOrd="0" destOrd="0" presId="urn:microsoft.com/office/officeart/2005/8/layout/vList3"/>
    <dgm:cxn modelId="{4B7E3BFA-85F2-374C-8012-E70D2963D893}" type="presParOf" srcId="{6C78B90B-6D40-F549-9A31-6D15DA1E4F0D}" destId="{BE71DF15-96E5-D243-8308-0EECA2AC9641}" srcOrd="1" destOrd="0" presId="urn:microsoft.com/office/officeart/2005/8/layout/vList3"/>
    <dgm:cxn modelId="{B472C246-2E20-014E-A68A-2D9FE761C1E4}" type="presParOf" srcId="{B3A45DBE-6B5A-EC44-B5A8-7FCC2A6B187D}" destId="{CF1635B7-2236-9543-95AE-E8AFA87BF555}" srcOrd="5" destOrd="0" presId="urn:microsoft.com/office/officeart/2005/8/layout/vList3"/>
    <dgm:cxn modelId="{4A1D0DB5-3703-AA42-B9B2-E1DDD14EC6CB}" type="presParOf" srcId="{B3A45DBE-6B5A-EC44-B5A8-7FCC2A6B187D}" destId="{F0A5748D-A5AE-344F-BE1A-2A362808CA9E}" srcOrd="6" destOrd="0" presId="urn:microsoft.com/office/officeart/2005/8/layout/vList3"/>
    <dgm:cxn modelId="{EA7E4AB0-A485-3B4A-888A-C6313524EA95}" type="presParOf" srcId="{F0A5748D-A5AE-344F-BE1A-2A362808CA9E}" destId="{C85F33D4-A2CF-C544-82FB-85B303B01FF1}" srcOrd="0" destOrd="0" presId="urn:microsoft.com/office/officeart/2005/8/layout/vList3"/>
    <dgm:cxn modelId="{5BACE753-2B9A-A649-B60C-D76FCC71A9F9}" type="presParOf" srcId="{F0A5748D-A5AE-344F-BE1A-2A362808CA9E}" destId="{7884CC6F-5C99-0D4B-8568-72B467B61E8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8353CD-C7EF-6F4F-AE30-57BA1C423D3F}"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D37E13E6-A81E-1845-BE27-346B66DC3523}">
      <dgm:prSet custT="1"/>
      <dgm:spPr>
        <a:solidFill>
          <a:schemeClr val="accent2">
            <a:lumMod val="50000"/>
          </a:schemeClr>
        </a:solidFill>
        <a:ln>
          <a:noFill/>
        </a:ln>
      </dgm:spPr>
      <dgm:t>
        <a:bodyPr/>
        <a:lstStyle/>
        <a:p>
          <a:pPr algn="r"/>
          <a:r>
            <a:rPr lang="en-US" sz="2400" b="1" i="0" dirty="0">
              <a:latin typeface="Quattrocento Sans" panose="020B0502050000020003" pitchFamily="34" charset="0"/>
              <a:cs typeface="Arial" panose="020B0604020202020204" pitchFamily="34" charset="0"/>
            </a:rPr>
            <a:t>Increase efficiency by which research results are </a:t>
          </a:r>
          <a:br>
            <a:rPr lang="en-US" sz="2400" b="1" i="0" dirty="0">
              <a:latin typeface="Quattrocento Sans" panose="020B0502050000020003" pitchFamily="34" charset="0"/>
              <a:cs typeface="Arial" panose="020B0604020202020204" pitchFamily="34" charset="0"/>
            </a:rPr>
          </a:br>
          <a:r>
            <a:rPr lang="en-US" sz="2400" b="1" i="0" dirty="0">
              <a:latin typeface="Quattrocento Sans" panose="020B0502050000020003" pitchFamily="34" charset="0"/>
              <a:cs typeface="Arial" panose="020B0604020202020204" pitchFamily="34" charset="0"/>
            </a:rPr>
            <a:t>tailored for decisions</a:t>
          </a:r>
          <a:endParaRPr lang="en-US" sz="2400" dirty="0">
            <a:latin typeface="Quattrocento Sans" panose="020B0502050000020003" pitchFamily="34" charset="0"/>
            <a:cs typeface="Arial" panose="020B0604020202020204" pitchFamily="34" charset="0"/>
          </a:endParaRPr>
        </a:p>
      </dgm:t>
    </dgm:pt>
    <dgm:pt modelId="{A817A39C-7059-7146-8363-7587A85259F0}" type="parTrans" cxnId="{B916B544-0BB8-E946-925F-13DAC7EA7149}">
      <dgm:prSet/>
      <dgm:spPr/>
      <dgm:t>
        <a:bodyPr/>
        <a:lstStyle/>
        <a:p>
          <a:endParaRPr lang="en-US"/>
        </a:p>
      </dgm:t>
    </dgm:pt>
    <dgm:pt modelId="{9F6D9FDE-DEA5-F74F-BBAF-D2A2568EB263}" type="sibTrans" cxnId="{B916B544-0BB8-E946-925F-13DAC7EA7149}">
      <dgm:prSet/>
      <dgm:spPr/>
      <dgm:t>
        <a:bodyPr/>
        <a:lstStyle/>
        <a:p>
          <a:endParaRPr lang="en-US"/>
        </a:p>
      </dgm:t>
    </dgm:pt>
    <dgm:pt modelId="{9AEB00A6-FD08-4045-96B7-DB5FAB51A0D3}">
      <dgm:prSet custT="1"/>
      <dgm:spPr>
        <a:solidFill>
          <a:schemeClr val="tx1">
            <a:lumMod val="65000"/>
            <a:lumOff val="35000"/>
          </a:schemeClr>
        </a:solidFill>
        <a:ln>
          <a:noFill/>
        </a:ln>
      </dgm:spPr>
      <dgm:t>
        <a:bodyPr/>
        <a:lstStyle/>
        <a:p>
          <a:pPr algn="r"/>
          <a:r>
            <a:rPr lang="en-US" sz="2400" b="1" i="0" dirty="0">
              <a:latin typeface="Quattrocento Sans" panose="020B0502050000020003" pitchFamily="34" charset="0"/>
              <a:cs typeface="Arial" panose="020B0604020202020204" pitchFamily="34" charset="0"/>
            </a:rPr>
            <a:t>Increase legitimacy and robustness of research results</a:t>
          </a:r>
          <a:endParaRPr lang="en-US" sz="2400" dirty="0">
            <a:latin typeface="Quattrocento Sans" panose="020B0502050000020003" pitchFamily="34" charset="0"/>
            <a:cs typeface="Arial" panose="020B0604020202020204" pitchFamily="34" charset="0"/>
          </a:endParaRPr>
        </a:p>
      </dgm:t>
    </dgm:pt>
    <dgm:pt modelId="{40C3B0A0-0832-F444-9290-6C3F288748F3}" type="parTrans" cxnId="{8CC07C4B-6D02-F54B-830B-6AD6E5F96CE3}">
      <dgm:prSet/>
      <dgm:spPr/>
      <dgm:t>
        <a:bodyPr/>
        <a:lstStyle/>
        <a:p>
          <a:endParaRPr lang="en-US"/>
        </a:p>
      </dgm:t>
    </dgm:pt>
    <dgm:pt modelId="{73A10A55-5BE0-1E45-9E50-2F31017C472C}" type="sibTrans" cxnId="{8CC07C4B-6D02-F54B-830B-6AD6E5F96CE3}">
      <dgm:prSet/>
      <dgm:spPr/>
      <dgm:t>
        <a:bodyPr/>
        <a:lstStyle/>
        <a:p>
          <a:endParaRPr lang="en-US"/>
        </a:p>
      </dgm:t>
    </dgm:pt>
    <dgm:pt modelId="{06396A35-351D-F44A-AAA9-B1EF4DAD5707}">
      <dgm:prSet custT="1"/>
      <dgm:spPr>
        <a:solidFill>
          <a:srgbClr val="3B1428"/>
        </a:solidFill>
        <a:ln>
          <a:noFill/>
        </a:ln>
      </dgm:spPr>
      <dgm:t>
        <a:bodyPr/>
        <a:lstStyle/>
        <a:p>
          <a:pPr algn="r"/>
          <a:r>
            <a:rPr lang="en-US" sz="2400" b="1" i="0" dirty="0">
              <a:latin typeface="Quattrocento Sans" panose="020B0502050000020003" pitchFamily="34" charset="0"/>
              <a:cs typeface="Arial" panose="020B0604020202020204" pitchFamily="34" charset="0"/>
            </a:rPr>
            <a:t>Increase potential for durable decision processes</a:t>
          </a:r>
        </a:p>
      </dgm:t>
    </dgm:pt>
    <dgm:pt modelId="{BD18366F-FF51-6742-8FE7-C07666A896E2}" type="parTrans" cxnId="{D6F8EBF2-58C5-1641-A0B7-DB7CF2B9DBA1}">
      <dgm:prSet/>
      <dgm:spPr/>
      <dgm:t>
        <a:bodyPr/>
        <a:lstStyle/>
        <a:p>
          <a:endParaRPr lang="en-US"/>
        </a:p>
      </dgm:t>
    </dgm:pt>
    <dgm:pt modelId="{F16EF68E-E93E-4446-9F59-FDFF74DAC872}" type="sibTrans" cxnId="{D6F8EBF2-58C5-1641-A0B7-DB7CF2B9DBA1}">
      <dgm:prSet/>
      <dgm:spPr/>
      <dgm:t>
        <a:bodyPr/>
        <a:lstStyle/>
        <a:p>
          <a:endParaRPr lang="en-US"/>
        </a:p>
      </dgm:t>
    </dgm:pt>
    <dgm:pt modelId="{DA1F9CD7-BE44-4344-83B9-73538A26EB44}">
      <dgm:prSet custT="1"/>
      <dgm:spPr>
        <a:solidFill>
          <a:schemeClr val="accent1">
            <a:lumMod val="50000"/>
          </a:schemeClr>
        </a:solidFill>
        <a:ln>
          <a:noFill/>
        </a:ln>
      </dgm:spPr>
      <dgm:t>
        <a:bodyPr/>
        <a:lstStyle/>
        <a:p>
          <a:pPr algn="r"/>
          <a:r>
            <a:rPr lang="en-US" sz="2400" b="1" i="0" dirty="0">
              <a:latin typeface="Quattrocento Sans" panose="020B0502050000020003" pitchFamily="34" charset="0"/>
              <a:cs typeface="Arial" panose="020B0604020202020204" pitchFamily="34" charset="0"/>
            </a:rPr>
            <a:t>Capitalize on policy opportunities</a:t>
          </a:r>
        </a:p>
      </dgm:t>
    </dgm:pt>
    <dgm:pt modelId="{82FD9CC9-2A28-3D4C-B3B0-14C7EF6F5A35}" type="parTrans" cxnId="{9356CFD2-F939-784E-9CFC-0DD47BD26E98}">
      <dgm:prSet/>
      <dgm:spPr/>
      <dgm:t>
        <a:bodyPr/>
        <a:lstStyle/>
        <a:p>
          <a:endParaRPr lang="en-US"/>
        </a:p>
      </dgm:t>
    </dgm:pt>
    <dgm:pt modelId="{A3C2EA1D-B999-1446-9202-DECD38448018}" type="sibTrans" cxnId="{9356CFD2-F939-784E-9CFC-0DD47BD26E98}">
      <dgm:prSet/>
      <dgm:spPr/>
      <dgm:t>
        <a:bodyPr/>
        <a:lstStyle/>
        <a:p>
          <a:endParaRPr lang="en-US"/>
        </a:p>
      </dgm:t>
    </dgm:pt>
    <dgm:pt modelId="{B3A45DBE-6B5A-EC44-B5A8-7FCC2A6B187D}" type="pres">
      <dgm:prSet presAssocID="{7D8353CD-C7EF-6F4F-AE30-57BA1C423D3F}" presName="linearFlow" presStyleCnt="0">
        <dgm:presLayoutVars>
          <dgm:dir/>
          <dgm:resizeHandles val="exact"/>
        </dgm:presLayoutVars>
      </dgm:prSet>
      <dgm:spPr/>
    </dgm:pt>
    <dgm:pt modelId="{D49AEDD9-8617-1442-BEFE-3317B7C7E6C1}" type="pres">
      <dgm:prSet presAssocID="{D37E13E6-A81E-1845-BE27-346B66DC3523}" presName="composite" presStyleCnt="0"/>
      <dgm:spPr/>
    </dgm:pt>
    <dgm:pt modelId="{801C15AF-8726-D648-A067-D5FBEAB3C603}" type="pres">
      <dgm:prSet presAssocID="{D37E13E6-A81E-1845-BE27-346B66DC3523}" presName="imgShp" presStyleLbl="fgImgPlace1" presStyleIdx="0" presStyleCnt="4" custLinFactNeighborX="-80194" custLinFactNeighborY="-3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E5303FF-5DBA-A042-BFF2-2C90329990AC}" type="pres">
      <dgm:prSet presAssocID="{D37E13E6-A81E-1845-BE27-346B66DC3523}" presName="txShp" presStyleLbl="node1" presStyleIdx="0" presStyleCnt="4" custScaleX="140016" custLinFactNeighborX="386">
        <dgm:presLayoutVars>
          <dgm:bulletEnabled val="1"/>
        </dgm:presLayoutVars>
      </dgm:prSet>
      <dgm:spPr/>
    </dgm:pt>
    <dgm:pt modelId="{D3863DD2-998B-7943-BB5E-5D8CD0E99826}" type="pres">
      <dgm:prSet presAssocID="{9F6D9FDE-DEA5-F74F-BBAF-D2A2568EB263}" presName="spacing" presStyleCnt="0"/>
      <dgm:spPr/>
    </dgm:pt>
    <dgm:pt modelId="{6940A234-92BB-BB42-ACA9-E17BAB734F31}" type="pres">
      <dgm:prSet presAssocID="{9AEB00A6-FD08-4045-96B7-DB5FAB51A0D3}" presName="composite" presStyleCnt="0"/>
      <dgm:spPr/>
    </dgm:pt>
    <dgm:pt modelId="{DC74D3D4-BB8A-664A-A705-3041DE76233F}" type="pres">
      <dgm:prSet presAssocID="{9AEB00A6-FD08-4045-96B7-DB5FAB51A0D3}" presName="imgShp" presStyleLbl="fgImgPlace1" presStyleIdx="1" presStyleCnt="4" custLinFactNeighborX="-7898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37C1A794-A869-ED40-93B4-44D6434CE837}" type="pres">
      <dgm:prSet presAssocID="{9AEB00A6-FD08-4045-96B7-DB5FAB51A0D3}" presName="txShp" presStyleLbl="node1" presStyleIdx="1" presStyleCnt="4" custScaleX="140016">
        <dgm:presLayoutVars>
          <dgm:bulletEnabled val="1"/>
        </dgm:presLayoutVars>
      </dgm:prSet>
      <dgm:spPr/>
    </dgm:pt>
    <dgm:pt modelId="{7D7A3E96-646C-004C-A7DD-E7522A31C3D7}" type="pres">
      <dgm:prSet presAssocID="{73A10A55-5BE0-1E45-9E50-2F31017C472C}" presName="spacing" presStyleCnt="0"/>
      <dgm:spPr/>
    </dgm:pt>
    <dgm:pt modelId="{6C78B90B-6D40-F549-9A31-6D15DA1E4F0D}" type="pres">
      <dgm:prSet presAssocID="{06396A35-351D-F44A-AAA9-B1EF4DAD5707}" presName="composite" presStyleCnt="0"/>
      <dgm:spPr/>
    </dgm:pt>
    <dgm:pt modelId="{D5C16BA9-4446-774B-AB83-0997E4192496}" type="pres">
      <dgm:prSet presAssocID="{06396A35-351D-F44A-AAA9-B1EF4DAD5707}" presName="imgShp" presStyleLbl="fgImgPlace1" presStyleIdx="2" presStyleCnt="4" custLinFactNeighborX="-8039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E71DF15-96E5-D243-8308-0EECA2AC9641}" type="pres">
      <dgm:prSet presAssocID="{06396A35-351D-F44A-AAA9-B1EF4DAD5707}" presName="txShp" presStyleLbl="node1" presStyleIdx="2" presStyleCnt="4" custScaleX="140016">
        <dgm:presLayoutVars>
          <dgm:bulletEnabled val="1"/>
        </dgm:presLayoutVars>
      </dgm:prSet>
      <dgm:spPr/>
    </dgm:pt>
    <dgm:pt modelId="{CF1635B7-2236-9543-95AE-E8AFA87BF555}" type="pres">
      <dgm:prSet presAssocID="{F16EF68E-E93E-4446-9F59-FDFF74DAC872}" presName="spacing" presStyleCnt="0"/>
      <dgm:spPr/>
    </dgm:pt>
    <dgm:pt modelId="{F0A5748D-A5AE-344F-BE1A-2A362808CA9E}" type="pres">
      <dgm:prSet presAssocID="{DA1F9CD7-BE44-4344-83B9-73538A26EB44}" presName="composite" presStyleCnt="0"/>
      <dgm:spPr/>
    </dgm:pt>
    <dgm:pt modelId="{C85F33D4-A2CF-C544-82FB-85B303B01FF1}" type="pres">
      <dgm:prSet presAssocID="{DA1F9CD7-BE44-4344-83B9-73538A26EB44}" presName="imgShp" presStyleLbl="fgImgPlace1" presStyleIdx="3" presStyleCnt="4" custLinFactNeighborX="-80391"/>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7884CC6F-5C99-0D4B-8568-72B467B61E81}" type="pres">
      <dgm:prSet presAssocID="{DA1F9CD7-BE44-4344-83B9-73538A26EB44}" presName="txShp" presStyleLbl="node1" presStyleIdx="3" presStyleCnt="4" custScaleX="140016">
        <dgm:presLayoutVars>
          <dgm:bulletEnabled val="1"/>
        </dgm:presLayoutVars>
      </dgm:prSet>
      <dgm:spPr/>
    </dgm:pt>
  </dgm:ptLst>
  <dgm:cxnLst>
    <dgm:cxn modelId="{0A275A00-566F-2E48-95FE-9B72CDD1164A}" type="presOf" srcId="{9AEB00A6-FD08-4045-96B7-DB5FAB51A0D3}" destId="{37C1A794-A869-ED40-93B4-44D6434CE837}" srcOrd="0" destOrd="0" presId="urn:microsoft.com/office/officeart/2005/8/layout/vList3"/>
    <dgm:cxn modelId="{B916B544-0BB8-E946-925F-13DAC7EA7149}" srcId="{7D8353CD-C7EF-6F4F-AE30-57BA1C423D3F}" destId="{D37E13E6-A81E-1845-BE27-346B66DC3523}" srcOrd="0" destOrd="0" parTransId="{A817A39C-7059-7146-8363-7587A85259F0}" sibTransId="{9F6D9FDE-DEA5-F74F-BBAF-D2A2568EB263}"/>
    <dgm:cxn modelId="{8CC07C4B-6D02-F54B-830B-6AD6E5F96CE3}" srcId="{7D8353CD-C7EF-6F4F-AE30-57BA1C423D3F}" destId="{9AEB00A6-FD08-4045-96B7-DB5FAB51A0D3}" srcOrd="1" destOrd="0" parTransId="{40C3B0A0-0832-F444-9290-6C3F288748F3}" sibTransId="{73A10A55-5BE0-1E45-9E50-2F31017C472C}"/>
    <dgm:cxn modelId="{B1588552-E5EC-A14B-9C99-6164CCD19DD1}" type="presOf" srcId="{06396A35-351D-F44A-AAA9-B1EF4DAD5707}" destId="{BE71DF15-96E5-D243-8308-0EECA2AC9641}" srcOrd="0" destOrd="0" presId="urn:microsoft.com/office/officeart/2005/8/layout/vList3"/>
    <dgm:cxn modelId="{FB79386E-2C0C-2946-A944-1A61A2E08543}" type="presOf" srcId="{7D8353CD-C7EF-6F4F-AE30-57BA1C423D3F}" destId="{B3A45DBE-6B5A-EC44-B5A8-7FCC2A6B187D}" srcOrd="0" destOrd="0" presId="urn:microsoft.com/office/officeart/2005/8/layout/vList3"/>
    <dgm:cxn modelId="{93FF87B6-AE14-B743-844F-4A77D04D0AFD}" type="presOf" srcId="{DA1F9CD7-BE44-4344-83B9-73538A26EB44}" destId="{7884CC6F-5C99-0D4B-8568-72B467B61E81}" srcOrd="0" destOrd="0" presId="urn:microsoft.com/office/officeart/2005/8/layout/vList3"/>
    <dgm:cxn modelId="{7405C8C5-08E4-8343-9E10-C899492EF15A}" type="presOf" srcId="{D37E13E6-A81E-1845-BE27-346B66DC3523}" destId="{FE5303FF-5DBA-A042-BFF2-2C90329990AC}" srcOrd="0" destOrd="0" presId="urn:microsoft.com/office/officeart/2005/8/layout/vList3"/>
    <dgm:cxn modelId="{9356CFD2-F939-784E-9CFC-0DD47BD26E98}" srcId="{7D8353CD-C7EF-6F4F-AE30-57BA1C423D3F}" destId="{DA1F9CD7-BE44-4344-83B9-73538A26EB44}" srcOrd="3" destOrd="0" parTransId="{82FD9CC9-2A28-3D4C-B3B0-14C7EF6F5A35}" sibTransId="{A3C2EA1D-B999-1446-9202-DECD38448018}"/>
    <dgm:cxn modelId="{D6F8EBF2-58C5-1641-A0B7-DB7CF2B9DBA1}" srcId="{7D8353CD-C7EF-6F4F-AE30-57BA1C423D3F}" destId="{06396A35-351D-F44A-AAA9-B1EF4DAD5707}" srcOrd="2" destOrd="0" parTransId="{BD18366F-FF51-6742-8FE7-C07666A896E2}" sibTransId="{F16EF68E-E93E-4446-9F59-FDFF74DAC872}"/>
    <dgm:cxn modelId="{F556799D-6280-B544-9EE6-A8109FD7EC21}" type="presParOf" srcId="{B3A45DBE-6B5A-EC44-B5A8-7FCC2A6B187D}" destId="{D49AEDD9-8617-1442-BEFE-3317B7C7E6C1}" srcOrd="0" destOrd="0" presId="urn:microsoft.com/office/officeart/2005/8/layout/vList3"/>
    <dgm:cxn modelId="{2E67E190-79D5-924D-96F3-0F07BCD0D8DE}" type="presParOf" srcId="{D49AEDD9-8617-1442-BEFE-3317B7C7E6C1}" destId="{801C15AF-8726-D648-A067-D5FBEAB3C603}" srcOrd="0" destOrd="0" presId="urn:microsoft.com/office/officeart/2005/8/layout/vList3"/>
    <dgm:cxn modelId="{9367D91E-B21E-EA4F-94E2-E2A560B13D4A}" type="presParOf" srcId="{D49AEDD9-8617-1442-BEFE-3317B7C7E6C1}" destId="{FE5303FF-5DBA-A042-BFF2-2C90329990AC}" srcOrd="1" destOrd="0" presId="urn:microsoft.com/office/officeart/2005/8/layout/vList3"/>
    <dgm:cxn modelId="{AD6C37C7-E07A-D84C-B2A8-995E4036BD3D}" type="presParOf" srcId="{B3A45DBE-6B5A-EC44-B5A8-7FCC2A6B187D}" destId="{D3863DD2-998B-7943-BB5E-5D8CD0E99826}" srcOrd="1" destOrd="0" presId="urn:microsoft.com/office/officeart/2005/8/layout/vList3"/>
    <dgm:cxn modelId="{6D485C19-C98D-964F-83CA-DBC21615DA14}" type="presParOf" srcId="{B3A45DBE-6B5A-EC44-B5A8-7FCC2A6B187D}" destId="{6940A234-92BB-BB42-ACA9-E17BAB734F31}" srcOrd="2" destOrd="0" presId="urn:microsoft.com/office/officeart/2005/8/layout/vList3"/>
    <dgm:cxn modelId="{5B5F7B06-14D8-AF43-9264-BA40B2D4A040}" type="presParOf" srcId="{6940A234-92BB-BB42-ACA9-E17BAB734F31}" destId="{DC74D3D4-BB8A-664A-A705-3041DE76233F}" srcOrd="0" destOrd="0" presId="urn:microsoft.com/office/officeart/2005/8/layout/vList3"/>
    <dgm:cxn modelId="{BC880AD1-EB18-0441-9EFA-D640F51F527B}" type="presParOf" srcId="{6940A234-92BB-BB42-ACA9-E17BAB734F31}" destId="{37C1A794-A869-ED40-93B4-44D6434CE837}" srcOrd="1" destOrd="0" presId="urn:microsoft.com/office/officeart/2005/8/layout/vList3"/>
    <dgm:cxn modelId="{7A303FFF-FEC7-BD46-9350-10671BC698D3}" type="presParOf" srcId="{B3A45DBE-6B5A-EC44-B5A8-7FCC2A6B187D}" destId="{7D7A3E96-646C-004C-A7DD-E7522A31C3D7}" srcOrd="3" destOrd="0" presId="urn:microsoft.com/office/officeart/2005/8/layout/vList3"/>
    <dgm:cxn modelId="{CCE450DD-2CED-7E4C-AF92-4C12337152B9}" type="presParOf" srcId="{B3A45DBE-6B5A-EC44-B5A8-7FCC2A6B187D}" destId="{6C78B90B-6D40-F549-9A31-6D15DA1E4F0D}" srcOrd="4" destOrd="0" presId="urn:microsoft.com/office/officeart/2005/8/layout/vList3"/>
    <dgm:cxn modelId="{41BE2E63-879F-584B-8331-A35C07DE0DBC}" type="presParOf" srcId="{6C78B90B-6D40-F549-9A31-6D15DA1E4F0D}" destId="{D5C16BA9-4446-774B-AB83-0997E4192496}" srcOrd="0" destOrd="0" presId="urn:microsoft.com/office/officeart/2005/8/layout/vList3"/>
    <dgm:cxn modelId="{4B7E3BFA-85F2-374C-8012-E70D2963D893}" type="presParOf" srcId="{6C78B90B-6D40-F549-9A31-6D15DA1E4F0D}" destId="{BE71DF15-96E5-D243-8308-0EECA2AC9641}" srcOrd="1" destOrd="0" presId="urn:microsoft.com/office/officeart/2005/8/layout/vList3"/>
    <dgm:cxn modelId="{B472C246-2E20-014E-A68A-2D9FE761C1E4}" type="presParOf" srcId="{B3A45DBE-6B5A-EC44-B5A8-7FCC2A6B187D}" destId="{CF1635B7-2236-9543-95AE-E8AFA87BF555}" srcOrd="5" destOrd="0" presId="urn:microsoft.com/office/officeart/2005/8/layout/vList3"/>
    <dgm:cxn modelId="{4A1D0DB5-3703-AA42-B9B2-E1DDD14EC6CB}" type="presParOf" srcId="{B3A45DBE-6B5A-EC44-B5A8-7FCC2A6B187D}" destId="{F0A5748D-A5AE-344F-BE1A-2A362808CA9E}" srcOrd="6" destOrd="0" presId="urn:microsoft.com/office/officeart/2005/8/layout/vList3"/>
    <dgm:cxn modelId="{EA7E4AB0-A485-3B4A-888A-C6313524EA95}" type="presParOf" srcId="{F0A5748D-A5AE-344F-BE1A-2A362808CA9E}" destId="{C85F33D4-A2CF-C544-82FB-85B303B01FF1}" srcOrd="0" destOrd="0" presId="urn:microsoft.com/office/officeart/2005/8/layout/vList3"/>
    <dgm:cxn modelId="{5BACE753-2B9A-A649-B60C-D76FCC71A9F9}" type="presParOf" srcId="{F0A5748D-A5AE-344F-BE1A-2A362808CA9E}" destId="{7884CC6F-5C99-0D4B-8568-72B467B61E8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303FF-5DBA-A042-BFF2-2C90329990AC}">
      <dsp:nvSpPr>
        <dsp:cNvPr id="0" name=""/>
        <dsp:cNvSpPr/>
      </dsp:nvSpPr>
      <dsp:spPr>
        <a:xfrm rot="10800000">
          <a:off x="418929" y="358"/>
          <a:ext cx="10538485" cy="930314"/>
        </a:xfrm>
        <a:prstGeom prst="homePlate">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efficiency by which research results are </a:t>
          </a:r>
          <a:br>
            <a:rPr lang="en-US" sz="2400" b="1" i="0" kern="1200" dirty="0">
              <a:latin typeface="Quattrocento Sans" panose="020B0502050000020003" pitchFamily="34" charset="0"/>
              <a:cs typeface="Arial" panose="020B0604020202020204" pitchFamily="34" charset="0"/>
            </a:rPr>
          </a:br>
          <a:r>
            <a:rPr lang="en-US" sz="2400" b="1" i="0" kern="1200" dirty="0">
              <a:latin typeface="Quattrocento Sans" panose="020B0502050000020003" pitchFamily="34" charset="0"/>
              <a:cs typeface="Arial" panose="020B0604020202020204" pitchFamily="34" charset="0"/>
            </a:rPr>
            <a:t>tailored for decisions</a:t>
          </a:r>
          <a:endParaRPr lang="en-US" sz="2400" kern="1200" dirty="0">
            <a:latin typeface="Quattrocento Sans" panose="020B0502050000020003" pitchFamily="34" charset="0"/>
            <a:cs typeface="Arial" panose="020B0604020202020204" pitchFamily="34" charset="0"/>
          </a:endParaRPr>
        </a:p>
      </dsp:txBody>
      <dsp:txXfrm rot="10800000">
        <a:off x="651507" y="358"/>
        <a:ext cx="10305907" cy="930314"/>
      </dsp:txXfrm>
    </dsp:sp>
    <dsp:sp modelId="{801C15AF-8726-D648-A067-D5FBEAB3C603}">
      <dsp:nvSpPr>
        <dsp:cNvPr id="0" name=""/>
        <dsp:cNvSpPr/>
      </dsp:nvSpPr>
      <dsp:spPr>
        <a:xfrm>
          <a:off x="684591" y="0"/>
          <a:ext cx="930314" cy="9303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1A794-A869-ED40-93B4-44D6434CE837}">
      <dsp:nvSpPr>
        <dsp:cNvPr id="0" name=""/>
        <dsp:cNvSpPr/>
      </dsp:nvSpPr>
      <dsp:spPr>
        <a:xfrm rot="10800000">
          <a:off x="389877" y="1208379"/>
          <a:ext cx="10538485" cy="930314"/>
        </a:xfrm>
        <a:prstGeom prst="homePlat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legitimacy and robustness of research results</a:t>
          </a:r>
          <a:endParaRPr lang="en-US" sz="2400" kern="1200" dirty="0">
            <a:latin typeface="Quattrocento Sans" panose="020B0502050000020003" pitchFamily="34" charset="0"/>
            <a:cs typeface="Arial" panose="020B0604020202020204" pitchFamily="34" charset="0"/>
          </a:endParaRPr>
        </a:p>
      </dsp:txBody>
      <dsp:txXfrm rot="10800000">
        <a:off x="622455" y="1208379"/>
        <a:ext cx="10305907" cy="930314"/>
      </dsp:txXfrm>
    </dsp:sp>
    <dsp:sp modelId="{DC74D3D4-BB8A-664A-A705-3041DE76233F}">
      <dsp:nvSpPr>
        <dsp:cNvPr id="0" name=""/>
        <dsp:cNvSpPr/>
      </dsp:nvSpPr>
      <dsp:spPr>
        <a:xfrm>
          <a:off x="695866" y="1208379"/>
          <a:ext cx="930314" cy="930314"/>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1DF15-96E5-D243-8308-0EECA2AC9641}">
      <dsp:nvSpPr>
        <dsp:cNvPr id="0" name=""/>
        <dsp:cNvSpPr/>
      </dsp:nvSpPr>
      <dsp:spPr>
        <a:xfrm rot="10800000">
          <a:off x="389877" y="2416399"/>
          <a:ext cx="10538485" cy="930314"/>
        </a:xfrm>
        <a:prstGeom prst="homePlate">
          <a:avLst/>
        </a:prstGeom>
        <a:solidFill>
          <a:srgbClr val="3B142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potential for durable decision processes</a:t>
          </a:r>
        </a:p>
      </dsp:txBody>
      <dsp:txXfrm rot="10800000">
        <a:off x="622455" y="2416399"/>
        <a:ext cx="10305907" cy="930314"/>
      </dsp:txXfrm>
    </dsp:sp>
    <dsp:sp modelId="{D5C16BA9-4446-774B-AB83-0997E4192496}">
      <dsp:nvSpPr>
        <dsp:cNvPr id="0" name=""/>
        <dsp:cNvSpPr/>
      </dsp:nvSpPr>
      <dsp:spPr>
        <a:xfrm>
          <a:off x="682758" y="2416399"/>
          <a:ext cx="930314" cy="9303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84CC6F-5C99-0D4B-8568-72B467B61E81}">
      <dsp:nvSpPr>
        <dsp:cNvPr id="0" name=""/>
        <dsp:cNvSpPr/>
      </dsp:nvSpPr>
      <dsp:spPr>
        <a:xfrm rot="10800000">
          <a:off x="389877" y="3624419"/>
          <a:ext cx="10538485" cy="930314"/>
        </a:xfrm>
        <a:prstGeom prst="homePlate">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Capitalize on policy opportunities</a:t>
          </a:r>
        </a:p>
      </dsp:txBody>
      <dsp:txXfrm rot="10800000">
        <a:off x="622455" y="3624419"/>
        <a:ext cx="10305907" cy="930314"/>
      </dsp:txXfrm>
    </dsp:sp>
    <dsp:sp modelId="{C85F33D4-A2CF-C544-82FB-85B303B01FF1}">
      <dsp:nvSpPr>
        <dsp:cNvPr id="0" name=""/>
        <dsp:cNvSpPr/>
      </dsp:nvSpPr>
      <dsp:spPr>
        <a:xfrm>
          <a:off x="682758" y="3624419"/>
          <a:ext cx="930314" cy="93031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303FF-5DBA-A042-BFF2-2C90329990AC}">
      <dsp:nvSpPr>
        <dsp:cNvPr id="0" name=""/>
        <dsp:cNvSpPr/>
      </dsp:nvSpPr>
      <dsp:spPr>
        <a:xfrm rot="10800000">
          <a:off x="418929" y="358"/>
          <a:ext cx="10538485" cy="930314"/>
        </a:xfrm>
        <a:prstGeom prst="homePlate">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efficiency by which research results are </a:t>
          </a:r>
          <a:br>
            <a:rPr lang="en-US" sz="2400" b="1" i="0" kern="1200" dirty="0">
              <a:latin typeface="Quattrocento Sans" panose="020B0502050000020003" pitchFamily="34" charset="0"/>
              <a:cs typeface="Arial" panose="020B0604020202020204" pitchFamily="34" charset="0"/>
            </a:rPr>
          </a:br>
          <a:r>
            <a:rPr lang="en-US" sz="2400" b="1" i="0" kern="1200" dirty="0">
              <a:latin typeface="Quattrocento Sans" panose="020B0502050000020003" pitchFamily="34" charset="0"/>
              <a:cs typeface="Arial" panose="020B0604020202020204" pitchFamily="34" charset="0"/>
            </a:rPr>
            <a:t>tailored for decisions</a:t>
          </a:r>
          <a:endParaRPr lang="en-US" sz="2400" kern="1200" dirty="0">
            <a:latin typeface="Quattrocento Sans" panose="020B0502050000020003" pitchFamily="34" charset="0"/>
            <a:cs typeface="Arial" panose="020B0604020202020204" pitchFamily="34" charset="0"/>
          </a:endParaRPr>
        </a:p>
      </dsp:txBody>
      <dsp:txXfrm rot="10800000">
        <a:off x="651507" y="358"/>
        <a:ext cx="10305907" cy="930314"/>
      </dsp:txXfrm>
    </dsp:sp>
    <dsp:sp modelId="{801C15AF-8726-D648-A067-D5FBEAB3C603}">
      <dsp:nvSpPr>
        <dsp:cNvPr id="0" name=""/>
        <dsp:cNvSpPr/>
      </dsp:nvSpPr>
      <dsp:spPr>
        <a:xfrm>
          <a:off x="684591" y="0"/>
          <a:ext cx="930314" cy="9303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1A794-A869-ED40-93B4-44D6434CE837}">
      <dsp:nvSpPr>
        <dsp:cNvPr id="0" name=""/>
        <dsp:cNvSpPr/>
      </dsp:nvSpPr>
      <dsp:spPr>
        <a:xfrm rot="10800000">
          <a:off x="389877" y="1208379"/>
          <a:ext cx="10538485" cy="930314"/>
        </a:xfrm>
        <a:prstGeom prst="homePlat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legitimacy and robustness of research results</a:t>
          </a:r>
          <a:endParaRPr lang="en-US" sz="2400" kern="1200" dirty="0">
            <a:latin typeface="Quattrocento Sans" panose="020B0502050000020003" pitchFamily="34" charset="0"/>
            <a:cs typeface="Arial" panose="020B0604020202020204" pitchFamily="34" charset="0"/>
          </a:endParaRPr>
        </a:p>
      </dsp:txBody>
      <dsp:txXfrm rot="10800000">
        <a:off x="622455" y="1208379"/>
        <a:ext cx="10305907" cy="930314"/>
      </dsp:txXfrm>
    </dsp:sp>
    <dsp:sp modelId="{DC74D3D4-BB8A-664A-A705-3041DE76233F}">
      <dsp:nvSpPr>
        <dsp:cNvPr id="0" name=""/>
        <dsp:cNvSpPr/>
      </dsp:nvSpPr>
      <dsp:spPr>
        <a:xfrm>
          <a:off x="695866" y="1208379"/>
          <a:ext cx="930314" cy="930314"/>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1DF15-96E5-D243-8308-0EECA2AC9641}">
      <dsp:nvSpPr>
        <dsp:cNvPr id="0" name=""/>
        <dsp:cNvSpPr/>
      </dsp:nvSpPr>
      <dsp:spPr>
        <a:xfrm rot="10800000">
          <a:off x="389877" y="2416399"/>
          <a:ext cx="10538485" cy="930314"/>
        </a:xfrm>
        <a:prstGeom prst="homePlate">
          <a:avLst/>
        </a:prstGeom>
        <a:solidFill>
          <a:srgbClr val="3B142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potential for durable decision processes</a:t>
          </a:r>
        </a:p>
      </dsp:txBody>
      <dsp:txXfrm rot="10800000">
        <a:off x="622455" y="2416399"/>
        <a:ext cx="10305907" cy="930314"/>
      </dsp:txXfrm>
    </dsp:sp>
    <dsp:sp modelId="{D5C16BA9-4446-774B-AB83-0997E4192496}">
      <dsp:nvSpPr>
        <dsp:cNvPr id="0" name=""/>
        <dsp:cNvSpPr/>
      </dsp:nvSpPr>
      <dsp:spPr>
        <a:xfrm>
          <a:off x="682758" y="2416399"/>
          <a:ext cx="930314" cy="9303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84CC6F-5C99-0D4B-8568-72B467B61E81}">
      <dsp:nvSpPr>
        <dsp:cNvPr id="0" name=""/>
        <dsp:cNvSpPr/>
      </dsp:nvSpPr>
      <dsp:spPr>
        <a:xfrm rot="10800000">
          <a:off x="389877" y="3624419"/>
          <a:ext cx="10538485" cy="930314"/>
        </a:xfrm>
        <a:prstGeom prst="homePlate">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Capitalize on policy opportunities</a:t>
          </a:r>
        </a:p>
      </dsp:txBody>
      <dsp:txXfrm rot="10800000">
        <a:off x="622455" y="3624419"/>
        <a:ext cx="10305907" cy="930314"/>
      </dsp:txXfrm>
    </dsp:sp>
    <dsp:sp modelId="{C85F33D4-A2CF-C544-82FB-85B303B01FF1}">
      <dsp:nvSpPr>
        <dsp:cNvPr id="0" name=""/>
        <dsp:cNvSpPr/>
      </dsp:nvSpPr>
      <dsp:spPr>
        <a:xfrm>
          <a:off x="682758" y="3624419"/>
          <a:ext cx="930314" cy="93031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303FF-5DBA-A042-BFF2-2C90329990AC}">
      <dsp:nvSpPr>
        <dsp:cNvPr id="0" name=""/>
        <dsp:cNvSpPr/>
      </dsp:nvSpPr>
      <dsp:spPr>
        <a:xfrm rot="10800000">
          <a:off x="418929" y="358"/>
          <a:ext cx="10538485" cy="930314"/>
        </a:xfrm>
        <a:prstGeom prst="homePlate">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efficiency by which research results are </a:t>
          </a:r>
          <a:br>
            <a:rPr lang="en-US" sz="2400" b="1" i="0" kern="1200" dirty="0">
              <a:latin typeface="Quattrocento Sans" panose="020B0502050000020003" pitchFamily="34" charset="0"/>
              <a:cs typeface="Arial" panose="020B0604020202020204" pitchFamily="34" charset="0"/>
            </a:rPr>
          </a:br>
          <a:r>
            <a:rPr lang="en-US" sz="2400" b="1" i="0" kern="1200" dirty="0">
              <a:latin typeface="Quattrocento Sans" panose="020B0502050000020003" pitchFamily="34" charset="0"/>
              <a:cs typeface="Arial" panose="020B0604020202020204" pitchFamily="34" charset="0"/>
            </a:rPr>
            <a:t>tailored for decisions</a:t>
          </a:r>
          <a:endParaRPr lang="en-US" sz="2400" kern="1200" dirty="0">
            <a:latin typeface="Quattrocento Sans" panose="020B0502050000020003" pitchFamily="34" charset="0"/>
            <a:cs typeface="Arial" panose="020B0604020202020204" pitchFamily="34" charset="0"/>
          </a:endParaRPr>
        </a:p>
      </dsp:txBody>
      <dsp:txXfrm rot="10800000">
        <a:off x="651507" y="358"/>
        <a:ext cx="10305907" cy="930314"/>
      </dsp:txXfrm>
    </dsp:sp>
    <dsp:sp modelId="{801C15AF-8726-D648-A067-D5FBEAB3C603}">
      <dsp:nvSpPr>
        <dsp:cNvPr id="0" name=""/>
        <dsp:cNvSpPr/>
      </dsp:nvSpPr>
      <dsp:spPr>
        <a:xfrm>
          <a:off x="684591" y="0"/>
          <a:ext cx="930314" cy="9303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1A794-A869-ED40-93B4-44D6434CE837}">
      <dsp:nvSpPr>
        <dsp:cNvPr id="0" name=""/>
        <dsp:cNvSpPr/>
      </dsp:nvSpPr>
      <dsp:spPr>
        <a:xfrm rot="10800000">
          <a:off x="389877" y="1208379"/>
          <a:ext cx="10538485" cy="930314"/>
        </a:xfrm>
        <a:prstGeom prst="homePlat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legitimacy and robustness of research results</a:t>
          </a:r>
          <a:endParaRPr lang="en-US" sz="2400" kern="1200" dirty="0">
            <a:latin typeface="Quattrocento Sans" panose="020B0502050000020003" pitchFamily="34" charset="0"/>
            <a:cs typeface="Arial" panose="020B0604020202020204" pitchFamily="34" charset="0"/>
          </a:endParaRPr>
        </a:p>
      </dsp:txBody>
      <dsp:txXfrm rot="10800000">
        <a:off x="622455" y="1208379"/>
        <a:ext cx="10305907" cy="930314"/>
      </dsp:txXfrm>
    </dsp:sp>
    <dsp:sp modelId="{DC74D3D4-BB8A-664A-A705-3041DE76233F}">
      <dsp:nvSpPr>
        <dsp:cNvPr id="0" name=""/>
        <dsp:cNvSpPr/>
      </dsp:nvSpPr>
      <dsp:spPr>
        <a:xfrm>
          <a:off x="695866" y="1208379"/>
          <a:ext cx="930314" cy="930314"/>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1DF15-96E5-D243-8308-0EECA2AC9641}">
      <dsp:nvSpPr>
        <dsp:cNvPr id="0" name=""/>
        <dsp:cNvSpPr/>
      </dsp:nvSpPr>
      <dsp:spPr>
        <a:xfrm rot="10800000">
          <a:off x="389877" y="2416399"/>
          <a:ext cx="10538485" cy="930314"/>
        </a:xfrm>
        <a:prstGeom prst="homePlate">
          <a:avLst/>
        </a:prstGeom>
        <a:solidFill>
          <a:srgbClr val="3B142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Increase potential for durable decision processes</a:t>
          </a:r>
        </a:p>
      </dsp:txBody>
      <dsp:txXfrm rot="10800000">
        <a:off x="622455" y="2416399"/>
        <a:ext cx="10305907" cy="930314"/>
      </dsp:txXfrm>
    </dsp:sp>
    <dsp:sp modelId="{D5C16BA9-4446-774B-AB83-0997E4192496}">
      <dsp:nvSpPr>
        <dsp:cNvPr id="0" name=""/>
        <dsp:cNvSpPr/>
      </dsp:nvSpPr>
      <dsp:spPr>
        <a:xfrm>
          <a:off x="682758" y="2416399"/>
          <a:ext cx="930314" cy="9303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84CC6F-5C99-0D4B-8568-72B467B61E81}">
      <dsp:nvSpPr>
        <dsp:cNvPr id="0" name=""/>
        <dsp:cNvSpPr/>
      </dsp:nvSpPr>
      <dsp:spPr>
        <a:xfrm rot="10800000">
          <a:off x="389877" y="3624419"/>
          <a:ext cx="10538485" cy="930314"/>
        </a:xfrm>
        <a:prstGeom prst="homePlate">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43"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b="1" i="0" kern="1200" dirty="0">
              <a:latin typeface="Quattrocento Sans" panose="020B0502050000020003" pitchFamily="34" charset="0"/>
              <a:cs typeface="Arial" panose="020B0604020202020204" pitchFamily="34" charset="0"/>
            </a:rPr>
            <a:t>Capitalize on policy opportunities</a:t>
          </a:r>
        </a:p>
      </dsp:txBody>
      <dsp:txXfrm rot="10800000">
        <a:off x="622455" y="3624419"/>
        <a:ext cx="10305907" cy="930314"/>
      </dsp:txXfrm>
    </dsp:sp>
    <dsp:sp modelId="{C85F33D4-A2CF-C544-82FB-85B303B01FF1}">
      <dsp:nvSpPr>
        <dsp:cNvPr id="0" name=""/>
        <dsp:cNvSpPr/>
      </dsp:nvSpPr>
      <dsp:spPr>
        <a:xfrm>
          <a:off x="682758" y="3624419"/>
          <a:ext cx="930314" cy="93031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9E7A8-D910-4847-96B6-EE7F86AF475E}" type="datetimeFigureOut">
              <a:rPr lang="en-US" smtClean="0"/>
              <a:t>4/8/22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77459-5956-BA4D-91F0-E13CAE382CAE}" type="slidenum">
              <a:rPr lang="en-US" smtClean="0"/>
              <a:t>‹#›</a:t>
            </a:fld>
            <a:endParaRPr lang="en-US"/>
          </a:p>
        </p:txBody>
      </p:sp>
    </p:spTree>
    <p:extLst>
      <p:ext uri="{BB962C8B-B14F-4D97-AF65-F5344CB8AC3E}">
        <p14:creationId xmlns:p14="http://schemas.microsoft.com/office/powerpoint/2010/main" val="82209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77459-5956-BA4D-91F0-E13CAE382CAE}" type="slidenum">
              <a:rPr lang="en-US" smtClean="0"/>
              <a:t>1</a:t>
            </a:fld>
            <a:endParaRPr lang="en-US"/>
          </a:p>
        </p:txBody>
      </p:sp>
    </p:spTree>
    <p:extLst>
      <p:ext uri="{BB962C8B-B14F-4D97-AF65-F5344CB8AC3E}">
        <p14:creationId xmlns:p14="http://schemas.microsoft.com/office/powerpoint/2010/main" val="427751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FC47E-66DE-C24B-A505-0DF2F76DD4A4}" type="slidenum">
              <a:rPr lang="en-US" smtClean="0"/>
              <a:t>12</a:t>
            </a:fld>
            <a:endParaRPr lang="en-US"/>
          </a:p>
        </p:txBody>
      </p:sp>
    </p:spTree>
    <p:extLst>
      <p:ext uri="{BB962C8B-B14F-4D97-AF65-F5344CB8AC3E}">
        <p14:creationId xmlns:p14="http://schemas.microsoft.com/office/powerpoint/2010/main" val="70110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I’ll just finish by returning to this slide to reflect on the fact that this is really an ecosystem of multiple communities engaged in multiple activities all moving towards the same goal, within this complex EBM system. This creates multiple interfaces and requires a suite of boundary objects to bridge the gaps between those communities. This is unique. Also unique is the framework or scaffolding upon which all these activities hang, which is the NEP and specifically the Implementation Strategy framework that brings together these different communities in these spheres of activity. This creates the space within which the Puget Sound Institute can work and be effective. That framework certainly is flawed and can be adapted and improved, but it also has its bright moments.</a:t>
            </a:r>
          </a:p>
          <a:p>
            <a:endParaRPr lang="en-US" dirty="0"/>
          </a:p>
          <a:p>
            <a:r>
              <a:rPr lang="en-US" dirty="0"/>
              <a:t>Thanks.</a:t>
            </a:r>
          </a:p>
        </p:txBody>
      </p:sp>
      <p:sp>
        <p:nvSpPr>
          <p:cNvPr id="4" name="Slide Number Placeholder 3"/>
          <p:cNvSpPr>
            <a:spLocks noGrp="1"/>
          </p:cNvSpPr>
          <p:nvPr>
            <p:ph type="sldNum" sz="quarter" idx="5"/>
          </p:nvPr>
        </p:nvSpPr>
        <p:spPr/>
        <p:txBody>
          <a:bodyPr/>
          <a:lstStyle/>
          <a:p>
            <a:fld id="{C9F77459-5956-BA4D-91F0-E13CAE382CAE}" type="slidenum">
              <a:rPr lang="en-US" smtClean="0"/>
              <a:t>13</a:t>
            </a:fld>
            <a:endParaRPr lang="en-US"/>
          </a:p>
        </p:txBody>
      </p:sp>
    </p:spTree>
    <p:extLst>
      <p:ext uri="{BB962C8B-B14F-4D97-AF65-F5344CB8AC3E}">
        <p14:creationId xmlns:p14="http://schemas.microsoft.com/office/powerpoint/2010/main" val="399247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doesn’t happen simply because research is applied, with the “potential” to influence management. And it doesn’t happen either because the researchers gave gotten really really good at hashtag </a:t>
            </a:r>
            <a:r>
              <a:rPr lang="en-US" dirty="0" err="1"/>
              <a:t>scicomm</a:t>
            </a:r>
            <a:r>
              <a:rPr lang="en-US" dirty="0"/>
              <a:t>, though communicating science clearly is hugely helpful in the uptake of ideas and information and increasing literacy in the public and decision makers. But actually linking research to decisions, so that decisions are based on science &amp; research, occurs through intentional, iterative, and in the best case scenario, facilitated engagement between decision makers and/or practitioners, and researchers or knowledge holders. And connecting these groups to actuate this engagement is boundary spanning. And groups who do this are boundary spanning organizations.</a:t>
            </a:r>
          </a:p>
        </p:txBody>
      </p:sp>
      <p:sp>
        <p:nvSpPr>
          <p:cNvPr id="4" name="Slide Number Placeholder 3"/>
          <p:cNvSpPr>
            <a:spLocks noGrp="1"/>
          </p:cNvSpPr>
          <p:nvPr>
            <p:ph type="sldNum" sz="quarter" idx="5"/>
          </p:nvPr>
        </p:nvSpPr>
        <p:spPr/>
        <p:txBody>
          <a:bodyPr/>
          <a:lstStyle/>
          <a:p>
            <a:fld id="{123FC47E-66DE-C24B-A505-0DF2F76DD4A4}" type="slidenum">
              <a:rPr lang="en-US" smtClean="0"/>
              <a:t>3</a:t>
            </a:fld>
            <a:endParaRPr lang="en-US"/>
          </a:p>
        </p:txBody>
      </p:sp>
    </p:spTree>
    <p:extLst>
      <p:ext uri="{BB962C8B-B14F-4D97-AF65-F5344CB8AC3E}">
        <p14:creationId xmlns:p14="http://schemas.microsoft.com/office/powerpoint/2010/main" val="283731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77459-5956-BA4D-91F0-E13CAE382CAE}" type="slidenum">
              <a:rPr lang="en-US" smtClean="0"/>
              <a:t>4</a:t>
            </a:fld>
            <a:endParaRPr lang="en-US"/>
          </a:p>
        </p:txBody>
      </p:sp>
    </p:spTree>
    <p:extLst>
      <p:ext uri="{BB962C8B-B14F-4D97-AF65-F5344CB8AC3E}">
        <p14:creationId xmlns:p14="http://schemas.microsoft.com/office/powerpoint/2010/main" val="395676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turns out that enabling the use of research is the specific function of boundary spanners, of boundary spanning organizations. And Angela </a:t>
            </a:r>
            <a:r>
              <a:rPr lang="en-US" dirty="0" err="1"/>
              <a:t>Bednarek</a:t>
            </a:r>
            <a:r>
              <a:rPr lang="en-US" dirty="0"/>
              <a:t> laid out 4 primary values that boundary spanners provide, and they are [LIST]</a:t>
            </a:r>
          </a:p>
          <a:p>
            <a:endParaRPr lang="en-US" dirty="0"/>
          </a:p>
          <a:p>
            <a:r>
              <a:rPr lang="en-US" dirty="0"/>
              <a:t>I’m here representing one specific BSO, the Puget Sound Institute (though I also help run the Ocean Modeling Forum, which is another BSO), and am going to offer a brief illustration of a BSO in action in the context of estuarine recovery.</a:t>
            </a:r>
          </a:p>
        </p:txBody>
      </p:sp>
      <p:sp>
        <p:nvSpPr>
          <p:cNvPr id="4" name="Slide Number Placeholder 3"/>
          <p:cNvSpPr>
            <a:spLocks noGrp="1"/>
          </p:cNvSpPr>
          <p:nvPr>
            <p:ph type="sldNum" sz="quarter" idx="5"/>
          </p:nvPr>
        </p:nvSpPr>
        <p:spPr/>
        <p:txBody>
          <a:bodyPr/>
          <a:lstStyle/>
          <a:p>
            <a:fld id="{123FC47E-66DE-C24B-A505-0DF2F76DD4A4}" type="slidenum">
              <a:rPr lang="en-US" smtClean="0"/>
              <a:t>5</a:t>
            </a:fld>
            <a:endParaRPr lang="en-US"/>
          </a:p>
        </p:txBody>
      </p:sp>
    </p:spTree>
    <p:extLst>
      <p:ext uri="{BB962C8B-B14F-4D97-AF65-F5344CB8AC3E}">
        <p14:creationId xmlns:p14="http://schemas.microsoft.com/office/powerpoint/2010/main" val="326809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Puget Sound Institute, or PSI, is housed at the UW Tacoma, and funded by EPA’s National Estuary Program which is coordinated by the PSP. One of our main activities is to help connect science to policy.</a:t>
            </a:r>
          </a:p>
          <a:p>
            <a:endParaRPr lang="en-US" dirty="0"/>
          </a:p>
          <a:p>
            <a:r>
              <a:rPr lang="en-US" dirty="0"/>
              <a:t>And I’m going to briefly illustrate that for you using the example of how PSI links research results to decision-making in the development of recovery strategies. </a:t>
            </a:r>
          </a:p>
        </p:txBody>
      </p:sp>
      <p:sp>
        <p:nvSpPr>
          <p:cNvPr id="4" name="Slide Number Placeholder 3"/>
          <p:cNvSpPr>
            <a:spLocks noGrp="1"/>
          </p:cNvSpPr>
          <p:nvPr>
            <p:ph type="sldNum" sz="quarter" idx="5"/>
          </p:nvPr>
        </p:nvSpPr>
        <p:spPr/>
        <p:txBody>
          <a:bodyPr/>
          <a:lstStyle/>
          <a:p>
            <a:fld id="{30C4670B-A4DF-D643-A754-D5AAF7E926B7}" type="slidenum">
              <a:rPr lang="en-US" smtClean="0"/>
              <a:t>6</a:t>
            </a:fld>
            <a:endParaRPr lang="en-US"/>
          </a:p>
        </p:txBody>
      </p:sp>
    </p:spTree>
    <p:extLst>
      <p:ext uri="{BB962C8B-B14F-4D97-AF65-F5344CB8AC3E}">
        <p14:creationId xmlns:p14="http://schemas.microsoft.com/office/powerpoint/2010/main" val="427765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the first example of an interface across which PSI has developed boundary objects to operate is the interface between Researchers/Analysts, i.e., science and technical information and the implementers, planners, and funders who are responsible for designing and implementing recovery strategies, or ISs.</a:t>
            </a:r>
          </a:p>
          <a:p>
            <a:endParaRPr lang="en-US" dirty="0"/>
          </a:p>
          <a:p>
            <a:r>
              <a:rPr lang="en-US" dirty="0"/>
              <a:t>And two types of BOs I’ll highlight are NEP Grant Program Syntheses, and Recovery Strategy Technical Foundations. </a:t>
            </a:r>
          </a:p>
          <a:p>
            <a:endParaRPr lang="en-US" dirty="0"/>
          </a:p>
          <a:p>
            <a:r>
              <a:rPr lang="en-US" dirty="0"/>
              <a:t>Syntheses are.. Examples include…</a:t>
            </a:r>
          </a:p>
          <a:p>
            <a:endParaRPr lang="en-US" dirty="0"/>
          </a:p>
          <a:p>
            <a:r>
              <a:rPr lang="en-US" dirty="0"/>
              <a:t>Technical foundations are… examples include…</a:t>
            </a:r>
          </a:p>
          <a:p>
            <a:endParaRPr lang="en-US" dirty="0"/>
          </a:p>
          <a:p>
            <a:r>
              <a:rPr lang="en-US" dirty="0"/>
              <a:t>Recall that a boundary object is…</a:t>
            </a:r>
          </a:p>
          <a:p>
            <a:endParaRPr lang="en-US" dirty="0"/>
          </a:p>
          <a:p>
            <a:r>
              <a:rPr lang="en-US" dirty="0"/>
              <a:t>OK so what value is being brought to this system by developing these boundary objects?</a:t>
            </a:r>
          </a:p>
        </p:txBody>
      </p:sp>
      <p:sp>
        <p:nvSpPr>
          <p:cNvPr id="4" name="Slide Number Placeholder 3"/>
          <p:cNvSpPr>
            <a:spLocks noGrp="1"/>
          </p:cNvSpPr>
          <p:nvPr>
            <p:ph type="sldNum" sz="quarter" idx="5"/>
          </p:nvPr>
        </p:nvSpPr>
        <p:spPr/>
        <p:txBody>
          <a:bodyPr/>
          <a:lstStyle/>
          <a:p>
            <a:fld id="{C9F77459-5956-BA4D-91F0-E13CAE382CAE}" type="slidenum">
              <a:rPr lang="en-US" smtClean="0"/>
              <a:t>8</a:t>
            </a:fld>
            <a:endParaRPr lang="en-US"/>
          </a:p>
        </p:txBody>
      </p:sp>
    </p:spTree>
    <p:extLst>
      <p:ext uri="{BB962C8B-B14F-4D97-AF65-F5344CB8AC3E}">
        <p14:creationId xmlns:p14="http://schemas.microsoft.com/office/powerpoint/2010/main" val="321213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I’ll return to this list of values provided by boundary spanning activities</a:t>
            </a:r>
          </a:p>
        </p:txBody>
      </p:sp>
      <p:sp>
        <p:nvSpPr>
          <p:cNvPr id="4" name="Slide Number Placeholder 3"/>
          <p:cNvSpPr>
            <a:spLocks noGrp="1"/>
          </p:cNvSpPr>
          <p:nvPr>
            <p:ph type="sldNum" sz="quarter" idx="5"/>
          </p:nvPr>
        </p:nvSpPr>
        <p:spPr/>
        <p:txBody>
          <a:bodyPr/>
          <a:lstStyle/>
          <a:p>
            <a:fld id="{123FC47E-66DE-C24B-A505-0DF2F76DD4A4}" type="slidenum">
              <a:rPr lang="en-US" smtClean="0"/>
              <a:t>9</a:t>
            </a:fld>
            <a:endParaRPr lang="en-US"/>
          </a:p>
        </p:txBody>
      </p:sp>
    </p:spTree>
    <p:extLst>
      <p:ext uri="{BB962C8B-B14F-4D97-AF65-F5344CB8AC3E}">
        <p14:creationId xmlns:p14="http://schemas.microsoft.com/office/powerpoint/2010/main" val="1242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boundary objects also operate at a second interface, between Researchers/Analysts and Lawmakers, during the process of policy development</a:t>
            </a:r>
          </a:p>
          <a:p>
            <a:endParaRPr lang="en-US" dirty="0"/>
          </a:p>
          <a:p>
            <a:r>
              <a:rPr lang="en-US" dirty="0"/>
              <a:t>Important to remember that these syntheses and analyses are conducted specifically to inform decisions going forward; that is their raison </a:t>
            </a:r>
            <a:r>
              <a:rPr lang="en-US" dirty="0" err="1"/>
              <a:t>d’etre</a:t>
            </a:r>
            <a:endParaRPr lang="en-US" dirty="0"/>
          </a:p>
          <a:p>
            <a:endParaRPr lang="en-US" dirty="0"/>
          </a:p>
          <a:p>
            <a:r>
              <a:rPr lang="en-US" dirty="0"/>
              <a:t>OK so major finding of the Synthesis that subsequently was in the BPA was that there was a need for better enforcement of shoreline armor permits as a way to reduce armor this recommendation carried forward into bills passed in 2019 in the shadow of Tahlequah carrying her dead calf around for weeks, and resulted in additional agency funding for reinforcement.</a:t>
            </a:r>
          </a:p>
          <a:p>
            <a:endParaRPr lang="en-US" dirty="0"/>
          </a:p>
          <a:p>
            <a:r>
              <a:rPr lang="en-US" dirty="0"/>
              <a:t>A second recommendation to provide loans as incentives to remove armor was included in a Federal bill. </a:t>
            </a:r>
          </a:p>
        </p:txBody>
      </p:sp>
      <p:sp>
        <p:nvSpPr>
          <p:cNvPr id="4" name="Slide Number Placeholder 3"/>
          <p:cNvSpPr>
            <a:spLocks noGrp="1"/>
          </p:cNvSpPr>
          <p:nvPr>
            <p:ph type="sldNum" sz="quarter" idx="5"/>
          </p:nvPr>
        </p:nvSpPr>
        <p:spPr/>
        <p:txBody>
          <a:bodyPr/>
          <a:lstStyle/>
          <a:p>
            <a:fld id="{C9F77459-5956-BA4D-91F0-E13CAE382CAE}" type="slidenum">
              <a:rPr lang="en-US" smtClean="0"/>
              <a:t>10</a:t>
            </a:fld>
            <a:endParaRPr lang="en-US"/>
          </a:p>
        </p:txBody>
      </p:sp>
    </p:spTree>
    <p:extLst>
      <p:ext uri="{BB962C8B-B14F-4D97-AF65-F5344CB8AC3E}">
        <p14:creationId xmlns:p14="http://schemas.microsoft.com/office/powerpoint/2010/main" val="357049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final part of this story actually takes us to another interface and a third set of boundary objects</a:t>
            </a:r>
          </a:p>
          <a:p>
            <a:r>
              <a:rPr lang="en-US" dirty="0"/>
              <a:t>Through the EOPS and SS Currents, technical information is translated for a broad general audience, increasing accessibility and notice, bridging the gap between research/analysis on the one hand and the general public/lawmakers on the other. And so, for example, the recommendations contained in these technical documents were featured in stories and blog posts, and it was through these vehicles that the opportunity to incorporate those recommendations into federal legislation came.</a:t>
            </a:r>
          </a:p>
        </p:txBody>
      </p:sp>
      <p:sp>
        <p:nvSpPr>
          <p:cNvPr id="4" name="Slide Number Placeholder 3"/>
          <p:cNvSpPr>
            <a:spLocks noGrp="1"/>
          </p:cNvSpPr>
          <p:nvPr>
            <p:ph type="sldNum" sz="quarter" idx="5"/>
          </p:nvPr>
        </p:nvSpPr>
        <p:spPr/>
        <p:txBody>
          <a:bodyPr/>
          <a:lstStyle/>
          <a:p>
            <a:fld id="{C9F77459-5956-BA4D-91F0-E13CAE382CAE}" type="slidenum">
              <a:rPr lang="en-US" smtClean="0"/>
              <a:t>11</a:t>
            </a:fld>
            <a:endParaRPr lang="en-US"/>
          </a:p>
        </p:txBody>
      </p:sp>
    </p:spTree>
    <p:extLst>
      <p:ext uri="{BB962C8B-B14F-4D97-AF65-F5344CB8AC3E}">
        <p14:creationId xmlns:p14="http://schemas.microsoft.com/office/powerpoint/2010/main" val="183802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F27E-0DEE-E445-9A8B-D22A4E3A5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D33351-9C5C-7240-A349-29FF27132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1BD927-E67E-074B-A346-D18C70A29B45}"/>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5" name="Footer Placeholder 4">
            <a:extLst>
              <a:ext uri="{FF2B5EF4-FFF2-40B4-BE49-F238E27FC236}">
                <a16:creationId xmlns:a16="http://schemas.microsoft.com/office/drawing/2014/main" id="{000AEFBF-01FD-454C-B468-A343FA4D0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0D0F3-A811-6D4E-886B-670FE260A95D}"/>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144457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92D4-AE7F-2940-BC60-7A8096F22E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22DB7-C2D0-F047-926D-03F6EEFBC8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5F2A1-107F-444A-B48D-058A847E0650}"/>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5" name="Footer Placeholder 4">
            <a:extLst>
              <a:ext uri="{FF2B5EF4-FFF2-40B4-BE49-F238E27FC236}">
                <a16:creationId xmlns:a16="http://schemas.microsoft.com/office/drawing/2014/main" id="{5E8C56C6-5040-C444-B5E3-16DA5689F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33E7C-4E49-E54A-8F81-516C23C9F8F8}"/>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101192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30D53-5469-6849-B378-B5A1D60D5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01C983-044C-724E-9E7A-F9FA9C3715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044CE-6460-0945-8BAA-9DD5D548C344}"/>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5" name="Footer Placeholder 4">
            <a:extLst>
              <a:ext uri="{FF2B5EF4-FFF2-40B4-BE49-F238E27FC236}">
                <a16:creationId xmlns:a16="http://schemas.microsoft.com/office/drawing/2014/main" id="{EC2B213D-15D2-5240-B751-50195A4CF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3DC6F-EE02-934C-ACEE-CE28429D4E44}"/>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163616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6A4E-9917-384B-A038-48B9221E9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A5BCA-E208-FA46-AD0E-5A6619A72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D8257-FB35-4340-A190-4680352FDB53}"/>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5" name="Footer Placeholder 4">
            <a:extLst>
              <a:ext uri="{FF2B5EF4-FFF2-40B4-BE49-F238E27FC236}">
                <a16:creationId xmlns:a16="http://schemas.microsoft.com/office/drawing/2014/main" id="{C757A613-142E-D748-91DD-A4E10A20C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C2802-97F0-C648-8C4C-A9B84E7EE197}"/>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65756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6EAC-90CA-5245-8147-27D60B32B9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329AD-3EB3-2E49-9A91-594B64791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7FB97-7162-6543-B865-5B74435CE776}"/>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5" name="Footer Placeholder 4">
            <a:extLst>
              <a:ext uri="{FF2B5EF4-FFF2-40B4-BE49-F238E27FC236}">
                <a16:creationId xmlns:a16="http://schemas.microsoft.com/office/drawing/2014/main" id="{2FEBDE6E-3540-2840-A818-D2BD16A8E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F0300-A478-0742-B302-2E526E46AA15}"/>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123453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CAC7-42A9-5D49-AF32-A9640760E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26C6D3-0D60-C247-8D59-8463D6C344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9B02D0-D471-D64B-B13D-EEC4E39C5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9E51DA-4F9D-2D43-AA20-F037B25FEA1C}"/>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6" name="Footer Placeholder 5">
            <a:extLst>
              <a:ext uri="{FF2B5EF4-FFF2-40B4-BE49-F238E27FC236}">
                <a16:creationId xmlns:a16="http://schemas.microsoft.com/office/drawing/2014/main" id="{D2580391-1D4D-EE4D-9BCC-D8313AE7D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3CD2A-C001-E242-94C1-745D313BEF47}"/>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187555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A6DF-512A-CE43-A28F-3690EE3DE2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5D5205-A7FA-EA4C-A122-21E4834721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66EF11-FFDF-654D-915F-F0BAC5B50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556990-8351-CB48-8280-6283FFECE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047A9-A8B5-0C4A-B1DF-DAEFB34C61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9CD550-2566-8241-B842-D5C0F2DEE189}"/>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8" name="Footer Placeholder 7">
            <a:extLst>
              <a:ext uri="{FF2B5EF4-FFF2-40B4-BE49-F238E27FC236}">
                <a16:creationId xmlns:a16="http://schemas.microsoft.com/office/drawing/2014/main" id="{DE30BB54-7598-154D-80EE-84509010F1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5E1ED1-C90E-1449-B548-D52855440E4C}"/>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95149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76AA-0EEC-1A48-B5D2-3881B4BD93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9B4AFA-3062-1C42-991A-4DFDB9CF07A2}"/>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4" name="Footer Placeholder 3">
            <a:extLst>
              <a:ext uri="{FF2B5EF4-FFF2-40B4-BE49-F238E27FC236}">
                <a16:creationId xmlns:a16="http://schemas.microsoft.com/office/drawing/2014/main" id="{A1CA06CE-549A-D949-9A3B-A817EE2B0E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239AB6-304A-5E4F-8D3D-A27A63EB3A3D}"/>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27157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FE877C-26AA-3D4F-93F7-B29B19B6A51E}"/>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3" name="Footer Placeholder 2">
            <a:extLst>
              <a:ext uri="{FF2B5EF4-FFF2-40B4-BE49-F238E27FC236}">
                <a16:creationId xmlns:a16="http://schemas.microsoft.com/office/drawing/2014/main" id="{12BD3E9B-4BEB-664B-A5F1-312FE66EFE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84CB98-2DBF-9146-AAEA-158DC2EE3728}"/>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299038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500B-D50F-514F-8433-640D68DF6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A2A266-F8FD-9842-B598-4869FB3776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41E7A-B2A3-5649-A523-221620D90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89013-4DD4-DD49-93C2-6586AB746BA9}"/>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6" name="Footer Placeholder 5">
            <a:extLst>
              <a:ext uri="{FF2B5EF4-FFF2-40B4-BE49-F238E27FC236}">
                <a16:creationId xmlns:a16="http://schemas.microsoft.com/office/drawing/2014/main" id="{FF08EE54-F425-6F41-9947-5146C546E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78B33-1334-9843-9D57-2985DE12DF0B}"/>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134798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558F-F953-8843-823F-36F6024EC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169408-C082-B742-AF29-B323FF684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584C9-F895-8C48-BBFE-ED4A3A476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7109E-2A4F-C64D-B3CA-DC7B8EF6FBF2}"/>
              </a:ext>
            </a:extLst>
          </p:cNvPr>
          <p:cNvSpPr>
            <a:spLocks noGrp="1"/>
          </p:cNvSpPr>
          <p:nvPr>
            <p:ph type="dt" sz="half" idx="10"/>
          </p:nvPr>
        </p:nvSpPr>
        <p:spPr/>
        <p:txBody>
          <a:bodyPr/>
          <a:lstStyle/>
          <a:p>
            <a:fld id="{EDADEC7A-B107-3D4E-ADA5-04838F92B752}" type="datetimeFigureOut">
              <a:rPr lang="en-US" smtClean="0"/>
              <a:t>4/8/22</a:t>
            </a:fld>
            <a:endParaRPr lang="en-US"/>
          </a:p>
        </p:txBody>
      </p:sp>
      <p:sp>
        <p:nvSpPr>
          <p:cNvPr id="6" name="Footer Placeholder 5">
            <a:extLst>
              <a:ext uri="{FF2B5EF4-FFF2-40B4-BE49-F238E27FC236}">
                <a16:creationId xmlns:a16="http://schemas.microsoft.com/office/drawing/2014/main" id="{F3150AEC-35CF-6F4E-8F2A-F5AAF6C88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167B3D-FF67-ED43-AEBB-E22C25D17133}"/>
              </a:ext>
            </a:extLst>
          </p:cNvPr>
          <p:cNvSpPr>
            <a:spLocks noGrp="1"/>
          </p:cNvSpPr>
          <p:nvPr>
            <p:ph type="sldNum" sz="quarter" idx="12"/>
          </p:nvPr>
        </p:nvSpPr>
        <p:spPr/>
        <p:txBody>
          <a:bodyPr/>
          <a:lstStyle/>
          <a:p>
            <a:fld id="{540FF871-2A97-374E-ABA7-ABD0CB6C1CC0}" type="slidenum">
              <a:rPr lang="en-US" smtClean="0"/>
              <a:t>‹#›</a:t>
            </a:fld>
            <a:endParaRPr lang="en-US"/>
          </a:p>
        </p:txBody>
      </p:sp>
    </p:spTree>
    <p:extLst>
      <p:ext uri="{BB962C8B-B14F-4D97-AF65-F5344CB8AC3E}">
        <p14:creationId xmlns:p14="http://schemas.microsoft.com/office/powerpoint/2010/main" val="262986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4FE3A-60FB-9E46-B944-053AC71E8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6E71F-184B-274C-911E-D41B36723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89B90-BD4C-D446-861C-FE03CC516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C7A-B107-3D4E-ADA5-04838F92B752}" type="datetimeFigureOut">
              <a:rPr lang="en-US" smtClean="0"/>
              <a:t>4/8/22</a:t>
            </a:fld>
            <a:endParaRPr lang="en-US"/>
          </a:p>
        </p:txBody>
      </p:sp>
      <p:sp>
        <p:nvSpPr>
          <p:cNvPr id="5" name="Footer Placeholder 4">
            <a:extLst>
              <a:ext uri="{FF2B5EF4-FFF2-40B4-BE49-F238E27FC236}">
                <a16:creationId xmlns:a16="http://schemas.microsoft.com/office/drawing/2014/main" id="{51E03371-BE56-9548-9F24-C870FB24B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9774E5-BB74-1149-846D-306D6F1EE2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FF871-2A97-374E-ABA7-ABD0CB6C1CC0}" type="slidenum">
              <a:rPr lang="en-US" smtClean="0"/>
              <a:t>‹#›</a:t>
            </a:fld>
            <a:endParaRPr lang="en-US"/>
          </a:p>
        </p:txBody>
      </p:sp>
    </p:spTree>
    <p:extLst>
      <p:ext uri="{BB962C8B-B14F-4D97-AF65-F5344CB8AC3E}">
        <p14:creationId xmlns:p14="http://schemas.microsoft.com/office/powerpoint/2010/main" val="3392373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7">
            <a:extLst>
              <a:ext uri="{FF2B5EF4-FFF2-40B4-BE49-F238E27FC236}">
                <a16:creationId xmlns:a16="http://schemas.microsoft.com/office/drawing/2014/main" id="{74DEA32D-DC21-471A-97C9-7A43FF59A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3D02219-EA44-F24F-9DFC-C0D1C8CBD79A}"/>
              </a:ext>
              <a:ext uri="{C183D7F6-B498-43B3-948B-1728B52AA6E4}">
                <adec:decorative xmlns:adec="http://schemas.microsoft.com/office/drawing/2017/decorative" val="1"/>
              </a:ext>
            </a:extLst>
          </p:cNvPr>
          <p:cNvPicPr>
            <a:picLocks noChangeAspect="1"/>
          </p:cNvPicPr>
          <p:nvPr/>
        </p:nvPicPr>
        <p:blipFill rotWithShape="1">
          <a:blip r:embed="rId3"/>
          <a:srcRect r="56171"/>
          <a:stretch/>
        </p:blipFill>
        <p:spPr>
          <a:xfrm>
            <a:off x="9501860" y="5255603"/>
            <a:ext cx="2135488" cy="675238"/>
          </a:xfrm>
          <a:prstGeom prst="rect">
            <a:avLst/>
          </a:prstGeom>
        </p:spPr>
      </p:pic>
      <p:pic>
        <p:nvPicPr>
          <p:cNvPr id="4" name="Picture 3">
            <a:extLst>
              <a:ext uri="{FF2B5EF4-FFF2-40B4-BE49-F238E27FC236}">
                <a16:creationId xmlns:a16="http://schemas.microsoft.com/office/drawing/2014/main" id="{11AFCDEF-D64C-6C43-8EBA-2ED9C039AD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23073" y="258273"/>
            <a:ext cx="4091257" cy="1676744"/>
          </a:xfrm>
          <a:prstGeom prst="rect">
            <a:avLst/>
          </a:prstGeom>
        </p:spPr>
      </p:pic>
      <p:pic>
        <p:nvPicPr>
          <p:cNvPr id="6" name="Picture 5">
            <a:extLst>
              <a:ext uri="{FF2B5EF4-FFF2-40B4-BE49-F238E27FC236}">
                <a16:creationId xmlns:a16="http://schemas.microsoft.com/office/drawing/2014/main" id="{32B1B669-8074-CF45-A4D8-78A5643FEE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82974" y="2599458"/>
            <a:ext cx="1797050" cy="1797050"/>
          </a:xfrm>
          <a:prstGeom prst="rect">
            <a:avLst/>
          </a:prstGeom>
        </p:spPr>
      </p:pic>
      <p:sp>
        <p:nvSpPr>
          <p:cNvPr id="33" name="Freeform 3">
            <a:extLst>
              <a:ext uri="{FF2B5EF4-FFF2-40B4-BE49-F238E27FC236}">
                <a16:creationId xmlns:a16="http://schemas.microsoft.com/office/drawing/2014/main" id="{7695D806-0BD6-41DF-81C3-D8C135B40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4">
            <a:extLst>
              <a:ext uri="{FF2B5EF4-FFF2-40B4-BE49-F238E27FC236}">
                <a16:creationId xmlns:a16="http://schemas.microsoft.com/office/drawing/2014/main" id="{5351B1B0-ABAE-4DCC-9C3E-ACDF4485F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A7767DD6-D1DA-B741-84E4-EA3DB9A586E9}"/>
              </a:ext>
            </a:extLst>
          </p:cNvPr>
          <p:cNvSpPr>
            <a:spLocks noGrp="1"/>
          </p:cNvSpPr>
          <p:nvPr>
            <p:ph type="ctrTitle"/>
          </p:nvPr>
        </p:nvSpPr>
        <p:spPr>
          <a:xfrm>
            <a:off x="429016" y="1565072"/>
            <a:ext cx="4948428" cy="2651200"/>
          </a:xfrm>
        </p:spPr>
        <p:txBody>
          <a:bodyPr anchor="t">
            <a:normAutofit/>
          </a:bodyPr>
          <a:lstStyle/>
          <a:p>
            <a:pPr algn="l"/>
            <a:r>
              <a:rPr lang="en-US" sz="4200" dirty="0">
                <a:latin typeface="Quattrocento Sans" panose="020B0502050000020003" pitchFamily="34" charset="0"/>
              </a:rPr>
              <a:t>Boundary spanning in support of ecosystem-based management</a:t>
            </a:r>
          </a:p>
        </p:txBody>
      </p:sp>
      <p:sp>
        <p:nvSpPr>
          <p:cNvPr id="3" name="Subtitle 2">
            <a:extLst>
              <a:ext uri="{FF2B5EF4-FFF2-40B4-BE49-F238E27FC236}">
                <a16:creationId xmlns:a16="http://schemas.microsoft.com/office/drawing/2014/main" id="{7715D86F-9B77-754A-AE20-9340A380EDF6}"/>
              </a:ext>
            </a:extLst>
          </p:cNvPr>
          <p:cNvSpPr>
            <a:spLocks noGrp="1"/>
          </p:cNvSpPr>
          <p:nvPr>
            <p:ph type="subTitle" idx="1"/>
          </p:nvPr>
        </p:nvSpPr>
        <p:spPr>
          <a:xfrm>
            <a:off x="488030" y="3863984"/>
            <a:ext cx="4167376" cy="1155525"/>
          </a:xfrm>
        </p:spPr>
        <p:txBody>
          <a:bodyPr anchor="b">
            <a:normAutofit/>
          </a:bodyPr>
          <a:lstStyle/>
          <a:p>
            <a:pPr algn="l"/>
            <a:r>
              <a:rPr lang="en-US" sz="2000" dirty="0">
                <a:latin typeface="Quattrocento Sans" panose="020B0502050000020003" pitchFamily="34" charset="0"/>
              </a:rPr>
              <a:t>Tessa Francis, PhD</a:t>
            </a:r>
          </a:p>
          <a:p>
            <a:pPr algn="l"/>
            <a:r>
              <a:rPr lang="en-US" sz="2000" dirty="0">
                <a:latin typeface="Quattrocento Sans" panose="020B0502050000020003" pitchFamily="34" charset="0"/>
              </a:rPr>
              <a:t>Puget Sound Institute, UW Tacoma</a:t>
            </a:r>
          </a:p>
        </p:txBody>
      </p:sp>
    </p:spTree>
    <p:extLst>
      <p:ext uri="{BB962C8B-B14F-4D97-AF65-F5344CB8AC3E}">
        <p14:creationId xmlns:p14="http://schemas.microsoft.com/office/powerpoint/2010/main" val="7986820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958D-420E-0D44-BEE5-36F84D432867}"/>
              </a:ext>
            </a:extLst>
          </p:cNvPr>
          <p:cNvSpPr>
            <a:spLocks noGrp="1"/>
          </p:cNvSpPr>
          <p:nvPr>
            <p:ph type="title"/>
          </p:nvPr>
        </p:nvSpPr>
        <p:spPr>
          <a:xfrm>
            <a:off x="1003092" y="-1452778"/>
            <a:ext cx="10515600" cy="1325563"/>
          </a:xfrm>
        </p:spPr>
        <p:txBody>
          <a:bodyPr>
            <a:normAutofit fontScale="90000"/>
          </a:bodyPr>
          <a:lstStyle/>
          <a:p>
            <a:r>
              <a:rPr lang="en-US" dirty="0"/>
              <a:t>Boundary object type 2: technical knowledge foundations at the interface between research &amp; lawmaking</a:t>
            </a:r>
          </a:p>
        </p:txBody>
      </p:sp>
      <p:grpSp>
        <p:nvGrpSpPr>
          <p:cNvPr id="21" name="Group 20" descr="The interface between Research and Lawmakers">
            <a:extLst>
              <a:ext uri="{FF2B5EF4-FFF2-40B4-BE49-F238E27FC236}">
                <a16:creationId xmlns:a16="http://schemas.microsoft.com/office/drawing/2014/main" id="{3E44BC25-16DF-424D-A948-E5927BF3C1D3}"/>
              </a:ext>
            </a:extLst>
          </p:cNvPr>
          <p:cNvGrpSpPr/>
          <p:nvPr/>
        </p:nvGrpSpPr>
        <p:grpSpPr>
          <a:xfrm>
            <a:off x="-16239" y="203146"/>
            <a:ext cx="3816157" cy="1433721"/>
            <a:chOff x="8298443" y="230188"/>
            <a:chExt cx="3816157" cy="1433721"/>
          </a:xfrm>
        </p:grpSpPr>
        <p:sp>
          <p:nvSpPr>
            <p:cNvPr id="8" name="Rounded Rectangle 7">
              <a:extLst>
                <a:ext uri="{FF2B5EF4-FFF2-40B4-BE49-F238E27FC236}">
                  <a16:creationId xmlns:a16="http://schemas.microsoft.com/office/drawing/2014/main" id="{C8CC3A6D-B455-CE45-A5A1-549C647BBFA8}"/>
                </a:ext>
              </a:extLst>
            </p:cNvPr>
            <p:cNvSpPr/>
            <p:nvPr/>
          </p:nvSpPr>
          <p:spPr>
            <a:xfrm>
              <a:off x="9717373" y="230188"/>
              <a:ext cx="1482406" cy="1433721"/>
            </a:xfrm>
            <a:prstGeom prst="roundRect">
              <a:avLst/>
            </a:prstGeom>
            <a:solidFill>
              <a:srgbClr val="7FF0D9"/>
            </a:solidFill>
            <a:ln>
              <a:solidFill>
                <a:srgbClr val="7F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4FF24FB-D188-FB42-83F5-BC5B88D00387}"/>
                </a:ext>
              </a:extLst>
            </p:cNvPr>
            <p:cNvGrpSpPr/>
            <p:nvPr/>
          </p:nvGrpSpPr>
          <p:grpSpPr>
            <a:xfrm>
              <a:off x="8298443" y="326259"/>
              <a:ext cx="1669944" cy="861921"/>
              <a:chOff x="2387497" y="1931583"/>
              <a:chExt cx="1669944" cy="861921"/>
            </a:xfrm>
          </p:grpSpPr>
          <p:sp>
            <p:nvSpPr>
              <p:cNvPr id="13" name="Oval 12">
                <a:extLst>
                  <a:ext uri="{FF2B5EF4-FFF2-40B4-BE49-F238E27FC236}">
                    <a16:creationId xmlns:a16="http://schemas.microsoft.com/office/drawing/2014/main" id="{E934B7C6-AF78-E248-928F-7700980E2916}"/>
                  </a:ext>
                </a:extLst>
              </p:cNvPr>
              <p:cNvSpPr/>
              <p:nvPr/>
            </p:nvSpPr>
            <p:spPr>
              <a:xfrm>
                <a:off x="2449240" y="1931583"/>
                <a:ext cx="1608201" cy="861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8CDF83-C636-7F49-B2A7-4DD2F82C198C}"/>
                  </a:ext>
                </a:extLst>
              </p:cNvPr>
              <p:cNvSpPr txBox="1"/>
              <p:nvPr/>
            </p:nvSpPr>
            <p:spPr>
              <a:xfrm>
                <a:off x="2387497" y="2177877"/>
                <a:ext cx="1579595" cy="369332"/>
              </a:xfrm>
              <a:prstGeom prst="rect">
                <a:avLst/>
              </a:prstGeom>
              <a:noFill/>
              <a:ln>
                <a:noFill/>
              </a:ln>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Lawmakers</a:t>
                </a:r>
              </a:p>
            </p:txBody>
          </p:sp>
        </p:grpSp>
        <p:grpSp>
          <p:nvGrpSpPr>
            <p:cNvPr id="17" name="Group 16" descr="Researchers &amp; analysts">
              <a:extLst>
                <a:ext uri="{FF2B5EF4-FFF2-40B4-BE49-F238E27FC236}">
                  <a16:creationId xmlns:a16="http://schemas.microsoft.com/office/drawing/2014/main" id="{35DD42E0-2BBF-9C4A-80F9-0E86DA8CABCD}"/>
                </a:ext>
              </a:extLst>
            </p:cNvPr>
            <p:cNvGrpSpPr/>
            <p:nvPr/>
          </p:nvGrpSpPr>
          <p:grpSpPr>
            <a:xfrm>
              <a:off x="10575608" y="575177"/>
              <a:ext cx="1538992" cy="963118"/>
              <a:chOff x="6148891" y="2727579"/>
              <a:chExt cx="3008026" cy="963118"/>
            </a:xfrm>
          </p:grpSpPr>
          <p:sp>
            <p:nvSpPr>
              <p:cNvPr id="18" name="Oval 17">
                <a:extLst>
                  <a:ext uri="{FF2B5EF4-FFF2-40B4-BE49-F238E27FC236}">
                    <a16:creationId xmlns:a16="http://schemas.microsoft.com/office/drawing/2014/main" id="{4B9B9C49-D5D4-2D40-9F2B-5BB31E8A0A80}"/>
                  </a:ext>
                </a:extLst>
              </p:cNvPr>
              <p:cNvSpPr/>
              <p:nvPr/>
            </p:nvSpPr>
            <p:spPr>
              <a:xfrm>
                <a:off x="6148891" y="2727579"/>
                <a:ext cx="3008026"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6A59523-E5AE-E948-8F4F-C0483F609BA1}"/>
                  </a:ext>
                </a:extLst>
              </p:cNvPr>
              <p:cNvSpPr txBox="1"/>
              <p:nvPr/>
            </p:nvSpPr>
            <p:spPr>
              <a:xfrm>
                <a:off x="6335585" y="2909622"/>
                <a:ext cx="2788173" cy="646331"/>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Researchers &amp; Analysts</a:t>
                </a:r>
              </a:p>
            </p:txBody>
          </p:sp>
        </p:grpSp>
      </p:grpSp>
      <p:sp>
        <p:nvSpPr>
          <p:cNvPr id="6" name="TextBox 5">
            <a:extLst>
              <a:ext uri="{FF2B5EF4-FFF2-40B4-BE49-F238E27FC236}">
                <a16:creationId xmlns:a16="http://schemas.microsoft.com/office/drawing/2014/main" id="{71319291-2BC7-324F-838C-D6F1BADBB256}"/>
              </a:ext>
            </a:extLst>
          </p:cNvPr>
          <p:cNvSpPr txBox="1"/>
          <p:nvPr/>
        </p:nvSpPr>
        <p:spPr>
          <a:xfrm>
            <a:off x="5027738" y="987790"/>
            <a:ext cx="4371089" cy="5632311"/>
          </a:xfrm>
          <a:prstGeom prst="rect">
            <a:avLst/>
          </a:prstGeom>
          <a:noFill/>
        </p:spPr>
        <p:txBody>
          <a:bodyPr wrap="square" rtlCol="0">
            <a:spAutoFit/>
          </a:bodyPr>
          <a:lstStyle/>
          <a:p>
            <a:r>
              <a:rPr lang="en-US" sz="2400" b="1" dirty="0">
                <a:solidFill>
                  <a:schemeClr val="bg1"/>
                </a:solidFill>
                <a:latin typeface="Quattrocento Sans" panose="020B0502050000020003" pitchFamily="34" charset="0"/>
              </a:rPr>
              <a:t>Grant Program Syntheses</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Synthesis &amp; analysis of past NEP grants</a:t>
            </a:r>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r>
              <a:rPr lang="en-US" sz="2400" b="1" dirty="0">
                <a:solidFill>
                  <a:schemeClr val="bg1"/>
                </a:solidFill>
                <a:latin typeface="Quattrocento Sans" panose="020B0502050000020003" pitchFamily="34" charset="0"/>
              </a:rPr>
              <a:t>Recovery Strategy Technical Foundation</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State of Knowledge</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Base Program Analysis</a:t>
            </a:r>
          </a:p>
          <a:p>
            <a:pPr marL="457200" indent="-457200">
              <a:buFont typeface="Arial" panose="020B0604020202020204" pitchFamily="34" charset="0"/>
              <a:buChar char="•"/>
            </a:pPr>
            <a:endParaRPr lang="en-US" sz="2400" b="1" dirty="0">
              <a:solidFill>
                <a:schemeClr val="bg1"/>
              </a:solidFill>
              <a:latin typeface="Quattrocento Sans" panose="020B0502050000020003" pitchFamily="34" charset="0"/>
            </a:endParaRPr>
          </a:p>
          <a:p>
            <a:pPr marL="457200" indent="-457200">
              <a:buFont typeface="Arial" panose="020B0604020202020204" pitchFamily="34" charset="0"/>
              <a:buChar char="•"/>
            </a:pPr>
            <a:endParaRPr lang="en-US" sz="2400" b="1" dirty="0">
              <a:solidFill>
                <a:schemeClr val="bg1"/>
              </a:solidFill>
              <a:latin typeface="Quattrocento Sans" panose="020B0502050000020003" pitchFamily="34" charset="0"/>
            </a:endParaRPr>
          </a:p>
          <a:p>
            <a:r>
              <a:rPr lang="en-US" sz="2400" b="1" dirty="0">
                <a:solidFill>
                  <a:schemeClr val="bg1"/>
                </a:solidFill>
                <a:latin typeface="Quattrocento Sans" panose="020B0502050000020003" pitchFamily="34" charset="0"/>
              </a:rPr>
              <a:t>Encyclopedia of Puget Sound</a:t>
            </a:r>
          </a:p>
          <a:p>
            <a:r>
              <a:rPr lang="en-US" sz="2400" b="1" dirty="0">
                <a:solidFill>
                  <a:schemeClr val="bg1"/>
                </a:solidFill>
                <a:latin typeface="Quattrocento Sans" panose="020B0502050000020003" pitchFamily="34" charset="0"/>
              </a:rPr>
              <a:t>Salish Sea Currents</a:t>
            </a:r>
          </a:p>
          <a:p>
            <a:endParaRPr lang="en-US" sz="2400" b="1" dirty="0">
              <a:solidFill>
                <a:schemeClr val="bg1"/>
              </a:solidFill>
              <a:latin typeface="Quattrocento Sans" panose="020B0502050000020003" pitchFamily="34" charset="0"/>
            </a:endParaRPr>
          </a:p>
        </p:txBody>
      </p:sp>
      <p:cxnSp>
        <p:nvCxnSpPr>
          <p:cNvPr id="23" name="Straight Connector 22">
            <a:extLst>
              <a:ext uri="{FF2B5EF4-FFF2-40B4-BE49-F238E27FC236}">
                <a16:creationId xmlns:a16="http://schemas.microsoft.com/office/drawing/2014/main" id="{CA2E4A95-6FE6-374B-A443-74498D786FAF}"/>
              </a:ext>
            </a:extLst>
          </p:cNvPr>
          <p:cNvCxnSpPr>
            <a:cxnSpLocks/>
          </p:cNvCxnSpPr>
          <p:nvPr/>
        </p:nvCxnSpPr>
        <p:spPr>
          <a:xfrm>
            <a:off x="9503761" y="787221"/>
            <a:ext cx="0" cy="5549443"/>
          </a:xfrm>
          <a:prstGeom prst="line">
            <a:avLst/>
          </a:prstGeom>
          <a:ln w="317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2227AF-DE07-B14C-A7E4-B9DC28F888BB}"/>
              </a:ext>
            </a:extLst>
          </p:cNvPr>
          <p:cNvCxnSpPr>
            <a:cxnSpLocks/>
          </p:cNvCxnSpPr>
          <p:nvPr/>
        </p:nvCxnSpPr>
        <p:spPr>
          <a:xfrm>
            <a:off x="9581211" y="787221"/>
            <a:ext cx="0" cy="5549443"/>
          </a:xfrm>
          <a:prstGeom prst="line">
            <a:avLst/>
          </a:prstGeom>
          <a:ln w="317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FB64FF9-45D0-A14B-9BF2-C14F836815E4}"/>
              </a:ext>
            </a:extLst>
          </p:cNvPr>
          <p:cNvSpPr txBox="1"/>
          <p:nvPr/>
        </p:nvSpPr>
        <p:spPr>
          <a:xfrm>
            <a:off x="9611191" y="1380408"/>
            <a:ext cx="2473377" cy="646331"/>
          </a:xfrm>
          <a:prstGeom prst="rect">
            <a:avLst/>
          </a:prstGeom>
          <a:noFill/>
        </p:spPr>
        <p:txBody>
          <a:bodyPr wrap="square" rtlCol="0">
            <a:spAutoFit/>
          </a:bodyPr>
          <a:lstStyle/>
          <a:p>
            <a:pPr marL="285750" indent="-285750">
              <a:buFont typeface="System Font Regular"/>
              <a:buChar char="-"/>
            </a:pPr>
            <a:r>
              <a:rPr lang="en-US" dirty="0">
                <a:solidFill>
                  <a:schemeClr val="bg1"/>
                </a:solidFill>
                <a:latin typeface="Quattrocento Sans" panose="020B0502050000020003" pitchFamily="34" charset="0"/>
              </a:rPr>
              <a:t>Marine &amp; Nearshore grant program</a:t>
            </a:r>
          </a:p>
        </p:txBody>
      </p:sp>
      <p:sp>
        <p:nvSpPr>
          <p:cNvPr id="26" name="TextBox 25">
            <a:extLst>
              <a:ext uri="{FF2B5EF4-FFF2-40B4-BE49-F238E27FC236}">
                <a16:creationId xmlns:a16="http://schemas.microsoft.com/office/drawing/2014/main" id="{67E64365-759C-AF4C-9FE9-92959AFD52EE}"/>
              </a:ext>
            </a:extLst>
          </p:cNvPr>
          <p:cNvSpPr txBox="1"/>
          <p:nvPr/>
        </p:nvSpPr>
        <p:spPr>
          <a:xfrm>
            <a:off x="9611191" y="3744238"/>
            <a:ext cx="2710720" cy="369332"/>
          </a:xfrm>
          <a:prstGeom prst="rect">
            <a:avLst/>
          </a:prstGeom>
          <a:noFill/>
        </p:spPr>
        <p:txBody>
          <a:bodyPr wrap="square" rtlCol="0">
            <a:spAutoFit/>
          </a:bodyPr>
          <a:lstStyle/>
          <a:p>
            <a:pPr marL="285750" indent="-285750">
              <a:buFont typeface="System Font Regular"/>
              <a:buChar char="-"/>
            </a:pPr>
            <a:r>
              <a:rPr lang="en-US" dirty="0">
                <a:solidFill>
                  <a:schemeClr val="bg1"/>
                </a:solidFill>
                <a:latin typeface="Quattrocento Sans" panose="020B0502050000020003" pitchFamily="34" charset="0"/>
              </a:rPr>
              <a:t>Shoreline Armoring</a:t>
            </a:r>
          </a:p>
        </p:txBody>
      </p:sp>
      <p:grpSp>
        <p:nvGrpSpPr>
          <p:cNvPr id="9" name="Group 8" descr="Screen shots of ACTUAL LEGISLATION">
            <a:extLst>
              <a:ext uri="{FF2B5EF4-FFF2-40B4-BE49-F238E27FC236}">
                <a16:creationId xmlns:a16="http://schemas.microsoft.com/office/drawing/2014/main" id="{938F3109-E3A2-DC47-9675-B8F5FFCFF7DA}"/>
              </a:ext>
            </a:extLst>
          </p:cNvPr>
          <p:cNvGrpSpPr/>
          <p:nvPr/>
        </p:nvGrpSpPr>
        <p:grpSpPr>
          <a:xfrm>
            <a:off x="117421" y="2425772"/>
            <a:ext cx="3838996" cy="4320404"/>
            <a:chOff x="117421" y="2425772"/>
            <a:chExt cx="3838996" cy="4320404"/>
          </a:xfrm>
        </p:grpSpPr>
        <p:pic>
          <p:nvPicPr>
            <p:cNvPr id="4" name="Picture 3" descr="Text&#10;&#10;Description automatically generated">
              <a:extLst>
                <a:ext uri="{FF2B5EF4-FFF2-40B4-BE49-F238E27FC236}">
                  <a16:creationId xmlns:a16="http://schemas.microsoft.com/office/drawing/2014/main" id="{4651AEB9-CE80-7240-9E35-29D3FF667C47}"/>
                </a:ext>
              </a:extLst>
            </p:cNvPr>
            <p:cNvPicPr>
              <a:picLocks noChangeAspect="1"/>
            </p:cNvPicPr>
            <p:nvPr/>
          </p:nvPicPr>
          <p:blipFill>
            <a:blip r:embed="rId3"/>
            <a:stretch>
              <a:fillRect/>
            </a:stretch>
          </p:blipFill>
          <p:spPr>
            <a:xfrm>
              <a:off x="117421" y="2425772"/>
              <a:ext cx="2913001" cy="3286708"/>
            </a:xfrm>
            <a:prstGeom prst="rect">
              <a:avLst/>
            </a:prstGeom>
            <a:ln>
              <a:solidFill>
                <a:schemeClr val="tx1"/>
              </a:solidFill>
            </a:ln>
          </p:spPr>
        </p:pic>
        <p:pic>
          <p:nvPicPr>
            <p:cNvPr id="7" name="Picture 6" descr="Text, letter&#10;&#10;Description automatically generated">
              <a:extLst>
                <a:ext uri="{FF2B5EF4-FFF2-40B4-BE49-F238E27FC236}">
                  <a16:creationId xmlns:a16="http://schemas.microsoft.com/office/drawing/2014/main" id="{3611B34D-F05C-4041-9BDF-AE8AB139C623}"/>
                </a:ext>
              </a:extLst>
            </p:cNvPr>
            <p:cNvPicPr>
              <a:picLocks noChangeAspect="1"/>
            </p:cNvPicPr>
            <p:nvPr/>
          </p:nvPicPr>
          <p:blipFill rotWithShape="1">
            <a:blip r:embed="rId4"/>
            <a:srcRect l="8951" r="10030"/>
            <a:stretch/>
          </p:blipFill>
          <p:spPr>
            <a:xfrm>
              <a:off x="1179394" y="3860218"/>
              <a:ext cx="2777023" cy="2885958"/>
            </a:xfrm>
            <a:prstGeom prst="rect">
              <a:avLst/>
            </a:prstGeom>
            <a:ln>
              <a:solidFill>
                <a:schemeClr val="tx1"/>
              </a:solidFill>
            </a:ln>
          </p:spPr>
        </p:pic>
      </p:grpSp>
    </p:spTree>
    <p:extLst>
      <p:ext uri="{BB962C8B-B14F-4D97-AF65-F5344CB8AC3E}">
        <p14:creationId xmlns:p14="http://schemas.microsoft.com/office/powerpoint/2010/main" val="85180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958D-420E-0D44-BEE5-36F84D432867}"/>
              </a:ext>
            </a:extLst>
          </p:cNvPr>
          <p:cNvSpPr>
            <a:spLocks noGrp="1"/>
          </p:cNvSpPr>
          <p:nvPr>
            <p:ph type="title"/>
          </p:nvPr>
        </p:nvSpPr>
        <p:spPr>
          <a:xfrm>
            <a:off x="1003092" y="-1452778"/>
            <a:ext cx="10515600" cy="1325563"/>
          </a:xfrm>
        </p:spPr>
        <p:txBody>
          <a:bodyPr>
            <a:normAutofit fontScale="90000"/>
          </a:bodyPr>
          <a:lstStyle/>
          <a:p>
            <a:r>
              <a:rPr lang="en-US" dirty="0"/>
              <a:t>Boundary object type 3: communications at the interface between research and the general public/lawmakers</a:t>
            </a:r>
          </a:p>
        </p:txBody>
      </p:sp>
      <p:sp>
        <p:nvSpPr>
          <p:cNvPr id="6" name="TextBox 5">
            <a:extLst>
              <a:ext uri="{FF2B5EF4-FFF2-40B4-BE49-F238E27FC236}">
                <a16:creationId xmlns:a16="http://schemas.microsoft.com/office/drawing/2014/main" id="{71319291-2BC7-324F-838C-D6F1BADBB256}"/>
              </a:ext>
            </a:extLst>
          </p:cNvPr>
          <p:cNvSpPr txBox="1"/>
          <p:nvPr/>
        </p:nvSpPr>
        <p:spPr>
          <a:xfrm>
            <a:off x="5027738" y="987790"/>
            <a:ext cx="4371089" cy="5632311"/>
          </a:xfrm>
          <a:prstGeom prst="rect">
            <a:avLst/>
          </a:prstGeom>
          <a:noFill/>
        </p:spPr>
        <p:txBody>
          <a:bodyPr wrap="square" rtlCol="0">
            <a:spAutoFit/>
          </a:bodyPr>
          <a:lstStyle/>
          <a:p>
            <a:r>
              <a:rPr lang="en-US" sz="2400" b="1" dirty="0">
                <a:solidFill>
                  <a:schemeClr val="bg1"/>
                </a:solidFill>
                <a:latin typeface="Quattrocento Sans" panose="020B0502050000020003" pitchFamily="34" charset="0"/>
              </a:rPr>
              <a:t>Grant Program Syntheses</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Synthesis &amp; analysis of past NEP grants</a:t>
            </a:r>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r>
              <a:rPr lang="en-US" sz="2400" b="1" dirty="0">
                <a:solidFill>
                  <a:schemeClr val="bg1"/>
                </a:solidFill>
                <a:latin typeface="Quattrocento Sans" panose="020B0502050000020003" pitchFamily="34" charset="0"/>
              </a:rPr>
              <a:t>Recovery Strategy Technical Foundation</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State of Knowledge</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Base Program Analysis</a:t>
            </a:r>
          </a:p>
          <a:p>
            <a:pPr marL="457200" indent="-457200">
              <a:buFont typeface="Arial" panose="020B0604020202020204" pitchFamily="34" charset="0"/>
              <a:buChar char="•"/>
            </a:pPr>
            <a:endParaRPr lang="en-US" sz="2400" b="1" dirty="0">
              <a:solidFill>
                <a:schemeClr val="bg1"/>
              </a:solidFill>
              <a:latin typeface="Quattrocento Sans" panose="020B0502050000020003" pitchFamily="34" charset="0"/>
            </a:endParaRPr>
          </a:p>
          <a:p>
            <a:pPr marL="457200" indent="-457200">
              <a:buFont typeface="Arial" panose="020B0604020202020204" pitchFamily="34" charset="0"/>
              <a:buChar char="•"/>
            </a:pPr>
            <a:endParaRPr lang="en-US" sz="2400" b="1" dirty="0">
              <a:solidFill>
                <a:schemeClr val="bg1"/>
              </a:solidFill>
              <a:latin typeface="Quattrocento Sans" panose="020B0502050000020003" pitchFamily="34" charset="0"/>
            </a:endParaRPr>
          </a:p>
          <a:p>
            <a:r>
              <a:rPr lang="en-US" sz="2400" b="1" dirty="0">
                <a:solidFill>
                  <a:schemeClr val="bg1"/>
                </a:solidFill>
                <a:latin typeface="Quattrocento Sans" panose="020B0502050000020003" pitchFamily="34" charset="0"/>
              </a:rPr>
              <a:t>Encyclopedia of Puget Sound</a:t>
            </a:r>
          </a:p>
          <a:p>
            <a:r>
              <a:rPr lang="en-US" sz="2400" b="1" dirty="0">
                <a:solidFill>
                  <a:schemeClr val="bg1"/>
                </a:solidFill>
                <a:latin typeface="Quattrocento Sans" panose="020B0502050000020003" pitchFamily="34" charset="0"/>
              </a:rPr>
              <a:t>Salish Sea Currents</a:t>
            </a:r>
          </a:p>
          <a:p>
            <a:endParaRPr lang="en-US" sz="2400" b="1" dirty="0">
              <a:solidFill>
                <a:schemeClr val="bg1"/>
              </a:solidFill>
              <a:latin typeface="Quattrocento Sans" panose="020B0502050000020003" pitchFamily="34" charset="0"/>
            </a:endParaRPr>
          </a:p>
        </p:txBody>
      </p:sp>
      <p:cxnSp>
        <p:nvCxnSpPr>
          <p:cNvPr id="23" name="Straight Connector 22">
            <a:extLst>
              <a:ext uri="{FF2B5EF4-FFF2-40B4-BE49-F238E27FC236}">
                <a16:creationId xmlns:a16="http://schemas.microsoft.com/office/drawing/2014/main" id="{CA2E4A95-6FE6-374B-A443-74498D786FAF}"/>
              </a:ext>
            </a:extLst>
          </p:cNvPr>
          <p:cNvCxnSpPr>
            <a:cxnSpLocks/>
          </p:cNvCxnSpPr>
          <p:nvPr/>
        </p:nvCxnSpPr>
        <p:spPr>
          <a:xfrm>
            <a:off x="9503761" y="787221"/>
            <a:ext cx="0" cy="5549443"/>
          </a:xfrm>
          <a:prstGeom prst="line">
            <a:avLst/>
          </a:prstGeom>
          <a:ln w="317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2227AF-DE07-B14C-A7E4-B9DC28F888BB}"/>
              </a:ext>
            </a:extLst>
          </p:cNvPr>
          <p:cNvCxnSpPr>
            <a:cxnSpLocks/>
          </p:cNvCxnSpPr>
          <p:nvPr/>
        </p:nvCxnSpPr>
        <p:spPr>
          <a:xfrm>
            <a:off x="9581211" y="787221"/>
            <a:ext cx="0" cy="5549443"/>
          </a:xfrm>
          <a:prstGeom prst="line">
            <a:avLst/>
          </a:prstGeom>
          <a:ln w="317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FB64FF9-45D0-A14B-9BF2-C14F836815E4}"/>
              </a:ext>
            </a:extLst>
          </p:cNvPr>
          <p:cNvSpPr txBox="1"/>
          <p:nvPr/>
        </p:nvSpPr>
        <p:spPr>
          <a:xfrm>
            <a:off x="9611191" y="1380408"/>
            <a:ext cx="2473377" cy="646331"/>
          </a:xfrm>
          <a:prstGeom prst="rect">
            <a:avLst/>
          </a:prstGeom>
          <a:noFill/>
        </p:spPr>
        <p:txBody>
          <a:bodyPr wrap="square" rtlCol="0">
            <a:spAutoFit/>
          </a:bodyPr>
          <a:lstStyle/>
          <a:p>
            <a:pPr marL="285750" indent="-285750">
              <a:buFont typeface="System Font Regular"/>
              <a:buChar char="-"/>
            </a:pPr>
            <a:r>
              <a:rPr lang="en-US" dirty="0">
                <a:solidFill>
                  <a:schemeClr val="bg1"/>
                </a:solidFill>
                <a:latin typeface="Quattrocento Sans" panose="020B0502050000020003" pitchFamily="34" charset="0"/>
              </a:rPr>
              <a:t>Marine &amp; Nearshore grant program</a:t>
            </a:r>
          </a:p>
        </p:txBody>
      </p:sp>
      <p:sp>
        <p:nvSpPr>
          <p:cNvPr id="26" name="TextBox 25">
            <a:extLst>
              <a:ext uri="{FF2B5EF4-FFF2-40B4-BE49-F238E27FC236}">
                <a16:creationId xmlns:a16="http://schemas.microsoft.com/office/drawing/2014/main" id="{67E64365-759C-AF4C-9FE9-92959AFD52EE}"/>
              </a:ext>
            </a:extLst>
          </p:cNvPr>
          <p:cNvSpPr txBox="1"/>
          <p:nvPr/>
        </p:nvSpPr>
        <p:spPr>
          <a:xfrm>
            <a:off x="9611191" y="3744238"/>
            <a:ext cx="2710720" cy="369332"/>
          </a:xfrm>
          <a:prstGeom prst="rect">
            <a:avLst/>
          </a:prstGeom>
          <a:noFill/>
        </p:spPr>
        <p:txBody>
          <a:bodyPr wrap="square" rtlCol="0">
            <a:spAutoFit/>
          </a:bodyPr>
          <a:lstStyle/>
          <a:p>
            <a:pPr marL="285750" indent="-285750">
              <a:buFont typeface="System Font Regular"/>
              <a:buChar char="-"/>
            </a:pPr>
            <a:r>
              <a:rPr lang="en-US" dirty="0">
                <a:solidFill>
                  <a:schemeClr val="bg1"/>
                </a:solidFill>
                <a:latin typeface="Quattrocento Sans" panose="020B0502050000020003" pitchFamily="34" charset="0"/>
              </a:rPr>
              <a:t>Shoreline Armoring</a:t>
            </a:r>
          </a:p>
        </p:txBody>
      </p:sp>
      <p:grpSp>
        <p:nvGrpSpPr>
          <p:cNvPr id="20" name="Group 19" descr="The interface between research and the general public/lawmakers">
            <a:extLst>
              <a:ext uri="{FF2B5EF4-FFF2-40B4-BE49-F238E27FC236}">
                <a16:creationId xmlns:a16="http://schemas.microsoft.com/office/drawing/2014/main" id="{F39F0F06-0E3F-BB42-9339-42AE4D8B96C4}"/>
              </a:ext>
            </a:extLst>
          </p:cNvPr>
          <p:cNvGrpSpPr/>
          <p:nvPr/>
        </p:nvGrpSpPr>
        <p:grpSpPr>
          <a:xfrm>
            <a:off x="233596" y="109120"/>
            <a:ext cx="3722821" cy="2044595"/>
            <a:chOff x="233596" y="109120"/>
            <a:chExt cx="3722821" cy="2044595"/>
          </a:xfrm>
        </p:grpSpPr>
        <p:grpSp>
          <p:nvGrpSpPr>
            <p:cNvPr id="22" name="Group 21">
              <a:extLst>
                <a:ext uri="{FF2B5EF4-FFF2-40B4-BE49-F238E27FC236}">
                  <a16:creationId xmlns:a16="http://schemas.microsoft.com/office/drawing/2014/main" id="{4879F94F-88CB-BC45-AEBA-EE0D068EC273}"/>
                </a:ext>
              </a:extLst>
            </p:cNvPr>
            <p:cNvGrpSpPr/>
            <p:nvPr/>
          </p:nvGrpSpPr>
          <p:grpSpPr>
            <a:xfrm>
              <a:off x="233596" y="203146"/>
              <a:ext cx="3722821" cy="1950569"/>
              <a:chOff x="8548278" y="230188"/>
              <a:chExt cx="3722821" cy="1950569"/>
            </a:xfrm>
          </p:grpSpPr>
          <p:sp>
            <p:nvSpPr>
              <p:cNvPr id="29" name="Rounded Rectangle 28">
                <a:extLst>
                  <a:ext uri="{FF2B5EF4-FFF2-40B4-BE49-F238E27FC236}">
                    <a16:creationId xmlns:a16="http://schemas.microsoft.com/office/drawing/2014/main" id="{9C4118A9-D53D-AA47-8323-CCF889A25920}"/>
                  </a:ext>
                </a:extLst>
              </p:cNvPr>
              <p:cNvSpPr/>
              <p:nvPr/>
            </p:nvSpPr>
            <p:spPr>
              <a:xfrm>
                <a:off x="9717373" y="230188"/>
                <a:ext cx="1482406" cy="1433721"/>
              </a:xfrm>
              <a:prstGeom prst="roundRect">
                <a:avLst/>
              </a:prstGeom>
              <a:solidFill>
                <a:srgbClr val="7FF0D9"/>
              </a:solidFill>
              <a:ln>
                <a:solidFill>
                  <a:srgbClr val="7F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4C616883-D660-4F4E-AEAC-6CBB9327EB5E}"/>
                  </a:ext>
                </a:extLst>
              </p:cNvPr>
              <p:cNvGrpSpPr/>
              <p:nvPr/>
            </p:nvGrpSpPr>
            <p:grpSpPr>
              <a:xfrm>
                <a:off x="10601155" y="1032767"/>
                <a:ext cx="1669944" cy="822194"/>
                <a:chOff x="4690209" y="2638091"/>
                <a:chExt cx="1669944" cy="822194"/>
              </a:xfrm>
            </p:grpSpPr>
            <p:sp>
              <p:nvSpPr>
                <p:cNvPr id="34" name="Oval 33">
                  <a:extLst>
                    <a:ext uri="{FF2B5EF4-FFF2-40B4-BE49-F238E27FC236}">
                      <a16:creationId xmlns:a16="http://schemas.microsoft.com/office/drawing/2014/main" id="{864FD244-446F-CF4D-AA58-6CB01E56978C}"/>
                    </a:ext>
                  </a:extLst>
                </p:cNvPr>
                <p:cNvSpPr/>
                <p:nvPr/>
              </p:nvSpPr>
              <p:spPr>
                <a:xfrm>
                  <a:off x="4751952" y="2638091"/>
                  <a:ext cx="1608201" cy="82219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3D7FF98-6226-D144-9D29-3E7FB5EC289B}"/>
                    </a:ext>
                  </a:extLst>
                </p:cNvPr>
                <p:cNvSpPr txBox="1"/>
                <p:nvPr/>
              </p:nvSpPr>
              <p:spPr>
                <a:xfrm>
                  <a:off x="4690209" y="2844658"/>
                  <a:ext cx="1579595" cy="369332"/>
                </a:xfrm>
                <a:prstGeom prst="rect">
                  <a:avLst/>
                </a:prstGeom>
                <a:noFill/>
                <a:ln>
                  <a:noFill/>
                </a:ln>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Lawmakers</a:t>
                  </a:r>
                </a:p>
              </p:txBody>
            </p:sp>
          </p:grpSp>
          <p:grpSp>
            <p:nvGrpSpPr>
              <p:cNvPr id="31" name="Group 30" descr="Researchers &amp; analysts">
                <a:extLst>
                  <a:ext uri="{FF2B5EF4-FFF2-40B4-BE49-F238E27FC236}">
                    <a16:creationId xmlns:a16="http://schemas.microsoft.com/office/drawing/2014/main" id="{D5009558-F837-534D-BABA-E246F34A9FC6}"/>
                  </a:ext>
                </a:extLst>
              </p:cNvPr>
              <p:cNvGrpSpPr/>
              <p:nvPr/>
            </p:nvGrpSpPr>
            <p:grpSpPr>
              <a:xfrm>
                <a:off x="8548278" y="1217639"/>
                <a:ext cx="1538992" cy="963118"/>
                <a:chOff x="2186387" y="3370041"/>
                <a:chExt cx="3008026" cy="963118"/>
              </a:xfrm>
            </p:grpSpPr>
            <p:sp>
              <p:nvSpPr>
                <p:cNvPr id="32" name="Oval 31">
                  <a:extLst>
                    <a:ext uri="{FF2B5EF4-FFF2-40B4-BE49-F238E27FC236}">
                      <a16:creationId xmlns:a16="http://schemas.microsoft.com/office/drawing/2014/main" id="{7EEE6BF3-1822-9D45-A9DE-DB490C183BF6}"/>
                    </a:ext>
                  </a:extLst>
                </p:cNvPr>
                <p:cNvSpPr/>
                <p:nvPr/>
              </p:nvSpPr>
              <p:spPr>
                <a:xfrm>
                  <a:off x="2186387" y="3370041"/>
                  <a:ext cx="3008026"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17DA7DB-C760-114C-9960-0285B394A002}"/>
                    </a:ext>
                  </a:extLst>
                </p:cNvPr>
                <p:cNvSpPr txBox="1"/>
                <p:nvPr/>
              </p:nvSpPr>
              <p:spPr>
                <a:xfrm>
                  <a:off x="2373081" y="3552084"/>
                  <a:ext cx="2788173" cy="646331"/>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Researchers &amp; Analysts</a:t>
                  </a:r>
                </a:p>
              </p:txBody>
            </p:sp>
          </p:grpSp>
        </p:grpSp>
        <p:sp>
          <p:nvSpPr>
            <p:cNvPr id="27" name="Oval 26">
              <a:extLst>
                <a:ext uri="{FF2B5EF4-FFF2-40B4-BE49-F238E27FC236}">
                  <a16:creationId xmlns:a16="http://schemas.microsoft.com/office/drawing/2014/main" id="{9EAD9D96-4627-D646-AA76-1BDEEF54EDE2}"/>
                </a:ext>
              </a:extLst>
            </p:cNvPr>
            <p:cNvSpPr/>
            <p:nvPr/>
          </p:nvSpPr>
          <p:spPr>
            <a:xfrm>
              <a:off x="2348216" y="109120"/>
              <a:ext cx="1608201" cy="82219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C3D236C-9B14-8A44-B5BE-9D8CAFA7C1EC}"/>
                </a:ext>
              </a:extLst>
            </p:cNvPr>
            <p:cNvSpPr txBox="1"/>
            <p:nvPr/>
          </p:nvSpPr>
          <p:spPr>
            <a:xfrm>
              <a:off x="2361423" y="180777"/>
              <a:ext cx="1579595" cy="646331"/>
            </a:xfrm>
            <a:prstGeom prst="rect">
              <a:avLst/>
            </a:prstGeom>
            <a:noFill/>
            <a:ln>
              <a:noFill/>
            </a:ln>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General Public</a:t>
              </a:r>
            </a:p>
          </p:txBody>
        </p:sp>
      </p:grpSp>
      <p:pic>
        <p:nvPicPr>
          <p:cNvPr id="2050" name="Picture 2" descr="Salish Sea Currents printed yearbooks (2014, 2016-17, 2017-18)">
            <a:extLst>
              <a:ext uri="{FF2B5EF4-FFF2-40B4-BE49-F238E27FC236}">
                <a16:creationId xmlns:a16="http://schemas.microsoft.com/office/drawing/2014/main" id="{77700617-FA76-BF42-8993-990106B15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48" y="3632145"/>
            <a:ext cx="4372692" cy="279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4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241BB3-C1C9-BE4B-9644-C934F2C34FCF}"/>
              </a:ext>
            </a:extLst>
          </p:cNvPr>
          <p:cNvSpPr txBox="1">
            <a:spLocks noGrp="1"/>
          </p:cNvSpPr>
          <p:nvPr>
            <p:ph type="title" idx="4294967295"/>
          </p:nvPr>
        </p:nvSpPr>
        <p:spPr>
          <a:xfrm>
            <a:off x="133350" y="59404"/>
            <a:ext cx="1189608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Quattrocento Sans" panose="020B0502050000020003" pitchFamily="34" charset="0"/>
                <a:ea typeface="+mn-ea"/>
                <a:cs typeface="Arial" panose="020B0604020202020204" pitchFamily="34" charset="0"/>
              </a:rPr>
              <a:t>The value of boundary spanning</a:t>
            </a:r>
          </a:p>
        </p:txBody>
      </p:sp>
      <p:graphicFrame>
        <p:nvGraphicFramePr>
          <p:cNvPr id="3" name="Diagram 2" descr="1. Tailor research results for decisions&#10;2. Increase legitimacy and robustness of research results&#10;3. Increase potential for durable decision processes&#10;4. Capitalize on policy windows">
            <a:extLst>
              <a:ext uri="{FF2B5EF4-FFF2-40B4-BE49-F238E27FC236}">
                <a16:creationId xmlns:a16="http://schemas.microsoft.com/office/drawing/2014/main" id="{125658C8-A12D-F143-8A99-4A61ADAECE38}"/>
              </a:ext>
            </a:extLst>
          </p:cNvPr>
          <p:cNvGraphicFramePr/>
          <p:nvPr/>
        </p:nvGraphicFramePr>
        <p:xfrm>
          <a:off x="-3560995" y="1411486"/>
          <a:ext cx="11318240" cy="455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E3CA657-97F0-5545-A868-E2294D166516}"/>
              </a:ext>
            </a:extLst>
          </p:cNvPr>
          <p:cNvSpPr txBox="1"/>
          <p:nvPr/>
        </p:nvSpPr>
        <p:spPr>
          <a:xfrm>
            <a:off x="7510072" y="3837482"/>
            <a:ext cx="3792512" cy="923330"/>
          </a:xfrm>
          <a:prstGeom prst="rect">
            <a:avLst/>
          </a:prstGeom>
          <a:noFill/>
        </p:spPr>
        <p:txBody>
          <a:bodyPr wrap="square" rtlCol="0">
            <a:spAutoFit/>
          </a:bodyPr>
          <a:lstStyle/>
          <a:p>
            <a:r>
              <a:rPr lang="en-US" dirty="0">
                <a:solidFill>
                  <a:schemeClr val="bg1"/>
                </a:solidFill>
                <a:latin typeface="Quattrocento Sans" panose="020B0502050000020003" pitchFamily="34" charset="0"/>
              </a:rPr>
              <a:t>New information was incorporated into the Shoreline Armoring Implementation Strategy</a:t>
            </a:r>
          </a:p>
        </p:txBody>
      </p:sp>
      <p:sp>
        <p:nvSpPr>
          <p:cNvPr id="6" name="TextBox 5">
            <a:extLst>
              <a:ext uri="{FF2B5EF4-FFF2-40B4-BE49-F238E27FC236}">
                <a16:creationId xmlns:a16="http://schemas.microsoft.com/office/drawing/2014/main" id="{1A4F5BA5-87CC-054D-8A35-92B80CE075CB}"/>
              </a:ext>
            </a:extLst>
          </p:cNvPr>
          <p:cNvSpPr txBox="1"/>
          <p:nvPr/>
        </p:nvSpPr>
        <p:spPr>
          <a:xfrm>
            <a:off x="7510072" y="1411486"/>
            <a:ext cx="3522688" cy="923330"/>
          </a:xfrm>
          <a:prstGeom prst="rect">
            <a:avLst/>
          </a:prstGeom>
          <a:noFill/>
        </p:spPr>
        <p:txBody>
          <a:bodyPr wrap="square" rtlCol="0">
            <a:spAutoFit/>
          </a:bodyPr>
          <a:lstStyle/>
          <a:p>
            <a:r>
              <a:rPr lang="en-US" dirty="0">
                <a:solidFill>
                  <a:schemeClr val="bg1"/>
                </a:solidFill>
                <a:latin typeface="Quattrocento Sans" panose="020B0502050000020003" pitchFamily="34" charset="0"/>
              </a:rPr>
              <a:t>Best practices identified in the Watershed Synthesis were adopted by the Strategic Initiative</a:t>
            </a:r>
          </a:p>
        </p:txBody>
      </p:sp>
      <p:sp>
        <p:nvSpPr>
          <p:cNvPr id="7" name="TextBox 6">
            <a:extLst>
              <a:ext uri="{FF2B5EF4-FFF2-40B4-BE49-F238E27FC236}">
                <a16:creationId xmlns:a16="http://schemas.microsoft.com/office/drawing/2014/main" id="{D424314C-592C-BF47-B8E0-559BDDF48FE4}"/>
              </a:ext>
            </a:extLst>
          </p:cNvPr>
          <p:cNvSpPr txBox="1"/>
          <p:nvPr/>
        </p:nvSpPr>
        <p:spPr>
          <a:xfrm>
            <a:off x="7498747" y="5043249"/>
            <a:ext cx="3792512" cy="923330"/>
          </a:xfrm>
          <a:prstGeom prst="rect">
            <a:avLst/>
          </a:prstGeom>
          <a:noFill/>
        </p:spPr>
        <p:txBody>
          <a:bodyPr wrap="square" rtlCol="0">
            <a:spAutoFit/>
          </a:bodyPr>
          <a:lstStyle/>
          <a:p>
            <a:r>
              <a:rPr lang="en-US" dirty="0">
                <a:solidFill>
                  <a:schemeClr val="bg1"/>
                </a:solidFill>
                <a:latin typeface="Quattrocento Sans" panose="020B0502050000020003" pitchFamily="34" charset="0"/>
              </a:rPr>
              <a:t>Action-ready recommendations in Base Program Analysis were used in legislation.</a:t>
            </a:r>
          </a:p>
        </p:txBody>
      </p:sp>
      <p:sp>
        <p:nvSpPr>
          <p:cNvPr id="9" name="TextBox 8">
            <a:extLst>
              <a:ext uri="{FF2B5EF4-FFF2-40B4-BE49-F238E27FC236}">
                <a16:creationId xmlns:a16="http://schemas.microsoft.com/office/drawing/2014/main" id="{9030E7EE-BB52-BE46-A49E-8DDCB8BC8B00}"/>
              </a:ext>
            </a:extLst>
          </p:cNvPr>
          <p:cNvSpPr txBox="1"/>
          <p:nvPr/>
        </p:nvSpPr>
        <p:spPr>
          <a:xfrm>
            <a:off x="7498747" y="2624484"/>
            <a:ext cx="3792512" cy="923330"/>
          </a:xfrm>
          <a:prstGeom prst="rect">
            <a:avLst/>
          </a:prstGeom>
          <a:noFill/>
        </p:spPr>
        <p:txBody>
          <a:bodyPr wrap="square" rtlCol="0">
            <a:spAutoFit/>
          </a:bodyPr>
          <a:lstStyle/>
          <a:p>
            <a:r>
              <a:rPr lang="en-US" dirty="0">
                <a:solidFill>
                  <a:schemeClr val="bg1"/>
                </a:solidFill>
                <a:latin typeface="Quattrocento Sans" panose="020B0502050000020003" pitchFamily="34" charset="0"/>
              </a:rPr>
              <a:t>Research and monitoring priorities are co-produced with implementers, planners, funders.</a:t>
            </a:r>
          </a:p>
        </p:txBody>
      </p:sp>
    </p:spTree>
    <p:extLst>
      <p:ext uri="{BB962C8B-B14F-4D97-AF65-F5344CB8AC3E}">
        <p14:creationId xmlns:p14="http://schemas.microsoft.com/office/powerpoint/2010/main" val="248045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82BA-DA75-6E46-BBF6-19DC7D1665EA}"/>
              </a:ext>
            </a:extLst>
          </p:cNvPr>
          <p:cNvSpPr>
            <a:spLocks noGrp="1"/>
          </p:cNvSpPr>
          <p:nvPr>
            <p:ph type="title"/>
          </p:nvPr>
        </p:nvSpPr>
        <p:spPr>
          <a:xfrm>
            <a:off x="733269" y="-1325563"/>
            <a:ext cx="10515600" cy="1325563"/>
          </a:xfrm>
        </p:spPr>
        <p:txBody>
          <a:bodyPr/>
          <a:lstStyle/>
          <a:p>
            <a:r>
              <a:rPr lang="en-US" dirty="0">
                <a:solidFill>
                  <a:schemeClr val="bg1"/>
                </a:solidFill>
              </a:rPr>
              <a:t>The Puget Sound Recovery Ecosystem</a:t>
            </a:r>
          </a:p>
        </p:txBody>
      </p:sp>
      <p:grpSp>
        <p:nvGrpSpPr>
          <p:cNvPr id="3" name="Group 2" descr="The Puget Sound Recovery Ecosystem, with all communities and their interfaces shown">
            <a:extLst>
              <a:ext uri="{FF2B5EF4-FFF2-40B4-BE49-F238E27FC236}">
                <a16:creationId xmlns:a16="http://schemas.microsoft.com/office/drawing/2014/main" id="{456599FD-8BBA-D044-BDD7-357B0508191A}"/>
              </a:ext>
            </a:extLst>
          </p:cNvPr>
          <p:cNvGrpSpPr/>
          <p:nvPr/>
        </p:nvGrpSpPr>
        <p:grpSpPr>
          <a:xfrm>
            <a:off x="284813" y="284812"/>
            <a:ext cx="11632367" cy="6325849"/>
            <a:chOff x="284813" y="284812"/>
            <a:chExt cx="11632367" cy="6325849"/>
          </a:xfrm>
        </p:grpSpPr>
        <p:sp>
          <p:nvSpPr>
            <p:cNvPr id="6" name="Rounded Rectangle 5">
              <a:extLst>
                <a:ext uri="{FF2B5EF4-FFF2-40B4-BE49-F238E27FC236}">
                  <a16:creationId xmlns:a16="http://schemas.microsoft.com/office/drawing/2014/main" id="{76806582-B16B-FF40-9358-EBF5316B3A64}"/>
                </a:ext>
              </a:extLst>
            </p:cNvPr>
            <p:cNvSpPr/>
            <p:nvPr/>
          </p:nvSpPr>
          <p:spPr>
            <a:xfrm>
              <a:off x="284813" y="284812"/>
              <a:ext cx="11632367" cy="6325849"/>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Implementation Strategies">
              <a:extLst>
                <a:ext uri="{FF2B5EF4-FFF2-40B4-BE49-F238E27FC236}">
                  <a16:creationId xmlns:a16="http://schemas.microsoft.com/office/drawing/2014/main" id="{D80CEA04-48E9-E145-B5B3-DCECAFA9D405}"/>
                </a:ext>
              </a:extLst>
            </p:cNvPr>
            <p:cNvGrpSpPr/>
            <p:nvPr/>
          </p:nvGrpSpPr>
          <p:grpSpPr>
            <a:xfrm>
              <a:off x="2357201" y="1553555"/>
              <a:ext cx="4092315" cy="2280968"/>
              <a:chOff x="3265360" y="1553555"/>
              <a:chExt cx="4092315" cy="2280968"/>
            </a:xfrm>
          </p:grpSpPr>
          <p:sp>
            <p:nvSpPr>
              <p:cNvPr id="4" name="Rounded Rectangle 3">
                <a:extLst>
                  <a:ext uri="{FF2B5EF4-FFF2-40B4-BE49-F238E27FC236}">
                    <a16:creationId xmlns:a16="http://schemas.microsoft.com/office/drawing/2014/main" id="{C60C70DA-52D6-4E42-9641-BA0DDD09841D}"/>
                  </a:ext>
                </a:extLst>
              </p:cNvPr>
              <p:cNvSpPr/>
              <p:nvPr/>
            </p:nvSpPr>
            <p:spPr>
              <a:xfrm>
                <a:off x="3265360" y="1553555"/>
                <a:ext cx="4092315" cy="2280968"/>
              </a:xfrm>
              <a:prstGeom prst="roundRect">
                <a:avLst/>
              </a:prstGeom>
              <a:solidFill>
                <a:srgbClr val="7FF0D9"/>
              </a:solidFill>
              <a:ln>
                <a:solidFill>
                  <a:srgbClr val="7F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D0AFD5-3E0F-DB44-8487-5F3EECDCF0F4}"/>
                  </a:ext>
                </a:extLst>
              </p:cNvPr>
              <p:cNvSpPr txBox="1"/>
              <p:nvPr/>
            </p:nvSpPr>
            <p:spPr>
              <a:xfrm>
                <a:off x="3452105" y="1622852"/>
                <a:ext cx="2927464" cy="369332"/>
              </a:xfrm>
              <a:prstGeom prst="rect">
                <a:avLst/>
              </a:prstGeom>
              <a:noFill/>
            </p:spPr>
            <p:txBody>
              <a:bodyPr wrap="square" rtlCol="0">
                <a:spAutoFit/>
              </a:bodyPr>
              <a:lstStyle/>
              <a:p>
                <a:r>
                  <a:rPr lang="en-US" b="1" dirty="0">
                    <a:latin typeface="Quattrocento Sans" panose="020B0502050000020003" pitchFamily="34" charset="0"/>
                  </a:rPr>
                  <a:t>Implementation Strategies</a:t>
                </a:r>
              </a:p>
            </p:txBody>
          </p:sp>
        </p:grpSp>
        <p:grpSp>
          <p:nvGrpSpPr>
            <p:cNvPr id="12" name="Group 11" descr="Communication">
              <a:extLst>
                <a:ext uri="{FF2B5EF4-FFF2-40B4-BE49-F238E27FC236}">
                  <a16:creationId xmlns:a16="http://schemas.microsoft.com/office/drawing/2014/main" id="{975832E1-3F41-9743-A45B-4A519F421AD0}"/>
                </a:ext>
              </a:extLst>
            </p:cNvPr>
            <p:cNvGrpSpPr/>
            <p:nvPr/>
          </p:nvGrpSpPr>
          <p:grpSpPr>
            <a:xfrm>
              <a:off x="8245833" y="1207219"/>
              <a:ext cx="2584555" cy="2769710"/>
              <a:chOff x="7916053" y="1349625"/>
              <a:chExt cx="2584555" cy="2769710"/>
            </a:xfrm>
          </p:grpSpPr>
          <p:sp>
            <p:nvSpPr>
              <p:cNvPr id="5" name="Rounded Rectangle 4" descr="Communication">
                <a:extLst>
                  <a:ext uri="{FF2B5EF4-FFF2-40B4-BE49-F238E27FC236}">
                    <a16:creationId xmlns:a16="http://schemas.microsoft.com/office/drawing/2014/main" id="{29262463-24F6-684A-83F9-DD65A9852BBF}"/>
                  </a:ext>
                </a:extLst>
              </p:cNvPr>
              <p:cNvSpPr/>
              <p:nvPr/>
            </p:nvSpPr>
            <p:spPr>
              <a:xfrm>
                <a:off x="7916053" y="1349625"/>
                <a:ext cx="2584555" cy="2769710"/>
              </a:xfrm>
              <a:prstGeom prst="roundRect">
                <a:avLst/>
              </a:prstGeom>
              <a:solidFill>
                <a:srgbClr val="7F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5772AD-28D2-5A42-BF40-4C44919395F7}"/>
                  </a:ext>
                </a:extLst>
              </p:cNvPr>
              <p:cNvSpPr txBox="1"/>
              <p:nvPr/>
            </p:nvSpPr>
            <p:spPr>
              <a:xfrm>
                <a:off x="8067207" y="1403655"/>
                <a:ext cx="2271015" cy="369332"/>
              </a:xfrm>
              <a:prstGeom prst="rect">
                <a:avLst/>
              </a:prstGeom>
              <a:noFill/>
            </p:spPr>
            <p:txBody>
              <a:bodyPr wrap="square" rtlCol="0">
                <a:spAutoFit/>
              </a:bodyPr>
              <a:lstStyle/>
              <a:p>
                <a:r>
                  <a:rPr lang="en-US" b="1" dirty="0">
                    <a:latin typeface="Quattrocento Sans" panose="020B0502050000020003" pitchFamily="34" charset="0"/>
                  </a:rPr>
                  <a:t>Communication</a:t>
                </a:r>
              </a:p>
            </p:txBody>
          </p:sp>
        </p:grpSp>
        <p:grpSp>
          <p:nvGrpSpPr>
            <p:cNvPr id="13" name="Group 12" descr="Policy Development">
              <a:extLst>
                <a:ext uri="{FF2B5EF4-FFF2-40B4-BE49-F238E27FC236}">
                  <a16:creationId xmlns:a16="http://schemas.microsoft.com/office/drawing/2014/main" id="{EB907BF1-F077-434B-AEB7-205CEE18963A}"/>
                </a:ext>
              </a:extLst>
            </p:cNvPr>
            <p:cNvGrpSpPr/>
            <p:nvPr/>
          </p:nvGrpSpPr>
          <p:grpSpPr>
            <a:xfrm>
              <a:off x="5157240" y="4119335"/>
              <a:ext cx="2584555" cy="1891721"/>
              <a:chOff x="5157240" y="4119335"/>
              <a:chExt cx="2584555" cy="1891721"/>
            </a:xfrm>
          </p:grpSpPr>
          <p:sp>
            <p:nvSpPr>
              <p:cNvPr id="7" name="Rounded Rectangle 6">
                <a:extLst>
                  <a:ext uri="{FF2B5EF4-FFF2-40B4-BE49-F238E27FC236}">
                    <a16:creationId xmlns:a16="http://schemas.microsoft.com/office/drawing/2014/main" id="{4C83CB3B-3866-0449-AFA5-F6F4002106AD}"/>
                  </a:ext>
                </a:extLst>
              </p:cNvPr>
              <p:cNvSpPr/>
              <p:nvPr/>
            </p:nvSpPr>
            <p:spPr>
              <a:xfrm>
                <a:off x="5157240" y="4119335"/>
                <a:ext cx="2584555" cy="1891721"/>
              </a:xfrm>
              <a:prstGeom prst="roundRect">
                <a:avLst/>
              </a:prstGeom>
              <a:solidFill>
                <a:srgbClr val="7F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384650-1B70-9846-A2AD-AD31A1942E42}"/>
                  </a:ext>
                </a:extLst>
              </p:cNvPr>
              <p:cNvSpPr txBox="1"/>
              <p:nvPr/>
            </p:nvSpPr>
            <p:spPr>
              <a:xfrm>
                <a:off x="5314008" y="5314630"/>
                <a:ext cx="2271015" cy="369332"/>
              </a:xfrm>
              <a:prstGeom prst="rect">
                <a:avLst/>
              </a:prstGeom>
              <a:noFill/>
            </p:spPr>
            <p:txBody>
              <a:bodyPr wrap="square" rtlCol="0">
                <a:spAutoFit/>
              </a:bodyPr>
              <a:lstStyle/>
              <a:p>
                <a:r>
                  <a:rPr lang="en-US" b="1" dirty="0">
                    <a:latin typeface="Quattrocento Sans" panose="020B0502050000020003" pitchFamily="34" charset="0"/>
                  </a:rPr>
                  <a:t>Policy Development</a:t>
                </a:r>
              </a:p>
            </p:txBody>
          </p:sp>
        </p:grpSp>
        <p:sp>
          <p:nvSpPr>
            <p:cNvPr id="14" name="TextBox 13">
              <a:extLst>
                <a:ext uri="{FF2B5EF4-FFF2-40B4-BE49-F238E27FC236}">
                  <a16:creationId xmlns:a16="http://schemas.microsoft.com/office/drawing/2014/main" id="{98204920-276B-3144-B3A0-7D36AB53A231}"/>
                </a:ext>
              </a:extLst>
            </p:cNvPr>
            <p:cNvSpPr txBox="1"/>
            <p:nvPr/>
          </p:nvSpPr>
          <p:spPr>
            <a:xfrm>
              <a:off x="8060638" y="6071730"/>
              <a:ext cx="3614827" cy="400110"/>
            </a:xfrm>
            <a:prstGeom prst="rect">
              <a:avLst/>
            </a:prstGeom>
            <a:noFill/>
          </p:spPr>
          <p:txBody>
            <a:bodyPr wrap="square" rtlCol="0">
              <a:spAutoFit/>
            </a:bodyPr>
            <a:lstStyle/>
            <a:p>
              <a:r>
                <a:rPr lang="en-US" sz="2000" dirty="0">
                  <a:solidFill>
                    <a:schemeClr val="bg1"/>
                  </a:solidFill>
                  <a:latin typeface="Quattrocento Sans" panose="020B0502050000020003" pitchFamily="34" charset="0"/>
                </a:rPr>
                <a:t>EPA National Estuary Program</a:t>
              </a:r>
            </a:p>
          </p:txBody>
        </p:sp>
        <p:grpSp>
          <p:nvGrpSpPr>
            <p:cNvPr id="46" name="Group 45" descr="Implementing organizations, Funding &amp; Planning organizations">
              <a:extLst>
                <a:ext uri="{FF2B5EF4-FFF2-40B4-BE49-F238E27FC236}">
                  <a16:creationId xmlns:a16="http://schemas.microsoft.com/office/drawing/2014/main" id="{6FFC3C0D-E16C-4845-B790-9957CB93A93E}"/>
                </a:ext>
              </a:extLst>
            </p:cNvPr>
            <p:cNvGrpSpPr/>
            <p:nvPr/>
          </p:nvGrpSpPr>
          <p:grpSpPr>
            <a:xfrm>
              <a:off x="467805" y="2068644"/>
              <a:ext cx="2410930" cy="1973472"/>
              <a:chOff x="467805" y="2068644"/>
              <a:chExt cx="2410930" cy="1973472"/>
            </a:xfrm>
          </p:grpSpPr>
          <p:grpSp>
            <p:nvGrpSpPr>
              <p:cNvPr id="39" name="Group 38">
                <a:extLst>
                  <a:ext uri="{FF2B5EF4-FFF2-40B4-BE49-F238E27FC236}">
                    <a16:creationId xmlns:a16="http://schemas.microsoft.com/office/drawing/2014/main" id="{D9CC67EF-5794-5345-A8B1-1E0230691071}"/>
                  </a:ext>
                </a:extLst>
              </p:cNvPr>
              <p:cNvGrpSpPr/>
              <p:nvPr/>
            </p:nvGrpSpPr>
            <p:grpSpPr>
              <a:xfrm>
                <a:off x="467806" y="2068644"/>
                <a:ext cx="2410929" cy="818354"/>
                <a:chOff x="467806" y="2068644"/>
                <a:chExt cx="2410929" cy="818354"/>
              </a:xfrm>
            </p:grpSpPr>
            <p:sp>
              <p:nvSpPr>
                <p:cNvPr id="16" name="Oval 15">
                  <a:extLst>
                    <a:ext uri="{FF2B5EF4-FFF2-40B4-BE49-F238E27FC236}">
                      <a16:creationId xmlns:a16="http://schemas.microsoft.com/office/drawing/2014/main" id="{D1C0F065-0121-9D45-8212-5137002FC722}"/>
                    </a:ext>
                  </a:extLst>
                </p:cNvPr>
                <p:cNvSpPr/>
                <p:nvPr/>
              </p:nvSpPr>
              <p:spPr>
                <a:xfrm>
                  <a:off x="467806" y="2068644"/>
                  <a:ext cx="2410929" cy="8183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1C89483-A6D3-AE48-BD7B-44A835DECE6D}"/>
                    </a:ext>
                  </a:extLst>
                </p:cNvPr>
                <p:cNvSpPr txBox="1"/>
                <p:nvPr/>
              </p:nvSpPr>
              <p:spPr>
                <a:xfrm>
                  <a:off x="921267" y="2149644"/>
                  <a:ext cx="1579595" cy="646331"/>
                </a:xfrm>
                <a:prstGeom prst="rect">
                  <a:avLst/>
                </a:prstGeom>
                <a:noFill/>
                <a:ln>
                  <a:noFill/>
                </a:ln>
              </p:spPr>
              <p:txBody>
                <a:bodyPr wrap="square" rtlCol="0">
                  <a:spAutoFit/>
                </a:bodyPr>
                <a:lstStyle/>
                <a:p>
                  <a:r>
                    <a:rPr lang="en-US" dirty="0">
                      <a:solidFill>
                        <a:schemeClr val="tx1">
                          <a:lumMod val="75000"/>
                          <a:lumOff val="25000"/>
                        </a:schemeClr>
                      </a:solidFill>
                      <a:latin typeface="Quattrocento Sans" panose="020B0502050000020003" pitchFamily="34" charset="0"/>
                    </a:rPr>
                    <a:t>Implementing Organizations</a:t>
                  </a:r>
                </a:p>
              </p:txBody>
            </p:sp>
          </p:grpSp>
          <p:grpSp>
            <p:nvGrpSpPr>
              <p:cNvPr id="40" name="Group 39">
                <a:extLst>
                  <a:ext uri="{FF2B5EF4-FFF2-40B4-BE49-F238E27FC236}">
                    <a16:creationId xmlns:a16="http://schemas.microsoft.com/office/drawing/2014/main" id="{3DF3BDCC-027A-4049-8214-006C0AB80027}"/>
                  </a:ext>
                </a:extLst>
              </p:cNvPr>
              <p:cNvGrpSpPr/>
              <p:nvPr/>
            </p:nvGrpSpPr>
            <p:grpSpPr>
              <a:xfrm>
                <a:off x="467805" y="3062025"/>
                <a:ext cx="2410929" cy="980091"/>
                <a:chOff x="467805" y="3062025"/>
                <a:chExt cx="2410929" cy="980091"/>
              </a:xfrm>
            </p:grpSpPr>
            <p:sp>
              <p:nvSpPr>
                <p:cNvPr id="17" name="Oval 16">
                  <a:extLst>
                    <a:ext uri="{FF2B5EF4-FFF2-40B4-BE49-F238E27FC236}">
                      <a16:creationId xmlns:a16="http://schemas.microsoft.com/office/drawing/2014/main" id="{490E2C07-08E8-4E41-A1F7-64AFB5CD6AFB}"/>
                    </a:ext>
                  </a:extLst>
                </p:cNvPr>
                <p:cNvSpPr/>
                <p:nvPr/>
              </p:nvSpPr>
              <p:spPr>
                <a:xfrm>
                  <a:off x="467805" y="3078998"/>
                  <a:ext cx="2410929"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6FAE7D9-63E7-3B41-AE8C-91A003AD734D}"/>
                    </a:ext>
                  </a:extLst>
                </p:cNvPr>
                <p:cNvSpPr txBox="1"/>
                <p:nvPr/>
              </p:nvSpPr>
              <p:spPr>
                <a:xfrm>
                  <a:off x="863174" y="3062025"/>
                  <a:ext cx="1579595" cy="923330"/>
                </a:xfrm>
                <a:prstGeom prst="rect">
                  <a:avLst/>
                </a:prstGeom>
                <a:noFill/>
                <a:ln>
                  <a:noFill/>
                </a:ln>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Funding &amp; Planning Organizations</a:t>
                  </a:r>
                </a:p>
              </p:txBody>
            </p:sp>
          </p:grpSp>
        </p:grpSp>
        <p:grpSp>
          <p:nvGrpSpPr>
            <p:cNvPr id="42" name="Group 41" descr="Researchers &amp; analysts">
              <a:extLst>
                <a:ext uri="{FF2B5EF4-FFF2-40B4-BE49-F238E27FC236}">
                  <a16:creationId xmlns:a16="http://schemas.microsoft.com/office/drawing/2014/main" id="{700CCC0F-BF54-F144-8537-150EA8D60389}"/>
                </a:ext>
              </a:extLst>
            </p:cNvPr>
            <p:cNvGrpSpPr/>
            <p:nvPr/>
          </p:nvGrpSpPr>
          <p:grpSpPr>
            <a:xfrm>
              <a:off x="5986070" y="3429000"/>
              <a:ext cx="3008026" cy="963118"/>
              <a:chOff x="5986070" y="3429000"/>
              <a:chExt cx="3008026" cy="963118"/>
            </a:xfrm>
          </p:grpSpPr>
          <p:sp>
            <p:nvSpPr>
              <p:cNvPr id="20" name="Oval 19">
                <a:extLst>
                  <a:ext uri="{FF2B5EF4-FFF2-40B4-BE49-F238E27FC236}">
                    <a16:creationId xmlns:a16="http://schemas.microsoft.com/office/drawing/2014/main" id="{B40BEEF5-8AAA-2447-8590-54E6CEE75F64}"/>
                  </a:ext>
                </a:extLst>
              </p:cNvPr>
              <p:cNvSpPr/>
              <p:nvPr/>
            </p:nvSpPr>
            <p:spPr>
              <a:xfrm>
                <a:off x="5986070" y="3429000"/>
                <a:ext cx="3008026"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9D066C-CC99-804E-9878-A395FDC05ED2}"/>
                  </a:ext>
                </a:extLst>
              </p:cNvPr>
              <p:cNvSpPr txBox="1"/>
              <p:nvPr/>
            </p:nvSpPr>
            <p:spPr>
              <a:xfrm>
                <a:off x="6148454" y="3730064"/>
                <a:ext cx="2568319"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Researchers &amp; Analysts</a:t>
                </a:r>
              </a:p>
            </p:txBody>
          </p:sp>
        </p:grpSp>
        <p:grpSp>
          <p:nvGrpSpPr>
            <p:cNvPr id="43" name="Group 42" descr="Lawmakers">
              <a:extLst>
                <a:ext uri="{FF2B5EF4-FFF2-40B4-BE49-F238E27FC236}">
                  <a16:creationId xmlns:a16="http://schemas.microsoft.com/office/drawing/2014/main" id="{C50BB59F-D2E3-634C-B4BA-B8B701B0E882}"/>
                </a:ext>
              </a:extLst>
            </p:cNvPr>
            <p:cNvGrpSpPr/>
            <p:nvPr/>
          </p:nvGrpSpPr>
          <p:grpSpPr>
            <a:xfrm>
              <a:off x="4211605" y="5641702"/>
              <a:ext cx="1579595" cy="646056"/>
              <a:chOff x="4211605" y="5641702"/>
              <a:chExt cx="1579595" cy="646056"/>
            </a:xfrm>
          </p:grpSpPr>
          <p:sp>
            <p:nvSpPr>
              <p:cNvPr id="21" name="Oval 20">
                <a:extLst>
                  <a:ext uri="{FF2B5EF4-FFF2-40B4-BE49-F238E27FC236}">
                    <a16:creationId xmlns:a16="http://schemas.microsoft.com/office/drawing/2014/main" id="{A8D62A03-C87C-5C4E-B7EA-E346E6A96AF8}"/>
                  </a:ext>
                </a:extLst>
              </p:cNvPr>
              <p:cNvSpPr/>
              <p:nvPr/>
            </p:nvSpPr>
            <p:spPr>
              <a:xfrm>
                <a:off x="4222221" y="5641702"/>
                <a:ext cx="1484027" cy="64605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descr="Lawmakers">
                <a:extLst>
                  <a:ext uri="{FF2B5EF4-FFF2-40B4-BE49-F238E27FC236}">
                    <a16:creationId xmlns:a16="http://schemas.microsoft.com/office/drawing/2014/main" id="{7F980FDF-4CFF-B54D-BEAB-197B68EE8CEC}"/>
                  </a:ext>
                </a:extLst>
              </p:cNvPr>
              <p:cNvSpPr txBox="1"/>
              <p:nvPr/>
            </p:nvSpPr>
            <p:spPr>
              <a:xfrm>
                <a:off x="4211605" y="5791602"/>
                <a:ext cx="1579595"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Lawmakers</a:t>
                </a:r>
              </a:p>
            </p:txBody>
          </p:sp>
        </p:grpSp>
        <p:grpSp>
          <p:nvGrpSpPr>
            <p:cNvPr id="47" name="Group 46" descr="General Public &amp; Lawmakers">
              <a:extLst>
                <a:ext uri="{FF2B5EF4-FFF2-40B4-BE49-F238E27FC236}">
                  <a16:creationId xmlns:a16="http://schemas.microsoft.com/office/drawing/2014/main" id="{B3A6CE35-6F9F-8547-92F3-06499328DF94}"/>
                </a:ext>
              </a:extLst>
            </p:cNvPr>
            <p:cNvGrpSpPr/>
            <p:nvPr/>
          </p:nvGrpSpPr>
          <p:grpSpPr>
            <a:xfrm>
              <a:off x="10143653" y="1702781"/>
              <a:ext cx="1579595" cy="1606695"/>
              <a:chOff x="10143653" y="1702781"/>
              <a:chExt cx="1579595" cy="1606695"/>
            </a:xfrm>
          </p:grpSpPr>
          <p:sp>
            <p:nvSpPr>
              <p:cNvPr id="19" name="Oval 18">
                <a:extLst>
                  <a:ext uri="{FF2B5EF4-FFF2-40B4-BE49-F238E27FC236}">
                    <a16:creationId xmlns:a16="http://schemas.microsoft.com/office/drawing/2014/main" id="{2E6EFBC9-C84F-2343-A0B1-2AEA03850F47}"/>
                  </a:ext>
                </a:extLst>
              </p:cNvPr>
              <p:cNvSpPr/>
              <p:nvPr/>
            </p:nvSpPr>
            <p:spPr>
              <a:xfrm>
                <a:off x="10191439" y="1711716"/>
                <a:ext cx="1484027" cy="64605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0948F64-8005-3D45-8FEB-BEDABCD69355}"/>
                  </a:ext>
                </a:extLst>
              </p:cNvPr>
              <p:cNvSpPr/>
              <p:nvPr/>
            </p:nvSpPr>
            <p:spPr>
              <a:xfrm>
                <a:off x="10191438" y="2663420"/>
                <a:ext cx="1484027" cy="64605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63DB029-DAA8-B34C-97D7-923B893C3655}"/>
                  </a:ext>
                </a:extLst>
              </p:cNvPr>
              <p:cNvSpPr txBox="1"/>
              <p:nvPr/>
            </p:nvSpPr>
            <p:spPr>
              <a:xfrm>
                <a:off x="10143653" y="2783748"/>
                <a:ext cx="1579595"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Lawmakers</a:t>
                </a:r>
              </a:p>
            </p:txBody>
          </p:sp>
          <p:sp>
            <p:nvSpPr>
              <p:cNvPr id="32" name="TextBox 31" descr="General public &amp; lawmakers">
                <a:extLst>
                  <a:ext uri="{FF2B5EF4-FFF2-40B4-BE49-F238E27FC236}">
                    <a16:creationId xmlns:a16="http://schemas.microsoft.com/office/drawing/2014/main" id="{0C32F9E7-7254-5744-85A9-76DFCDD82227}"/>
                  </a:ext>
                </a:extLst>
              </p:cNvPr>
              <p:cNvSpPr txBox="1"/>
              <p:nvPr/>
            </p:nvSpPr>
            <p:spPr>
              <a:xfrm>
                <a:off x="10218911" y="1702781"/>
                <a:ext cx="1484028" cy="646331"/>
              </a:xfrm>
              <a:prstGeom prst="rect">
                <a:avLst/>
              </a:prstGeom>
              <a:noFill/>
              <a:ln>
                <a:noFill/>
              </a:ln>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General Public</a:t>
                </a:r>
              </a:p>
            </p:txBody>
          </p:sp>
        </p:grpSp>
        <p:grpSp>
          <p:nvGrpSpPr>
            <p:cNvPr id="44" name="Group 43" descr="PSP, PSEMP, and PSP Science Panel">
              <a:extLst>
                <a:ext uri="{FF2B5EF4-FFF2-40B4-BE49-F238E27FC236}">
                  <a16:creationId xmlns:a16="http://schemas.microsoft.com/office/drawing/2014/main" id="{7D283621-9714-6A42-8A7D-84B6BB921BC0}"/>
                </a:ext>
              </a:extLst>
            </p:cNvPr>
            <p:cNvGrpSpPr/>
            <p:nvPr/>
          </p:nvGrpSpPr>
          <p:grpSpPr>
            <a:xfrm>
              <a:off x="2133901" y="344958"/>
              <a:ext cx="4663204" cy="963118"/>
              <a:chOff x="2028971" y="344958"/>
              <a:chExt cx="4663204" cy="963118"/>
            </a:xfrm>
          </p:grpSpPr>
          <p:grpSp>
            <p:nvGrpSpPr>
              <p:cNvPr id="38" name="Group 37">
                <a:extLst>
                  <a:ext uri="{FF2B5EF4-FFF2-40B4-BE49-F238E27FC236}">
                    <a16:creationId xmlns:a16="http://schemas.microsoft.com/office/drawing/2014/main" id="{982B5041-E055-254A-98E1-39C2C4211476}"/>
                  </a:ext>
                </a:extLst>
              </p:cNvPr>
              <p:cNvGrpSpPr/>
              <p:nvPr/>
            </p:nvGrpSpPr>
            <p:grpSpPr>
              <a:xfrm>
                <a:off x="5112580" y="344958"/>
                <a:ext cx="1579595" cy="963118"/>
                <a:chOff x="5112580" y="952945"/>
                <a:chExt cx="1579595" cy="963118"/>
              </a:xfrm>
            </p:grpSpPr>
            <p:sp>
              <p:nvSpPr>
                <p:cNvPr id="35" name="Oval 34" descr="PSP Science Panel">
                  <a:extLst>
                    <a:ext uri="{FF2B5EF4-FFF2-40B4-BE49-F238E27FC236}">
                      <a16:creationId xmlns:a16="http://schemas.microsoft.com/office/drawing/2014/main" id="{0ADBFC96-2E83-C140-8BCC-35C48C197F72}"/>
                    </a:ext>
                  </a:extLst>
                </p:cNvPr>
                <p:cNvSpPr/>
                <p:nvPr/>
              </p:nvSpPr>
              <p:spPr>
                <a:xfrm>
                  <a:off x="5157240" y="952945"/>
                  <a:ext cx="1484027"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751BFED-1D74-B841-BEEF-383C8FF18926}"/>
                    </a:ext>
                  </a:extLst>
                </p:cNvPr>
                <p:cNvSpPr txBox="1"/>
                <p:nvPr/>
              </p:nvSpPr>
              <p:spPr>
                <a:xfrm>
                  <a:off x="5112580" y="1013034"/>
                  <a:ext cx="1579595" cy="646331"/>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PSP </a:t>
                  </a:r>
                  <a:br>
                    <a:rPr lang="en-US" dirty="0">
                      <a:solidFill>
                        <a:schemeClr val="tx1">
                          <a:lumMod val="75000"/>
                          <a:lumOff val="25000"/>
                        </a:schemeClr>
                      </a:solidFill>
                      <a:latin typeface="Quattrocento Sans" panose="020B0502050000020003" pitchFamily="34" charset="0"/>
                    </a:rPr>
                  </a:br>
                  <a:r>
                    <a:rPr lang="en-US" dirty="0">
                      <a:solidFill>
                        <a:schemeClr val="tx1">
                          <a:lumMod val="75000"/>
                          <a:lumOff val="25000"/>
                        </a:schemeClr>
                      </a:solidFill>
                      <a:latin typeface="Quattrocento Sans" panose="020B0502050000020003" pitchFamily="34" charset="0"/>
                    </a:rPr>
                    <a:t>Science Panel</a:t>
                  </a:r>
                </a:p>
              </p:txBody>
            </p:sp>
          </p:grpSp>
          <p:grpSp>
            <p:nvGrpSpPr>
              <p:cNvPr id="36" name="Group 35">
                <a:extLst>
                  <a:ext uri="{FF2B5EF4-FFF2-40B4-BE49-F238E27FC236}">
                    <a16:creationId xmlns:a16="http://schemas.microsoft.com/office/drawing/2014/main" id="{BF0BC285-A3CB-644B-8473-7101E48A88E0}"/>
                  </a:ext>
                </a:extLst>
              </p:cNvPr>
              <p:cNvGrpSpPr/>
              <p:nvPr/>
            </p:nvGrpSpPr>
            <p:grpSpPr>
              <a:xfrm>
                <a:off x="2028971" y="344958"/>
                <a:ext cx="1579595" cy="963118"/>
                <a:chOff x="2028971" y="884598"/>
                <a:chExt cx="1579595" cy="963118"/>
              </a:xfrm>
            </p:grpSpPr>
            <p:sp>
              <p:nvSpPr>
                <p:cNvPr id="33" name="Oval 32" descr="PSP">
                  <a:extLst>
                    <a:ext uri="{FF2B5EF4-FFF2-40B4-BE49-F238E27FC236}">
                      <a16:creationId xmlns:a16="http://schemas.microsoft.com/office/drawing/2014/main" id="{84AEF848-509C-7F46-B7AF-C7A4886F2BE0}"/>
                    </a:ext>
                  </a:extLst>
                </p:cNvPr>
                <p:cNvSpPr/>
                <p:nvPr/>
              </p:nvSpPr>
              <p:spPr>
                <a:xfrm>
                  <a:off x="2065985" y="884598"/>
                  <a:ext cx="1484027"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A5BB6A8-A058-3D4B-BEFF-3FE63F249870}"/>
                    </a:ext>
                  </a:extLst>
                </p:cNvPr>
                <p:cNvSpPr txBox="1"/>
                <p:nvPr/>
              </p:nvSpPr>
              <p:spPr>
                <a:xfrm>
                  <a:off x="2028971" y="1179730"/>
                  <a:ext cx="1579595"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PSP</a:t>
                  </a:r>
                </a:p>
              </p:txBody>
            </p:sp>
          </p:grpSp>
          <p:grpSp>
            <p:nvGrpSpPr>
              <p:cNvPr id="37" name="Group 36">
                <a:extLst>
                  <a:ext uri="{FF2B5EF4-FFF2-40B4-BE49-F238E27FC236}">
                    <a16:creationId xmlns:a16="http://schemas.microsoft.com/office/drawing/2014/main" id="{B3D5F020-3958-884E-8309-AADD1271D5B7}"/>
                  </a:ext>
                </a:extLst>
              </p:cNvPr>
              <p:cNvGrpSpPr/>
              <p:nvPr/>
            </p:nvGrpSpPr>
            <p:grpSpPr>
              <a:xfrm>
                <a:off x="3569995" y="344958"/>
                <a:ext cx="1579595" cy="963118"/>
                <a:chOff x="3569995" y="917189"/>
                <a:chExt cx="1579595" cy="963118"/>
              </a:xfrm>
            </p:grpSpPr>
            <p:sp>
              <p:nvSpPr>
                <p:cNvPr id="34" name="Oval 33" descr="PSEMP">
                  <a:extLst>
                    <a:ext uri="{FF2B5EF4-FFF2-40B4-BE49-F238E27FC236}">
                      <a16:creationId xmlns:a16="http://schemas.microsoft.com/office/drawing/2014/main" id="{E7FCE308-8E72-A543-AE8E-A41BCE7D3767}"/>
                    </a:ext>
                  </a:extLst>
                </p:cNvPr>
                <p:cNvSpPr/>
                <p:nvPr/>
              </p:nvSpPr>
              <p:spPr>
                <a:xfrm>
                  <a:off x="3577335" y="917189"/>
                  <a:ext cx="1484027"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D1A41D0-A956-6F43-AD19-B0C078E19088}"/>
                    </a:ext>
                  </a:extLst>
                </p:cNvPr>
                <p:cNvSpPr txBox="1"/>
                <p:nvPr/>
              </p:nvSpPr>
              <p:spPr>
                <a:xfrm>
                  <a:off x="3569995" y="1201785"/>
                  <a:ext cx="1579595"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PSEMP</a:t>
                  </a:r>
                </a:p>
              </p:txBody>
            </p:sp>
          </p:grpSp>
        </p:grpSp>
        <p:cxnSp>
          <p:nvCxnSpPr>
            <p:cNvPr id="49" name="Straight Connector 48">
              <a:extLst>
                <a:ext uri="{FF2B5EF4-FFF2-40B4-BE49-F238E27FC236}">
                  <a16:creationId xmlns:a16="http://schemas.microsoft.com/office/drawing/2014/main" id="{3E7B6E8B-9A5A-4245-BFDC-C4D20D3071AA}"/>
                </a:ext>
              </a:extLst>
            </p:cNvPr>
            <p:cNvCxnSpPr>
              <a:stCxn id="33" idx="4"/>
              <a:endCxn id="4" idx="0"/>
            </p:cNvCxnSpPr>
            <p:nvPr/>
          </p:nvCxnSpPr>
          <p:spPr>
            <a:xfrm>
              <a:off x="2912929" y="1308076"/>
              <a:ext cx="1490430" cy="245479"/>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2376412-793E-074B-AF5A-654DE76AA633}"/>
                </a:ext>
              </a:extLst>
            </p:cNvPr>
            <p:cNvCxnSpPr>
              <a:cxnSpLocks/>
              <a:stCxn id="34" idx="4"/>
              <a:endCxn id="4" idx="0"/>
            </p:cNvCxnSpPr>
            <p:nvPr/>
          </p:nvCxnSpPr>
          <p:spPr>
            <a:xfrm flipH="1">
              <a:off x="4403359" y="1308076"/>
              <a:ext cx="20920" cy="245479"/>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8F5E054-9AC5-5749-B8C8-2502D538DD1C}"/>
                </a:ext>
              </a:extLst>
            </p:cNvPr>
            <p:cNvCxnSpPr>
              <a:cxnSpLocks/>
              <a:stCxn id="35" idx="4"/>
              <a:endCxn id="4" idx="0"/>
            </p:cNvCxnSpPr>
            <p:nvPr/>
          </p:nvCxnSpPr>
          <p:spPr>
            <a:xfrm flipH="1">
              <a:off x="4403359" y="1308076"/>
              <a:ext cx="1600825" cy="245479"/>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609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38E38B44-05E4-B343-BFBB-CED10CAC5232}"/>
              </a:ext>
            </a:extLst>
          </p:cNvPr>
          <p:cNvSpPr>
            <a:spLocks noGrp="1"/>
          </p:cNvSpPr>
          <p:nvPr>
            <p:ph type="title"/>
          </p:nvPr>
        </p:nvSpPr>
        <p:spPr>
          <a:xfrm>
            <a:off x="838200" y="365125"/>
            <a:ext cx="4347949" cy="2137273"/>
          </a:xfrm>
        </p:spPr>
        <p:txBody>
          <a:bodyPr anchor="b">
            <a:normAutofit/>
          </a:bodyPr>
          <a:lstStyle/>
          <a:p>
            <a:r>
              <a:rPr lang="en-US">
                <a:latin typeface="Quattrocento Sans" panose="020B0502050000020003" pitchFamily="34" charset="0"/>
              </a:rPr>
              <a:t>Thank you!</a:t>
            </a:r>
          </a:p>
        </p:txBody>
      </p:sp>
      <p:sp>
        <p:nvSpPr>
          <p:cNvPr id="3" name="Content Placeholder 2">
            <a:extLst>
              <a:ext uri="{FF2B5EF4-FFF2-40B4-BE49-F238E27FC236}">
                <a16:creationId xmlns:a16="http://schemas.microsoft.com/office/drawing/2014/main" id="{77B1203C-4140-CC4F-B3DC-0E67D567C23D}"/>
              </a:ext>
            </a:extLst>
          </p:cNvPr>
          <p:cNvSpPr>
            <a:spLocks noGrp="1"/>
          </p:cNvSpPr>
          <p:nvPr>
            <p:ph idx="1"/>
          </p:nvPr>
        </p:nvSpPr>
        <p:spPr>
          <a:xfrm>
            <a:off x="838200" y="2681785"/>
            <a:ext cx="4347948" cy="3495178"/>
          </a:xfrm>
        </p:spPr>
        <p:txBody>
          <a:bodyPr>
            <a:normAutofit/>
          </a:bodyPr>
          <a:lstStyle/>
          <a:p>
            <a:pPr marL="0" indent="0">
              <a:buNone/>
            </a:pPr>
            <a:r>
              <a:rPr lang="en-US" sz="2000"/>
              <a:t>tessa@uw.edu</a:t>
            </a:r>
          </a:p>
          <a:p>
            <a:pPr marL="0" indent="0">
              <a:buNone/>
            </a:pPr>
            <a:r>
              <a:rPr lang="en-US" sz="2000"/>
              <a:t>@tessafrancis</a:t>
            </a:r>
          </a:p>
        </p:txBody>
      </p:sp>
      <p:pic>
        <p:nvPicPr>
          <p:cNvPr id="5" name="Picture 4">
            <a:extLst>
              <a:ext uri="{FF2B5EF4-FFF2-40B4-BE49-F238E27FC236}">
                <a16:creationId xmlns:a16="http://schemas.microsoft.com/office/drawing/2014/main" id="{ECA0A548-8EAE-244D-A790-A75559F952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77309" y="1181678"/>
            <a:ext cx="4797354" cy="1966128"/>
          </a:xfrm>
          <a:prstGeom prst="rect">
            <a:avLst/>
          </a:prstGeom>
        </p:spPr>
      </p:pic>
      <p:pic>
        <p:nvPicPr>
          <p:cNvPr id="4" name="Picture 3">
            <a:extLst>
              <a:ext uri="{FF2B5EF4-FFF2-40B4-BE49-F238E27FC236}">
                <a16:creationId xmlns:a16="http://schemas.microsoft.com/office/drawing/2014/main" id="{F4AF09C7-C00D-5B4F-B71A-08FC47382253}"/>
              </a:ext>
              <a:ext uri="{C183D7F6-B498-43B3-948B-1728B52AA6E4}">
                <adec:decorative xmlns:adec="http://schemas.microsoft.com/office/drawing/2017/decorative" val="1"/>
              </a:ext>
            </a:extLst>
          </p:cNvPr>
          <p:cNvPicPr>
            <a:picLocks noChangeAspect="1"/>
          </p:cNvPicPr>
          <p:nvPr/>
        </p:nvPicPr>
        <p:blipFill rotWithShape="1">
          <a:blip r:embed="rId3"/>
          <a:srcRect r="56171"/>
          <a:stretch/>
        </p:blipFill>
        <p:spPr>
          <a:xfrm>
            <a:off x="6297433" y="5080330"/>
            <a:ext cx="2513506" cy="794768"/>
          </a:xfrm>
          <a:prstGeom prst="rect">
            <a:avLst/>
          </a:prstGeom>
        </p:spPr>
      </p:pic>
      <p:pic>
        <p:nvPicPr>
          <p:cNvPr id="6" name="Picture 5">
            <a:extLst>
              <a:ext uri="{FF2B5EF4-FFF2-40B4-BE49-F238E27FC236}">
                <a16:creationId xmlns:a16="http://schemas.microsoft.com/office/drawing/2014/main" id="{D0036676-2593-A64E-96BB-BEB318370CC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16405" y="4653502"/>
            <a:ext cx="1663093" cy="1663093"/>
          </a:xfrm>
          <a:prstGeom prst="rect">
            <a:avLst/>
          </a:prstGeom>
        </p:spPr>
      </p:pic>
    </p:spTree>
    <p:extLst>
      <p:ext uri="{BB962C8B-B14F-4D97-AF65-F5344CB8AC3E}">
        <p14:creationId xmlns:p14="http://schemas.microsoft.com/office/powerpoint/2010/main" val="114528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9EBF-90B1-A040-8E14-49AFE4824A95}"/>
              </a:ext>
            </a:extLst>
          </p:cNvPr>
          <p:cNvSpPr>
            <a:spLocks noGrp="1"/>
          </p:cNvSpPr>
          <p:nvPr>
            <p:ph type="title"/>
          </p:nvPr>
        </p:nvSpPr>
        <p:spPr>
          <a:xfrm>
            <a:off x="481013" y="3752849"/>
            <a:ext cx="3290887" cy="2452687"/>
          </a:xfrm>
        </p:spPr>
        <p:txBody>
          <a:bodyPr anchor="ctr">
            <a:normAutofit/>
          </a:bodyPr>
          <a:lstStyle/>
          <a:p>
            <a:r>
              <a:rPr lang="en-US" sz="3600"/>
              <a:t>Thanks to my co-authors</a:t>
            </a:r>
          </a:p>
        </p:txBody>
      </p:sp>
      <p:pic>
        <p:nvPicPr>
          <p:cNvPr id="1026" name="Picture 2" descr="Center for Urban Waters on the Thea Foss Waterway">
            <a:extLst>
              <a:ext uri="{FF2B5EF4-FFF2-40B4-BE49-F238E27FC236}">
                <a16:creationId xmlns:a16="http://schemas.microsoft.com/office/drawing/2014/main" id="{89E91D4E-3551-A64F-91A9-71CFF14DCF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73" b="885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B6F3C75-A677-A948-88FC-07374D0D41A0}"/>
              </a:ext>
            </a:extLst>
          </p:cNvPr>
          <p:cNvSpPr>
            <a:spLocks noGrp="1"/>
          </p:cNvSpPr>
          <p:nvPr>
            <p:ph idx="1"/>
          </p:nvPr>
        </p:nvSpPr>
        <p:spPr>
          <a:xfrm>
            <a:off x="5559698" y="3947721"/>
            <a:ext cx="2669732" cy="2452687"/>
          </a:xfrm>
        </p:spPr>
        <p:txBody>
          <a:bodyPr anchor="ctr">
            <a:noAutofit/>
          </a:bodyPr>
          <a:lstStyle/>
          <a:p>
            <a:pPr marL="0" indent="0">
              <a:buNone/>
            </a:pPr>
            <a:r>
              <a:rPr lang="en-US" sz="2400" dirty="0">
                <a:latin typeface="Quattrocento Sans" panose="020B0502050000020003" pitchFamily="34" charset="0"/>
              </a:rPr>
              <a:t>Andy James</a:t>
            </a:r>
          </a:p>
          <a:p>
            <a:pPr marL="0" indent="0">
              <a:buNone/>
            </a:pPr>
            <a:r>
              <a:rPr lang="en-US" sz="2400" dirty="0">
                <a:latin typeface="Quattrocento Sans" panose="020B0502050000020003" pitchFamily="34" charset="0"/>
              </a:rPr>
              <a:t>Joel Baker</a:t>
            </a:r>
          </a:p>
          <a:p>
            <a:pPr marL="0" indent="0">
              <a:buNone/>
            </a:pPr>
            <a:r>
              <a:rPr lang="en-US" sz="2400" dirty="0">
                <a:latin typeface="Quattrocento Sans" panose="020B0502050000020003" pitchFamily="34" charset="0"/>
              </a:rPr>
              <a:t>Nick Georgiadis</a:t>
            </a:r>
          </a:p>
          <a:p>
            <a:pPr marL="0" indent="0">
              <a:buNone/>
            </a:pPr>
            <a:r>
              <a:rPr lang="en-US" sz="2400" dirty="0">
                <a:latin typeface="Quattrocento Sans" panose="020B0502050000020003" pitchFamily="34" charset="0"/>
              </a:rPr>
              <a:t>Aimee Kinney</a:t>
            </a:r>
          </a:p>
        </p:txBody>
      </p:sp>
      <p:sp>
        <p:nvSpPr>
          <p:cNvPr id="4" name="Rectangle 3">
            <a:extLst>
              <a:ext uri="{FF2B5EF4-FFF2-40B4-BE49-F238E27FC236}">
                <a16:creationId xmlns:a16="http://schemas.microsoft.com/office/drawing/2014/main" id="{4B742A71-2798-F647-BD5C-B509868D0DE0}"/>
              </a:ext>
            </a:extLst>
          </p:cNvPr>
          <p:cNvSpPr/>
          <p:nvPr/>
        </p:nvSpPr>
        <p:spPr>
          <a:xfrm>
            <a:off x="8098657" y="4409007"/>
            <a:ext cx="2949093" cy="1569660"/>
          </a:xfrm>
          <a:prstGeom prst="rect">
            <a:avLst/>
          </a:prstGeom>
        </p:spPr>
        <p:txBody>
          <a:bodyPr wrap="square">
            <a:spAutoFit/>
          </a:bodyPr>
          <a:lstStyle/>
          <a:p>
            <a:r>
              <a:rPr lang="en-US" sz="2400" dirty="0">
                <a:latin typeface="Quattrocento Sans" panose="020B0502050000020003" pitchFamily="34" charset="0"/>
              </a:rPr>
              <a:t>Caitlin </a:t>
            </a:r>
            <a:r>
              <a:rPr lang="en-US" sz="2400" dirty="0" err="1">
                <a:latin typeface="Quattrocento Sans" panose="020B0502050000020003" pitchFamily="34" charset="0"/>
              </a:rPr>
              <a:t>Magel</a:t>
            </a:r>
            <a:endParaRPr lang="en-US" sz="2400" dirty="0">
              <a:latin typeface="Quattrocento Sans" panose="020B0502050000020003" pitchFamily="34" charset="0"/>
            </a:endParaRPr>
          </a:p>
          <a:p>
            <a:r>
              <a:rPr lang="en-US" sz="2400" dirty="0">
                <a:latin typeface="Quattrocento Sans" panose="020B0502050000020003" pitchFamily="34" charset="0"/>
              </a:rPr>
              <a:t>Jeff Rice</a:t>
            </a:r>
          </a:p>
          <a:p>
            <a:r>
              <a:rPr lang="en-US" sz="2400" dirty="0">
                <a:latin typeface="Quattrocento Sans" panose="020B0502050000020003" pitchFamily="34" charset="0"/>
              </a:rPr>
              <a:t>Tanya Roberts</a:t>
            </a:r>
          </a:p>
          <a:p>
            <a:r>
              <a:rPr lang="en-US" sz="2400" dirty="0">
                <a:latin typeface="Quattrocento Sans" panose="020B0502050000020003" pitchFamily="34" charset="0"/>
              </a:rPr>
              <a:t>Christopher Wright</a:t>
            </a:r>
            <a:endParaRPr lang="en-US" sz="2400" dirty="0"/>
          </a:p>
        </p:txBody>
      </p:sp>
    </p:spTree>
    <p:extLst>
      <p:ext uri="{BB962C8B-B14F-4D97-AF65-F5344CB8AC3E}">
        <p14:creationId xmlns:p14="http://schemas.microsoft.com/office/powerpoint/2010/main" val="284043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5B26-EDAF-974D-AD0A-0A160875C194}"/>
              </a:ext>
            </a:extLst>
          </p:cNvPr>
          <p:cNvSpPr>
            <a:spLocks noGrp="1"/>
          </p:cNvSpPr>
          <p:nvPr>
            <p:ph type="ctrTitle"/>
          </p:nvPr>
        </p:nvSpPr>
        <p:spPr>
          <a:xfrm>
            <a:off x="1524000" y="-2387600"/>
            <a:ext cx="9144000" cy="2387600"/>
          </a:xfrm>
        </p:spPr>
        <p:txBody>
          <a:bodyPr vert="horz" lIns="91440" tIns="45720" rIns="91440" bIns="45720" rtlCol="0" anchor="b">
            <a:normAutofit fontScale="90000"/>
          </a:bodyPr>
          <a:lstStyle/>
          <a:p>
            <a:r>
              <a:rPr lang="en-US" dirty="0">
                <a:solidFill>
                  <a:schemeClr val="bg1"/>
                </a:solidFill>
                <a:latin typeface="Quattrocento Sans" panose="020B0502050000020003" pitchFamily="34" charset="0"/>
              </a:rPr>
              <a:t>Linking science to management doesn’t happen by accident</a:t>
            </a:r>
          </a:p>
        </p:txBody>
      </p:sp>
      <p:pic>
        <p:nvPicPr>
          <p:cNvPr id="3" name="Picture 2" descr="Accident! A still from a Laurel and Hardy skit, showing them both on the ground, Hardy covered in a pile of broken dishes.">
            <a:extLst>
              <a:ext uri="{FF2B5EF4-FFF2-40B4-BE49-F238E27FC236}">
                <a16:creationId xmlns:a16="http://schemas.microsoft.com/office/drawing/2014/main" id="{1969C502-7933-DF46-B5C7-2FB59F42802B}"/>
              </a:ext>
            </a:extLst>
          </p:cNvPr>
          <p:cNvPicPr>
            <a:picLocks noChangeAspect="1"/>
          </p:cNvPicPr>
          <p:nvPr/>
        </p:nvPicPr>
        <p:blipFill>
          <a:blip r:embed="rId3"/>
          <a:stretch>
            <a:fillRect/>
          </a:stretch>
        </p:blipFill>
        <p:spPr>
          <a:xfrm>
            <a:off x="1706880" y="0"/>
            <a:ext cx="8778240" cy="6858000"/>
          </a:xfrm>
          <a:prstGeom prst="rect">
            <a:avLst/>
          </a:prstGeom>
        </p:spPr>
      </p:pic>
    </p:spTree>
    <p:extLst>
      <p:ext uri="{BB962C8B-B14F-4D97-AF65-F5344CB8AC3E}">
        <p14:creationId xmlns:p14="http://schemas.microsoft.com/office/powerpoint/2010/main" val="238913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46626-2F91-1648-A09C-0CB728CF55A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“Evidence for action” is trending</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he White House Fact Sheet: Biden-Harris administration launches Year of Evidence for Action to fortify and expand evidence-based policymaking">
            <a:extLst>
              <a:ext uri="{FF2B5EF4-FFF2-40B4-BE49-F238E27FC236}">
                <a16:creationId xmlns:a16="http://schemas.microsoft.com/office/drawing/2014/main" id="{F46A63BB-911C-2948-8866-71B7B6E1F453}"/>
              </a:ext>
            </a:extLst>
          </p:cNvPr>
          <p:cNvPicPr>
            <a:picLocks noGrp="1" noChangeAspect="1"/>
          </p:cNvPicPr>
          <p:nvPr>
            <p:ph idx="1"/>
          </p:nvPr>
        </p:nvPicPr>
        <p:blipFill>
          <a:blip r:embed="rId3"/>
          <a:stretch>
            <a:fillRect/>
          </a:stretch>
        </p:blipFill>
        <p:spPr>
          <a:xfrm>
            <a:off x="320040" y="2543755"/>
            <a:ext cx="11496821" cy="3765209"/>
          </a:xfrm>
          <a:prstGeom prst="rect">
            <a:avLst/>
          </a:prstGeom>
        </p:spPr>
      </p:pic>
      <p:sp>
        <p:nvSpPr>
          <p:cNvPr id="7" name="Teardrop 6">
            <a:extLst>
              <a:ext uri="{FF2B5EF4-FFF2-40B4-BE49-F238E27FC236}">
                <a16:creationId xmlns:a16="http://schemas.microsoft.com/office/drawing/2014/main" id="{79D7CB24-631B-0342-8FF7-BC8B8C0E8CF6}"/>
              </a:ext>
              <a:ext uri="{C183D7F6-B498-43B3-948B-1728B52AA6E4}">
                <adec:decorative xmlns:adec="http://schemas.microsoft.com/office/drawing/2017/decorative" val="1"/>
              </a:ext>
            </a:extLst>
          </p:cNvPr>
          <p:cNvSpPr/>
          <p:nvPr/>
        </p:nvSpPr>
        <p:spPr>
          <a:xfrm flipH="1" flipV="1">
            <a:off x="9218954" y="3432752"/>
            <a:ext cx="1424065" cy="989351"/>
          </a:xfrm>
          <a:prstGeom prst="teardrop">
            <a:avLst/>
          </a:prstGeom>
          <a:solidFill>
            <a:srgbClr val="73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D7736D-08C5-8642-A781-A9371368F24D}"/>
              </a:ext>
            </a:extLst>
          </p:cNvPr>
          <p:cNvSpPr txBox="1"/>
          <p:nvPr/>
        </p:nvSpPr>
        <p:spPr>
          <a:xfrm>
            <a:off x="9278916" y="3642613"/>
            <a:ext cx="1367684" cy="584775"/>
          </a:xfrm>
          <a:prstGeom prst="rect">
            <a:avLst/>
          </a:prstGeom>
          <a:noFill/>
        </p:spPr>
        <p:txBody>
          <a:bodyPr wrap="square" rtlCol="0">
            <a:spAutoFit/>
          </a:bodyPr>
          <a:lstStyle/>
          <a:p>
            <a:pPr algn="ctr"/>
            <a:r>
              <a:rPr lang="en-US" sz="3200" dirty="0">
                <a:solidFill>
                  <a:schemeClr val="bg1"/>
                </a:solidFill>
                <a:latin typeface="Quattrocento Sans" panose="020B0502050000020003" pitchFamily="34" charset="0"/>
              </a:rPr>
              <a:t>“YEA!”</a:t>
            </a:r>
          </a:p>
        </p:txBody>
      </p:sp>
    </p:spTree>
    <p:extLst>
      <p:ext uri="{BB962C8B-B14F-4D97-AF65-F5344CB8AC3E}">
        <p14:creationId xmlns:p14="http://schemas.microsoft.com/office/powerpoint/2010/main" val="33175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241BB3-C1C9-BE4B-9644-C934F2C34FCF}"/>
              </a:ext>
            </a:extLst>
          </p:cNvPr>
          <p:cNvSpPr txBox="1">
            <a:spLocks noGrp="1"/>
          </p:cNvSpPr>
          <p:nvPr>
            <p:ph type="title" idx="4294967295"/>
          </p:nvPr>
        </p:nvSpPr>
        <p:spPr>
          <a:xfrm>
            <a:off x="133350" y="59404"/>
            <a:ext cx="1189608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Quattrocento Sans" panose="020B0502050000020003" pitchFamily="34" charset="0"/>
                <a:ea typeface="+mn-ea"/>
                <a:cs typeface="Arial" panose="020B0604020202020204" pitchFamily="34" charset="0"/>
              </a:rPr>
              <a:t>Enabling the use of research</a:t>
            </a:r>
          </a:p>
        </p:txBody>
      </p:sp>
      <p:sp>
        <p:nvSpPr>
          <p:cNvPr id="4" name="TextBox 3">
            <a:extLst>
              <a:ext uri="{FF2B5EF4-FFF2-40B4-BE49-F238E27FC236}">
                <a16:creationId xmlns:a16="http://schemas.microsoft.com/office/drawing/2014/main" id="{0CF50817-A3B9-C140-A3CC-554239ABD874}"/>
              </a:ext>
            </a:extLst>
          </p:cNvPr>
          <p:cNvSpPr txBox="1"/>
          <p:nvPr/>
        </p:nvSpPr>
        <p:spPr>
          <a:xfrm>
            <a:off x="-11755" y="6356357"/>
            <a:ext cx="10671276" cy="379656"/>
          </a:xfrm>
          <a:prstGeom prst="rect">
            <a:avLst/>
          </a:prstGeom>
          <a:noFill/>
        </p:spPr>
        <p:txBody>
          <a:bodyPr wrap="square" rtlCol="0">
            <a:spAutoFit/>
          </a:bodyPr>
          <a:lstStyle/>
          <a:p>
            <a:r>
              <a:rPr lang="en-US" sz="1867" dirty="0" err="1">
                <a:solidFill>
                  <a:schemeClr val="bg1"/>
                </a:solidFill>
                <a:latin typeface="Quattrocento Sans" panose="020B0502050000020003" pitchFamily="34" charset="0"/>
                <a:cs typeface="Gill Sans Light" panose="020B0302020104020203" pitchFamily="34" charset="-79"/>
              </a:rPr>
              <a:t>Bednarek</a:t>
            </a:r>
            <a:r>
              <a:rPr lang="en-US" sz="1867" dirty="0">
                <a:solidFill>
                  <a:schemeClr val="bg1"/>
                </a:solidFill>
                <a:latin typeface="Quattrocento Sans" panose="020B0502050000020003" pitchFamily="34" charset="0"/>
                <a:cs typeface="Gill Sans Light" panose="020B0302020104020203" pitchFamily="34" charset="-79"/>
              </a:rPr>
              <a:t> et al. 2018</a:t>
            </a:r>
            <a:endParaRPr lang="en-US" sz="1867" b="1" dirty="0">
              <a:solidFill>
                <a:schemeClr val="bg1"/>
              </a:solidFill>
              <a:latin typeface="Quattrocento Sans" panose="020B0502050000020003" pitchFamily="34" charset="0"/>
              <a:cs typeface="Gill Sans Light" panose="020B0302020104020203" pitchFamily="34" charset="-79"/>
            </a:endParaRPr>
          </a:p>
        </p:txBody>
      </p:sp>
      <p:graphicFrame>
        <p:nvGraphicFramePr>
          <p:cNvPr id="3" name="Diagram 2" descr="1. Tailor research results for decisions&#10;2. Increase legitimacy and robustness of research results&#10;3. Increase potential for durable decision processes&#10;4. Capitalize on policy windows">
            <a:extLst>
              <a:ext uri="{FF2B5EF4-FFF2-40B4-BE49-F238E27FC236}">
                <a16:creationId xmlns:a16="http://schemas.microsoft.com/office/drawing/2014/main" id="{125658C8-A12D-F143-8A99-4A61ADAECE38}"/>
              </a:ext>
            </a:extLst>
          </p:cNvPr>
          <p:cNvGraphicFramePr/>
          <p:nvPr>
            <p:extLst>
              <p:ext uri="{D42A27DB-BD31-4B8C-83A1-F6EECF244321}">
                <p14:modId xmlns:p14="http://schemas.microsoft.com/office/powerpoint/2010/main" val="1273287298"/>
              </p:ext>
            </p:extLst>
          </p:nvPr>
        </p:nvGraphicFramePr>
        <p:xfrm>
          <a:off x="711200" y="1576378"/>
          <a:ext cx="11318240" cy="455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05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B9AB-333D-A44A-9DB3-1DED3605A80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bg1"/>
                </a:solidFill>
              </a:rPr>
              <a:t>The Puget Sound Institute</a:t>
            </a:r>
          </a:p>
        </p:txBody>
      </p:sp>
      <p:pic>
        <p:nvPicPr>
          <p:cNvPr id="5" name="Content Placeholder 4" descr="Science for policy: Technical assistance to resource managers and policymakers. &#10;&#10;PSI and our partners receive major funding from the EPA to support and enhance new strategies for improving the health of Puget Sound">
            <a:extLst>
              <a:ext uri="{FF2B5EF4-FFF2-40B4-BE49-F238E27FC236}">
                <a16:creationId xmlns:a16="http://schemas.microsoft.com/office/drawing/2014/main" id="{B90C1E9C-556F-3D45-A862-D87C6F9117A3}"/>
              </a:ext>
            </a:extLst>
          </p:cNvPr>
          <p:cNvPicPr>
            <a:picLocks noGrp="1" noChangeAspect="1"/>
          </p:cNvPicPr>
          <p:nvPr>
            <p:ph idx="1"/>
          </p:nvPr>
        </p:nvPicPr>
        <p:blipFill rotWithShape="1">
          <a:blip r:embed="rId3"/>
          <a:srcRect l="6955" r="14199"/>
          <a:stretch/>
        </p:blipFill>
        <p:spPr>
          <a:xfrm>
            <a:off x="-1" y="1596571"/>
            <a:ext cx="12192001" cy="4325258"/>
          </a:xfrm>
        </p:spPr>
      </p:pic>
      <p:pic>
        <p:nvPicPr>
          <p:cNvPr id="7" name="Picture 6">
            <a:extLst>
              <a:ext uri="{FF2B5EF4-FFF2-40B4-BE49-F238E27FC236}">
                <a16:creationId xmlns:a16="http://schemas.microsoft.com/office/drawing/2014/main" id="{FC4ACA63-7ECB-FB44-A489-BDD55C3786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408881"/>
            <a:ext cx="12192000" cy="1187690"/>
          </a:xfrm>
          <a:prstGeom prst="rect">
            <a:avLst/>
          </a:prstGeom>
        </p:spPr>
      </p:pic>
    </p:spTree>
    <p:extLst>
      <p:ext uri="{BB962C8B-B14F-4D97-AF65-F5344CB8AC3E}">
        <p14:creationId xmlns:p14="http://schemas.microsoft.com/office/powerpoint/2010/main" val="266255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6806582-B16B-FF40-9358-EBF5316B3A64}"/>
              </a:ext>
            </a:extLst>
          </p:cNvPr>
          <p:cNvSpPr/>
          <p:nvPr/>
        </p:nvSpPr>
        <p:spPr>
          <a:xfrm>
            <a:off x="284813" y="284812"/>
            <a:ext cx="11632367" cy="6325849"/>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Implementation Strategies">
            <a:extLst>
              <a:ext uri="{FF2B5EF4-FFF2-40B4-BE49-F238E27FC236}">
                <a16:creationId xmlns:a16="http://schemas.microsoft.com/office/drawing/2014/main" id="{D80CEA04-48E9-E145-B5B3-DCECAFA9D405}"/>
              </a:ext>
            </a:extLst>
          </p:cNvPr>
          <p:cNvGrpSpPr/>
          <p:nvPr/>
        </p:nvGrpSpPr>
        <p:grpSpPr>
          <a:xfrm>
            <a:off x="2357201" y="1553555"/>
            <a:ext cx="4092315" cy="2280968"/>
            <a:chOff x="3265360" y="1553555"/>
            <a:chExt cx="4092315" cy="2280968"/>
          </a:xfrm>
        </p:grpSpPr>
        <p:sp>
          <p:nvSpPr>
            <p:cNvPr id="4" name="Rounded Rectangle 3">
              <a:extLst>
                <a:ext uri="{FF2B5EF4-FFF2-40B4-BE49-F238E27FC236}">
                  <a16:creationId xmlns:a16="http://schemas.microsoft.com/office/drawing/2014/main" id="{C60C70DA-52D6-4E42-9641-BA0DDD09841D}"/>
                </a:ext>
              </a:extLst>
            </p:cNvPr>
            <p:cNvSpPr/>
            <p:nvPr/>
          </p:nvSpPr>
          <p:spPr>
            <a:xfrm>
              <a:off x="3265360" y="1553555"/>
              <a:ext cx="4092315" cy="2280968"/>
            </a:xfrm>
            <a:prstGeom prst="roundRect">
              <a:avLst/>
            </a:prstGeom>
            <a:solidFill>
              <a:srgbClr val="7FF0D9"/>
            </a:solidFill>
            <a:ln>
              <a:solidFill>
                <a:srgbClr val="7F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D0AFD5-3E0F-DB44-8487-5F3EECDCF0F4}"/>
                </a:ext>
              </a:extLst>
            </p:cNvPr>
            <p:cNvSpPr txBox="1"/>
            <p:nvPr/>
          </p:nvSpPr>
          <p:spPr>
            <a:xfrm>
              <a:off x="3452105" y="1622852"/>
              <a:ext cx="2927464" cy="369332"/>
            </a:xfrm>
            <a:prstGeom prst="rect">
              <a:avLst/>
            </a:prstGeom>
            <a:noFill/>
          </p:spPr>
          <p:txBody>
            <a:bodyPr wrap="square" rtlCol="0">
              <a:spAutoFit/>
            </a:bodyPr>
            <a:lstStyle/>
            <a:p>
              <a:r>
                <a:rPr lang="en-US" b="1" dirty="0">
                  <a:latin typeface="Quattrocento Sans" panose="020B0502050000020003" pitchFamily="34" charset="0"/>
                </a:rPr>
                <a:t>Implementation Strategies</a:t>
              </a:r>
            </a:p>
          </p:txBody>
        </p:sp>
      </p:grpSp>
      <p:grpSp>
        <p:nvGrpSpPr>
          <p:cNvPr id="12" name="Group 11" descr="Communication">
            <a:extLst>
              <a:ext uri="{FF2B5EF4-FFF2-40B4-BE49-F238E27FC236}">
                <a16:creationId xmlns:a16="http://schemas.microsoft.com/office/drawing/2014/main" id="{975832E1-3F41-9743-A45B-4A519F421AD0}"/>
              </a:ext>
            </a:extLst>
          </p:cNvPr>
          <p:cNvGrpSpPr/>
          <p:nvPr/>
        </p:nvGrpSpPr>
        <p:grpSpPr>
          <a:xfrm>
            <a:off x="8245833" y="1207219"/>
            <a:ext cx="2584555" cy="2769710"/>
            <a:chOff x="7916053" y="1349625"/>
            <a:chExt cx="2584555" cy="2769710"/>
          </a:xfrm>
        </p:grpSpPr>
        <p:sp>
          <p:nvSpPr>
            <p:cNvPr id="5" name="Rounded Rectangle 4" descr="Communication">
              <a:extLst>
                <a:ext uri="{FF2B5EF4-FFF2-40B4-BE49-F238E27FC236}">
                  <a16:creationId xmlns:a16="http://schemas.microsoft.com/office/drawing/2014/main" id="{29262463-24F6-684A-83F9-DD65A9852BBF}"/>
                </a:ext>
              </a:extLst>
            </p:cNvPr>
            <p:cNvSpPr/>
            <p:nvPr/>
          </p:nvSpPr>
          <p:spPr>
            <a:xfrm>
              <a:off x="7916053" y="1349625"/>
              <a:ext cx="2584555" cy="2769710"/>
            </a:xfrm>
            <a:prstGeom prst="roundRect">
              <a:avLst/>
            </a:prstGeom>
            <a:solidFill>
              <a:srgbClr val="7F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5772AD-28D2-5A42-BF40-4C44919395F7}"/>
                </a:ext>
              </a:extLst>
            </p:cNvPr>
            <p:cNvSpPr txBox="1"/>
            <p:nvPr/>
          </p:nvSpPr>
          <p:spPr>
            <a:xfrm>
              <a:off x="8067207" y="1403655"/>
              <a:ext cx="2271015" cy="369332"/>
            </a:xfrm>
            <a:prstGeom prst="rect">
              <a:avLst/>
            </a:prstGeom>
            <a:noFill/>
          </p:spPr>
          <p:txBody>
            <a:bodyPr wrap="square" rtlCol="0">
              <a:spAutoFit/>
            </a:bodyPr>
            <a:lstStyle/>
            <a:p>
              <a:r>
                <a:rPr lang="en-US" b="1" dirty="0">
                  <a:latin typeface="Quattrocento Sans" panose="020B0502050000020003" pitchFamily="34" charset="0"/>
                </a:rPr>
                <a:t>Communication</a:t>
              </a:r>
            </a:p>
          </p:txBody>
        </p:sp>
      </p:grpSp>
      <p:grpSp>
        <p:nvGrpSpPr>
          <p:cNvPr id="13" name="Group 12" descr="Policy Development">
            <a:extLst>
              <a:ext uri="{FF2B5EF4-FFF2-40B4-BE49-F238E27FC236}">
                <a16:creationId xmlns:a16="http://schemas.microsoft.com/office/drawing/2014/main" id="{EB907BF1-F077-434B-AEB7-205CEE18963A}"/>
              </a:ext>
            </a:extLst>
          </p:cNvPr>
          <p:cNvGrpSpPr/>
          <p:nvPr/>
        </p:nvGrpSpPr>
        <p:grpSpPr>
          <a:xfrm>
            <a:off x="5157240" y="4119335"/>
            <a:ext cx="2584555" cy="1891721"/>
            <a:chOff x="5157240" y="4119335"/>
            <a:chExt cx="2584555" cy="1891721"/>
          </a:xfrm>
        </p:grpSpPr>
        <p:sp>
          <p:nvSpPr>
            <p:cNvPr id="7" name="Rounded Rectangle 6">
              <a:extLst>
                <a:ext uri="{FF2B5EF4-FFF2-40B4-BE49-F238E27FC236}">
                  <a16:creationId xmlns:a16="http://schemas.microsoft.com/office/drawing/2014/main" id="{4C83CB3B-3866-0449-AFA5-F6F4002106AD}"/>
                </a:ext>
              </a:extLst>
            </p:cNvPr>
            <p:cNvSpPr/>
            <p:nvPr/>
          </p:nvSpPr>
          <p:spPr>
            <a:xfrm>
              <a:off x="5157240" y="4119335"/>
              <a:ext cx="2584555" cy="1891721"/>
            </a:xfrm>
            <a:prstGeom prst="roundRect">
              <a:avLst/>
            </a:prstGeom>
            <a:solidFill>
              <a:srgbClr val="7F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384650-1B70-9846-A2AD-AD31A1942E42}"/>
                </a:ext>
              </a:extLst>
            </p:cNvPr>
            <p:cNvSpPr txBox="1"/>
            <p:nvPr/>
          </p:nvSpPr>
          <p:spPr>
            <a:xfrm>
              <a:off x="5314008" y="5314630"/>
              <a:ext cx="2271015" cy="369332"/>
            </a:xfrm>
            <a:prstGeom prst="rect">
              <a:avLst/>
            </a:prstGeom>
            <a:noFill/>
          </p:spPr>
          <p:txBody>
            <a:bodyPr wrap="square" rtlCol="0">
              <a:spAutoFit/>
            </a:bodyPr>
            <a:lstStyle/>
            <a:p>
              <a:r>
                <a:rPr lang="en-US" b="1" dirty="0">
                  <a:latin typeface="Quattrocento Sans" panose="020B0502050000020003" pitchFamily="34" charset="0"/>
                </a:rPr>
                <a:t>Policy Development</a:t>
              </a:r>
            </a:p>
          </p:txBody>
        </p:sp>
      </p:grpSp>
      <p:sp>
        <p:nvSpPr>
          <p:cNvPr id="14" name="TextBox 13">
            <a:extLst>
              <a:ext uri="{FF2B5EF4-FFF2-40B4-BE49-F238E27FC236}">
                <a16:creationId xmlns:a16="http://schemas.microsoft.com/office/drawing/2014/main" id="{98204920-276B-3144-B3A0-7D36AB53A231}"/>
              </a:ext>
            </a:extLst>
          </p:cNvPr>
          <p:cNvSpPr txBox="1"/>
          <p:nvPr/>
        </p:nvSpPr>
        <p:spPr>
          <a:xfrm>
            <a:off x="8060638" y="6071730"/>
            <a:ext cx="3614827" cy="400110"/>
          </a:xfrm>
          <a:prstGeom prst="rect">
            <a:avLst/>
          </a:prstGeom>
          <a:noFill/>
        </p:spPr>
        <p:txBody>
          <a:bodyPr wrap="square" rtlCol="0">
            <a:spAutoFit/>
          </a:bodyPr>
          <a:lstStyle/>
          <a:p>
            <a:r>
              <a:rPr lang="en-US" sz="2000" dirty="0">
                <a:solidFill>
                  <a:schemeClr val="bg1"/>
                </a:solidFill>
                <a:latin typeface="Quattrocento Sans" panose="020B0502050000020003" pitchFamily="34" charset="0"/>
              </a:rPr>
              <a:t>EPA National Estuary Program</a:t>
            </a:r>
          </a:p>
        </p:txBody>
      </p:sp>
      <p:grpSp>
        <p:nvGrpSpPr>
          <p:cNvPr id="46" name="Group 45" descr="Implementing organizations, Funding &amp; Planning organizations">
            <a:extLst>
              <a:ext uri="{FF2B5EF4-FFF2-40B4-BE49-F238E27FC236}">
                <a16:creationId xmlns:a16="http://schemas.microsoft.com/office/drawing/2014/main" id="{6FFC3C0D-E16C-4845-B790-9957CB93A93E}"/>
              </a:ext>
            </a:extLst>
          </p:cNvPr>
          <p:cNvGrpSpPr/>
          <p:nvPr/>
        </p:nvGrpSpPr>
        <p:grpSpPr>
          <a:xfrm>
            <a:off x="467805" y="2068644"/>
            <a:ext cx="2410930" cy="1973472"/>
            <a:chOff x="467805" y="2068644"/>
            <a:chExt cx="2410930" cy="1973472"/>
          </a:xfrm>
        </p:grpSpPr>
        <p:grpSp>
          <p:nvGrpSpPr>
            <p:cNvPr id="39" name="Group 38">
              <a:extLst>
                <a:ext uri="{FF2B5EF4-FFF2-40B4-BE49-F238E27FC236}">
                  <a16:creationId xmlns:a16="http://schemas.microsoft.com/office/drawing/2014/main" id="{D9CC67EF-5794-5345-A8B1-1E0230691071}"/>
                </a:ext>
              </a:extLst>
            </p:cNvPr>
            <p:cNvGrpSpPr/>
            <p:nvPr/>
          </p:nvGrpSpPr>
          <p:grpSpPr>
            <a:xfrm>
              <a:off x="467806" y="2068644"/>
              <a:ext cx="2410929" cy="818354"/>
              <a:chOff x="467806" y="2068644"/>
              <a:chExt cx="2410929" cy="818354"/>
            </a:xfrm>
          </p:grpSpPr>
          <p:sp>
            <p:nvSpPr>
              <p:cNvPr id="16" name="Oval 15" descr="Implementing Organizations">
                <a:extLst>
                  <a:ext uri="{FF2B5EF4-FFF2-40B4-BE49-F238E27FC236}">
                    <a16:creationId xmlns:a16="http://schemas.microsoft.com/office/drawing/2014/main" id="{D1C0F065-0121-9D45-8212-5137002FC722}"/>
                  </a:ext>
                </a:extLst>
              </p:cNvPr>
              <p:cNvSpPr/>
              <p:nvPr/>
            </p:nvSpPr>
            <p:spPr>
              <a:xfrm>
                <a:off x="467806" y="2068644"/>
                <a:ext cx="2410929" cy="8183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1C89483-A6D3-AE48-BD7B-44A835DECE6D}"/>
                  </a:ext>
                </a:extLst>
              </p:cNvPr>
              <p:cNvSpPr txBox="1"/>
              <p:nvPr/>
            </p:nvSpPr>
            <p:spPr>
              <a:xfrm>
                <a:off x="921267" y="2149644"/>
                <a:ext cx="1579595" cy="646331"/>
              </a:xfrm>
              <a:prstGeom prst="rect">
                <a:avLst/>
              </a:prstGeom>
              <a:noFill/>
              <a:ln>
                <a:noFill/>
              </a:ln>
            </p:spPr>
            <p:txBody>
              <a:bodyPr wrap="square" rtlCol="0">
                <a:spAutoFit/>
              </a:bodyPr>
              <a:lstStyle/>
              <a:p>
                <a:r>
                  <a:rPr lang="en-US" dirty="0">
                    <a:solidFill>
                      <a:schemeClr val="tx1">
                        <a:lumMod val="75000"/>
                        <a:lumOff val="25000"/>
                      </a:schemeClr>
                    </a:solidFill>
                    <a:latin typeface="Quattrocento Sans" panose="020B0502050000020003" pitchFamily="34" charset="0"/>
                  </a:rPr>
                  <a:t>Implementing Organizations</a:t>
                </a:r>
              </a:p>
            </p:txBody>
          </p:sp>
        </p:grpSp>
        <p:grpSp>
          <p:nvGrpSpPr>
            <p:cNvPr id="40" name="Group 39">
              <a:extLst>
                <a:ext uri="{FF2B5EF4-FFF2-40B4-BE49-F238E27FC236}">
                  <a16:creationId xmlns:a16="http://schemas.microsoft.com/office/drawing/2014/main" id="{3DF3BDCC-027A-4049-8214-006C0AB80027}"/>
                </a:ext>
              </a:extLst>
            </p:cNvPr>
            <p:cNvGrpSpPr/>
            <p:nvPr/>
          </p:nvGrpSpPr>
          <p:grpSpPr>
            <a:xfrm>
              <a:off x="467805" y="3062025"/>
              <a:ext cx="2410929" cy="980091"/>
              <a:chOff x="467805" y="3062025"/>
              <a:chExt cx="2410929" cy="980091"/>
            </a:xfrm>
          </p:grpSpPr>
          <p:sp>
            <p:nvSpPr>
              <p:cNvPr id="17" name="Oval 16" descr="Funding &amp; Planning Organizations">
                <a:extLst>
                  <a:ext uri="{FF2B5EF4-FFF2-40B4-BE49-F238E27FC236}">
                    <a16:creationId xmlns:a16="http://schemas.microsoft.com/office/drawing/2014/main" id="{490E2C07-08E8-4E41-A1F7-64AFB5CD6AFB}"/>
                  </a:ext>
                </a:extLst>
              </p:cNvPr>
              <p:cNvSpPr/>
              <p:nvPr/>
            </p:nvSpPr>
            <p:spPr>
              <a:xfrm>
                <a:off x="467805" y="3078998"/>
                <a:ext cx="2410929"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6FAE7D9-63E7-3B41-AE8C-91A003AD734D}"/>
                  </a:ext>
                </a:extLst>
              </p:cNvPr>
              <p:cNvSpPr txBox="1"/>
              <p:nvPr/>
            </p:nvSpPr>
            <p:spPr>
              <a:xfrm>
                <a:off x="863174" y="3062025"/>
                <a:ext cx="1579595" cy="923330"/>
              </a:xfrm>
              <a:prstGeom prst="rect">
                <a:avLst/>
              </a:prstGeom>
              <a:noFill/>
              <a:ln>
                <a:noFill/>
              </a:ln>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Funding &amp; Planning Organizations</a:t>
                </a:r>
              </a:p>
            </p:txBody>
          </p:sp>
        </p:grpSp>
      </p:grpSp>
      <p:grpSp>
        <p:nvGrpSpPr>
          <p:cNvPr id="42" name="Group 41" descr="Researchers &amp; analysts">
            <a:extLst>
              <a:ext uri="{FF2B5EF4-FFF2-40B4-BE49-F238E27FC236}">
                <a16:creationId xmlns:a16="http://schemas.microsoft.com/office/drawing/2014/main" id="{700CCC0F-BF54-F144-8537-150EA8D60389}"/>
              </a:ext>
            </a:extLst>
          </p:cNvPr>
          <p:cNvGrpSpPr/>
          <p:nvPr/>
        </p:nvGrpSpPr>
        <p:grpSpPr>
          <a:xfrm>
            <a:off x="5986070" y="3429000"/>
            <a:ext cx="3008026" cy="963118"/>
            <a:chOff x="5986070" y="3429000"/>
            <a:chExt cx="3008026" cy="963118"/>
          </a:xfrm>
        </p:grpSpPr>
        <p:sp>
          <p:nvSpPr>
            <p:cNvPr id="20" name="Oval 19">
              <a:extLst>
                <a:ext uri="{FF2B5EF4-FFF2-40B4-BE49-F238E27FC236}">
                  <a16:creationId xmlns:a16="http://schemas.microsoft.com/office/drawing/2014/main" id="{B40BEEF5-8AAA-2447-8590-54E6CEE75F64}"/>
                </a:ext>
              </a:extLst>
            </p:cNvPr>
            <p:cNvSpPr/>
            <p:nvPr/>
          </p:nvSpPr>
          <p:spPr>
            <a:xfrm>
              <a:off x="5986070" y="3429000"/>
              <a:ext cx="3008026"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9D066C-CC99-804E-9878-A395FDC05ED2}"/>
                </a:ext>
              </a:extLst>
            </p:cNvPr>
            <p:cNvSpPr txBox="1"/>
            <p:nvPr/>
          </p:nvSpPr>
          <p:spPr>
            <a:xfrm>
              <a:off x="6148454" y="3730064"/>
              <a:ext cx="2568319"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Researchers &amp; Analysts</a:t>
              </a:r>
            </a:p>
          </p:txBody>
        </p:sp>
      </p:grpSp>
      <p:grpSp>
        <p:nvGrpSpPr>
          <p:cNvPr id="43" name="Group 42" descr="Lawmakers">
            <a:extLst>
              <a:ext uri="{FF2B5EF4-FFF2-40B4-BE49-F238E27FC236}">
                <a16:creationId xmlns:a16="http://schemas.microsoft.com/office/drawing/2014/main" id="{C50BB59F-D2E3-634C-B4BA-B8B701B0E882}"/>
              </a:ext>
            </a:extLst>
          </p:cNvPr>
          <p:cNvGrpSpPr/>
          <p:nvPr/>
        </p:nvGrpSpPr>
        <p:grpSpPr>
          <a:xfrm>
            <a:off x="4211605" y="5641702"/>
            <a:ext cx="1579595" cy="646056"/>
            <a:chOff x="4211605" y="5641702"/>
            <a:chExt cx="1579595" cy="646056"/>
          </a:xfrm>
        </p:grpSpPr>
        <p:sp>
          <p:nvSpPr>
            <p:cNvPr id="21" name="Oval 20">
              <a:extLst>
                <a:ext uri="{FF2B5EF4-FFF2-40B4-BE49-F238E27FC236}">
                  <a16:creationId xmlns:a16="http://schemas.microsoft.com/office/drawing/2014/main" id="{A8D62A03-C87C-5C4E-B7EA-E346E6A96AF8}"/>
                </a:ext>
              </a:extLst>
            </p:cNvPr>
            <p:cNvSpPr/>
            <p:nvPr/>
          </p:nvSpPr>
          <p:spPr>
            <a:xfrm>
              <a:off x="4222221" y="5641702"/>
              <a:ext cx="1484027" cy="64605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descr="Lawmakers">
              <a:extLst>
                <a:ext uri="{FF2B5EF4-FFF2-40B4-BE49-F238E27FC236}">
                  <a16:creationId xmlns:a16="http://schemas.microsoft.com/office/drawing/2014/main" id="{7F980FDF-4CFF-B54D-BEAB-197B68EE8CEC}"/>
                </a:ext>
              </a:extLst>
            </p:cNvPr>
            <p:cNvSpPr txBox="1"/>
            <p:nvPr/>
          </p:nvSpPr>
          <p:spPr>
            <a:xfrm>
              <a:off x="4211605" y="5791602"/>
              <a:ext cx="1579595"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Lawmakers</a:t>
              </a:r>
            </a:p>
          </p:txBody>
        </p:sp>
      </p:grpSp>
      <p:grpSp>
        <p:nvGrpSpPr>
          <p:cNvPr id="47" name="Group 46" descr="General Public &amp; Lawmakers">
            <a:extLst>
              <a:ext uri="{FF2B5EF4-FFF2-40B4-BE49-F238E27FC236}">
                <a16:creationId xmlns:a16="http://schemas.microsoft.com/office/drawing/2014/main" id="{B3A6CE35-6F9F-8547-92F3-06499328DF94}"/>
              </a:ext>
            </a:extLst>
          </p:cNvPr>
          <p:cNvGrpSpPr/>
          <p:nvPr/>
        </p:nvGrpSpPr>
        <p:grpSpPr>
          <a:xfrm>
            <a:off x="10143653" y="1702781"/>
            <a:ext cx="1579595" cy="1606695"/>
            <a:chOff x="10143653" y="1702781"/>
            <a:chExt cx="1579595" cy="1606695"/>
          </a:xfrm>
        </p:grpSpPr>
        <p:sp>
          <p:nvSpPr>
            <p:cNvPr id="19" name="Oval 18">
              <a:extLst>
                <a:ext uri="{FF2B5EF4-FFF2-40B4-BE49-F238E27FC236}">
                  <a16:creationId xmlns:a16="http://schemas.microsoft.com/office/drawing/2014/main" id="{2E6EFBC9-C84F-2343-A0B1-2AEA03850F47}"/>
                </a:ext>
              </a:extLst>
            </p:cNvPr>
            <p:cNvSpPr/>
            <p:nvPr/>
          </p:nvSpPr>
          <p:spPr>
            <a:xfrm>
              <a:off x="10191439" y="1711716"/>
              <a:ext cx="1484027" cy="64605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0948F64-8005-3D45-8FEB-BEDABCD69355}"/>
                </a:ext>
              </a:extLst>
            </p:cNvPr>
            <p:cNvSpPr/>
            <p:nvPr/>
          </p:nvSpPr>
          <p:spPr>
            <a:xfrm>
              <a:off x="10191438" y="2663420"/>
              <a:ext cx="1484027" cy="64605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63DB029-DAA8-B34C-97D7-923B893C3655}"/>
                </a:ext>
              </a:extLst>
            </p:cNvPr>
            <p:cNvSpPr txBox="1"/>
            <p:nvPr/>
          </p:nvSpPr>
          <p:spPr>
            <a:xfrm>
              <a:off x="10143653" y="2783748"/>
              <a:ext cx="1579595"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Lawmakers</a:t>
              </a:r>
            </a:p>
          </p:txBody>
        </p:sp>
        <p:sp>
          <p:nvSpPr>
            <p:cNvPr id="32" name="TextBox 31" descr="General public &amp; lawmakers">
              <a:extLst>
                <a:ext uri="{FF2B5EF4-FFF2-40B4-BE49-F238E27FC236}">
                  <a16:creationId xmlns:a16="http://schemas.microsoft.com/office/drawing/2014/main" id="{0C32F9E7-7254-5744-85A9-76DFCDD82227}"/>
                </a:ext>
              </a:extLst>
            </p:cNvPr>
            <p:cNvSpPr txBox="1"/>
            <p:nvPr/>
          </p:nvSpPr>
          <p:spPr>
            <a:xfrm>
              <a:off x="10218911" y="1702781"/>
              <a:ext cx="1484028" cy="646331"/>
            </a:xfrm>
            <a:prstGeom prst="rect">
              <a:avLst/>
            </a:prstGeom>
            <a:noFill/>
            <a:ln>
              <a:noFill/>
            </a:ln>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General Public</a:t>
              </a:r>
            </a:p>
          </p:txBody>
        </p:sp>
      </p:grpSp>
      <p:grpSp>
        <p:nvGrpSpPr>
          <p:cNvPr id="44" name="Group 43" descr="PSP, PSEMP, and PSP Science Panel">
            <a:extLst>
              <a:ext uri="{FF2B5EF4-FFF2-40B4-BE49-F238E27FC236}">
                <a16:creationId xmlns:a16="http://schemas.microsoft.com/office/drawing/2014/main" id="{7D283621-9714-6A42-8A7D-84B6BB921BC0}"/>
              </a:ext>
            </a:extLst>
          </p:cNvPr>
          <p:cNvGrpSpPr/>
          <p:nvPr/>
        </p:nvGrpSpPr>
        <p:grpSpPr>
          <a:xfrm>
            <a:off x="2133901" y="344958"/>
            <a:ext cx="4663204" cy="963118"/>
            <a:chOff x="2028971" y="344958"/>
            <a:chExt cx="4663204" cy="963118"/>
          </a:xfrm>
        </p:grpSpPr>
        <p:grpSp>
          <p:nvGrpSpPr>
            <p:cNvPr id="38" name="Group 37">
              <a:extLst>
                <a:ext uri="{FF2B5EF4-FFF2-40B4-BE49-F238E27FC236}">
                  <a16:creationId xmlns:a16="http://schemas.microsoft.com/office/drawing/2014/main" id="{982B5041-E055-254A-98E1-39C2C4211476}"/>
                </a:ext>
              </a:extLst>
            </p:cNvPr>
            <p:cNvGrpSpPr/>
            <p:nvPr/>
          </p:nvGrpSpPr>
          <p:grpSpPr>
            <a:xfrm>
              <a:off x="5112580" y="344958"/>
              <a:ext cx="1579595" cy="963118"/>
              <a:chOff x="5112580" y="952945"/>
              <a:chExt cx="1579595" cy="963118"/>
            </a:xfrm>
          </p:grpSpPr>
          <p:sp>
            <p:nvSpPr>
              <p:cNvPr id="35" name="Oval 34" descr="PSP Science Panel">
                <a:extLst>
                  <a:ext uri="{FF2B5EF4-FFF2-40B4-BE49-F238E27FC236}">
                    <a16:creationId xmlns:a16="http://schemas.microsoft.com/office/drawing/2014/main" id="{0ADBFC96-2E83-C140-8BCC-35C48C197F72}"/>
                  </a:ext>
                </a:extLst>
              </p:cNvPr>
              <p:cNvSpPr/>
              <p:nvPr/>
            </p:nvSpPr>
            <p:spPr>
              <a:xfrm>
                <a:off x="5157240" y="952945"/>
                <a:ext cx="1484027"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751BFED-1D74-B841-BEEF-383C8FF18926}"/>
                  </a:ext>
                </a:extLst>
              </p:cNvPr>
              <p:cNvSpPr txBox="1"/>
              <p:nvPr/>
            </p:nvSpPr>
            <p:spPr>
              <a:xfrm>
                <a:off x="5112580" y="1013034"/>
                <a:ext cx="1579595" cy="646331"/>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PSP </a:t>
                </a:r>
                <a:br>
                  <a:rPr lang="en-US" dirty="0">
                    <a:solidFill>
                      <a:schemeClr val="tx1">
                        <a:lumMod val="75000"/>
                        <a:lumOff val="25000"/>
                      </a:schemeClr>
                    </a:solidFill>
                    <a:latin typeface="Quattrocento Sans" panose="020B0502050000020003" pitchFamily="34" charset="0"/>
                  </a:rPr>
                </a:br>
                <a:r>
                  <a:rPr lang="en-US" dirty="0">
                    <a:solidFill>
                      <a:schemeClr val="tx1">
                        <a:lumMod val="75000"/>
                        <a:lumOff val="25000"/>
                      </a:schemeClr>
                    </a:solidFill>
                    <a:latin typeface="Quattrocento Sans" panose="020B0502050000020003" pitchFamily="34" charset="0"/>
                  </a:rPr>
                  <a:t>Science Panel</a:t>
                </a:r>
              </a:p>
            </p:txBody>
          </p:sp>
        </p:grpSp>
        <p:grpSp>
          <p:nvGrpSpPr>
            <p:cNvPr id="36" name="Group 35">
              <a:extLst>
                <a:ext uri="{FF2B5EF4-FFF2-40B4-BE49-F238E27FC236}">
                  <a16:creationId xmlns:a16="http://schemas.microsoft.com/office/drawing/2014/main" id="{BF0BC285-A3CB-644B-8473-7101E48A88E0}"/>
                </a:ext>
              </a:extLst>
            </p:cNvPr>
            <p:cNvGrpSpPr/>
            <p:nvPr/>
          </p:nvGrpSpPr>
          <p:grpSpPr>
            <a:xfrm>
              <a:off x="2028971" y="344958"/>
              <a:ext cx="1579595" cy="963118"/>
              <a:chOff x="2028971" y="884598"/>
              <a:chExt cx="1579595" cy="963118"/>
            </a:xfrm>
          </p:grpSpPr>
          <p:sp>
            <p:nvSpPr>
              <p:cNvPr id="33" name="Oval 32" descr="PSP">
                <a:extLst>
                  <a:ext uri="{FF2B5EF4-FFF2-40B4-BE49-F238E27FC236}">
                    <a16:creationId xmlns:a16="http://schemas.microsoft.com/office/drawing/2014/main" id="{84AEF848-509C-7F46-B7AF-C7A4886F2BE0}"/>
                  </a:ext>
                </a:extLst>
              </p:cNvPr>
              <p:cNvSpPr/>
              <p:nvPr/>
            </p:nvSpPr>
            <p:spPr>
              <a:xfrm>
                <a:off x="2065985" y="884598"/>
                <a:ext cx="1484027"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A5BB6A8-A058-3D4B-BEFF-3FE63F249870}"/>
                  </a:ext>
                </a:extLst>
              </p:cNvPr>
              <p:cNvSpPr txBox="1"/>
              <p:nvPr/>
            </p:nvSpPr>
            <p:spPr>
              <a:xfrm>
                <a:off x="2028971" y="1179730"/>
                <a:ext cx="1579595"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PSP</a:t>
                </a:r>
              </a:p>
            </p:txBody>
          </p:sp>
        </p:grpSp>
        <p:grpSp>
          <p:nvGrpSpPr>
            <p:cNvPr id="37" name="Group 36">
              <a:extLst>
                <a:ext uri="{FF2B5EF4-FFF2-40B4-BE49-F238E27FC236}">
                  <a16:creationId xmlns:a16="http://schemas.microsoft.com/office/drawing/2014/main" id="{B3D5F020-3958-884E-8309-AADD1271D5B7}"/>
                </a:ext>
              </a:extLst>
            </p:cNvPr>
            <p:cNvGrpSpPr/>
            <p:nvPr/>
          </p:nvGrpSpPr>
          <p:grpSpPr>
            <a:xfrm>
              <a:off x="3569995" y="344958"/>
              <a:ext cx="1579595" cy="963118"/>
              <a:chOff x="3569995" y="917189"/>
              <a:chExt cx="1579595" cy="963118"/>
            </a:xfrm>
          </p:grpSpPr>
          <p:sp>
            <p:nvSpPr>
              <p:cNvPr id="34" name="Oval 33" descr="PSEMP">
                <a:extLst>
                  <a:ext uri="{FF2B5EF4-FFF2-40B4-BE49-F238E27FC236}">
                    <a16:creationId xmlns:a16="http://schemas.microsoft.com/office/drawing/2014/main" id="{E7FCE308-8E72-A543-AE8E-A41BCE7D3767}"/>
                  </a:ext>
                </a:extLst>
              </p:cNvPr>
              <p:cNvSpPr/>
              <p:nvPr/>
            </p:nvSpPr>
            <p:spPr>
              <a:xfrm>
                <a:off x="3577335" y="917189"/>
                <a:ext cx="1484027"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D1A41D0-A956-6F43-AD19-B0C078E19088}"/>
                  </a:ext>
                </a:extLst>
              </p:cNvPr>
              <p:cNvSpPr txBox="1"/>
              <p:nvPr/>
            </p:nvSpPr>
            <p:spPr>
              <a:xfrm>
                <a:off x="3569995" y="1201785"/>
                <a:ext cx="1579595" cy="369332"/>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PSEMP</a:t>
                </a:r>
              </a:p>
            </p:txBody>
          </p:sp>
        </p:grpSp>
      </p:grpSp>
      <p:sp>
        <p:nvSpPr>
          <p:cNvPr id="2" name="Title 1">
            <a:extLst>
              <a:ext uri="{FF2B5EF4-FFF2-40B4-BE49-F238E27FC236}">
                <a16:creationId xmlns:a16="http://schemas.microsoft.com/office/drawing/2014/main" id="{B05582BA-DA75-6E46-BBF6-19DC7D1665EA}"/>
              </a:ext>
            </a:extLst>
          </p:cNvPr>
          <p:cNvSpPr>
            <a:spLocks noGrp="1"/>
          </p:cNvSpPr>
          <p:nvPr>
            <p:ph type="title"/>
          </p:nvPr>
        </p:nvSpPr>
        <p:spPr>
          <a:xfrm>
            <a:off x="733269" y="-1325563"/>
            <a:ext cx="10515600" cy="1325563"/>
          </a:xfrm>
        </p:spPr>
        <p:txBody>
          <a:bodyPr/>
          <a:lstStyle/>
          <a:p>
            <a:r>
              <a:rPr lang="en-US" dirty="0">
                <a:solidFill>
                  <a:schemeClr val="bg1"/>
                </a:solidFill>
              </a:rPr>
              <a:t>The Puget Sound Recovery Ecosystem</a:t>
            </a:r>
          </a:p>
        </p:txBody>
      </p:sp>
      <p:cxnSp>
        <p:nvCxnSpPr>
          <p:cNvPr id="49" name="Straight Connector 48">
            <a:extLst>
              <a:ext uri="{FF2B5EF4-FFF2-40B4-BE49-F238E27FC236}">
                <a16:creationId xmlns:a16="http://schemas.microsoft.com/office/drawing/2014/main" id="{3E7B6E8B-9A5A-4245-BFDC-C4D20D3071AA}"/>
              </a:ext>
            </a:extLst>
          </p:cNvPr>
          <p:cNvCxnSpPr>
            <a:stCxn id="33" idx="4"/>
            <a:endCxn id="4" idx="0"/>
          </p:cNvCxnSpPr>
          <p:nvPr/>
        </p:nvCxnSpPr>
        <p:spPr>
          <a:xfrm>
            <a:off x="2912929" y="1308076"/>
            <a:ext cx="1490430" cy="245479"/>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2376412-793E-074B-AF5A-654DE76AA633}"/>
              </a:ext>
            </a:extLst>
          </p:cNvPr>
          <p:cNvCxnSpPr>
            <a:cxnSpLocks/>
            <a:stCxn id="34" idx="4"/>
            <a:endCxn id="4" idx="0"/>
          </p:cNvCxnSpPr>
          <p:nvPr/>
        </p:nvCxnSpPr>
        <p:spPr>
          <a:xfrm flipH="1">
            <a:off x="4403359" y="1308076"/>
            <a:ext cx="20920" cy="245479"/>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8F5E054-9AC5-5749-B8C8-2502D538DD1C}"/>
              </a:ext>
            </a:extLst>
          </p:cNvPr>
          <p:cNvCxnSpPr>
            <a:cxnSpLocks/>
            <a:stCxn id="35" idx="4"/>
            <a:endCxn id="4" idx="0"/>
          </p:cNvCxnSpPr>
          <p:nvPr/>
        </p:nvCxnSpPr>
        <p:spPr>
          <a:xfrm flipH="1">
            <a:off x="4403359" y="1308076"/>
            <a:ext cx="1600825" cy="245479"/>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9" name="Group 58" descr="Boundary Object definition: Tool to represent &amp; transfer information across institutional &amp; practical boundaries">
            <a:extLst>
              <a:ext uri="{FF2B5EF4-FFF2-40B4-BE49-F238E27FC236}">
                <a16:creationId xmlns:a16="http://schemas.microsoft.com/office/drawing/2014/main" id="{E85511D1-7F87-BF49-B271-6DFEFDB9553C}"/>
              </a:ext>
            </a:extLst>
          </p:cNvPr>
          <p:cNvGrpSpPr/>
          <p:nvPr/>
        </p:nvGrpSpPr>
        <p:grpSpPr>
          <a:xfrm>
            <a:off x="-195981" y="3980631"/>
            <a:ext cx="4521232" cy="2698230"/>
            <a:chOff x="-195981" y="3980631"/>
            <a:chExt cx="4521232" cy="2698230"/>
          </a:xfrm>
        </p:grpSpPr>
        <p:sp>
          <p:nvSpPr>
            <p:cNvPr id="58" name="Explosion 2 57">
              <a:extLst>
                <a:ext uri="{FF2B5EF4-FFF2-40B4-BE49-F238E27FC236}">
                  <a16:creationId xmlns:a16="http://schemas.microsoft.com/office/drawing/2014/main" id="{39BD3218-F103-DB46-B86B-F5232C665F75}"/>
                </a:ext>
              </a:extLst>
            </p:cNvPr>
            <p:cNvSpPr/>
            <p:nvPr/>
          </p:nvSpPr>
          <p:spPr>
            <a:xfrm rot="974725">
              <a:off x="-195981" y="3980631"/>
              <a:ext cx="4521232" cy="269823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3A683B6-E6A7-184B-83EA-2C97E60F6601}"/>
                </a:ext>
              </a:extLst>
            </p:cNvPr>
            <p:cNvSpPr txBox="1"/>
            <p:nvPr/>
          </p:nvSpPr>
          <p:spPr>
            <a:xfrm>
              <a:off x="733269" y="4601981"/>
              <a:ext cx="2875297" cy="1477328"/>
            </a:xfrm>
            <a:prstGeom prst="rect">
              <a:avLst/>
            </a:prstGeom>
            <a:noFill/>
          </p:spPr>
          <p:txBody>
            <a:bodyPr wrap="square" rtlCol="0">
              <a:spAutoFit/>
            </a:bodyPr>
            <a:lstStyle/>
            <a:p>
              <a:r>
                <a:rPr lang="en-US" b="1" dirty="0">
                  <a:latin typeface="Avenir Book" panose="02000503020000020003" pitchFamily="2" charset="0"/>
                </a:rPr>
                <a:t>Boundary Object:</a:t>
              </a:r>
            </a:p>
            <a:p>
              <a:r>
                <a:rPr lang="en-US" b="1" dirty="0">
                  <a:latin typeface="Avenir Book" panose="02000503020000020003" pitchFamily="2" charset="0"/>
                </a:rPr>
                <a:t>Tool to represent and transfer information across institutional and practical boundaries</a:t>
              </a:r>
            </a:p>
          </p:txBody>
        </p:sp>
      </p:grpSp>
      <p:grpSp>
        <p:nvGrpSpPr>
          <p:cNvPr id="67" name="Group 66" descr="Boundary objects at the interface between Research, Implementers/Funders/Planners, &amp; Lawmakers:&#10;- Grant Program Syntheses&#10;- Technical Foundations&#10;- Research &amp; Monitoring Priorities">
            <a:extLst>
              <a:ext uri="{FF2B5EF4-FFF2-40B4-BE49-F238E27FC236}">
                <a16:creationId xmlns:a16="http://schemas.microsoft.com/office/drawing/2014/main" id="{0D532944-601F-1D4D-89B5-9411A9DED048}"/>
              </a:ext>
            </a:extLst>
          </p:cNvPr>
          <p:cNvGrpSpPr/>
          <p:nvPr/>
        </p:nvGrpSpPr>
        <p:grpSpPr>
          <a:xfrm>
            <a:off x="3200395" y="2149644"/>
            <a:ext cx="2591743" cy="2872061"/>
            <a:chOff x="3200395" y="2149644"/>
            <a:chExt cx="2591743" cy="2872061"/>
          </a:xfrm>
        </p:grpSpPr>
        <p:sp>
          <p:nvSpPr>
            <p:cNvPr id="61" name="Rectangle 60">
              <a:extLst>
                <a:ext uri="{FF2B5EF4-FFF2-40B4-BE49-F238E27FC236}">
                  <a16:creationId xmlns:a16="http://schemas.microsoft.com/office/drawing/2014/main" id="{A904C3DB-802E-9842-9121-B6B69C345261}"/>
                </a:ext>
              </a:extLst>
            </p:cNvPr>
            <p:cNvSpPr/>
            <p:nvPr/>
          </p:nvSpPr>
          <p:spPr>
            <a:xfrm>
              <a:off x="3200395" y="2149644"/>
              <a:ext cx="2591743" cy="2872061"/>
            </a:xfrm>
            <a:prstGeom prst="rect">
              <a:avLst/>
            </a:prstGeom>
            <a:solidFill>
              <a:schemeClr val="tx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B87F6D4B-B691-D546-B364-87B11FADF090}"/>
                </a:ext>
              </a:extLst>
            </p:cNvPr>
            <p:cNvSpPr txBox="1"/>
            <p:nvPr/>
          </p:nvSpPr>
          <p:spPr>
            <a:xfrm>
              <a:off x="3200395" y="2349112"/>
              <a:ext cx="2505853" cy="2308324"/>
            </a:xfrm>
            <a:prstGeom prst="rect">
              <a:avLst/>
            </a:prstGeom>
            <a:noFill/>
          </p:spPr>
          <p:txBody>
            <a:bodyPr wrap="square" rtlCol="0">
              <a:spAutoFit/>
            </a:bodyPr>
            <a:lstStyle/>
            <a:p>
              <a:r>
                <a:rPr lang="en-US" dirty="0">
                  <a:solidFill>
                    <a:schemeClr val="bg1"/>
                  </a:solidFill>
                  <a:latin typeface="Quattrocento Sans" panose="020B0502050000020003" pitchFamily="34" charset="0"/>
                </a:rPr>
                <a:t>Grant Program Syntheses</a:t>
              </a:r>
            </a:p>
            <a:p>
              <a:endParaRPr lang="en-US" dirty="0">
                <a:solidFill>
                  <a:schemeClr val="bg1"/>
                </a:solidFill>
                <a:latin typeface="Quattrocento Sans" panose="020B0502050000020003" pitchFamily="34" charset="0"/>
              </a:endParaRPr>
            </a:p>
            <a:p>
              <a:r>
                <a:rPr lang="en-US" dirty="0">
                  <a:solidFill>
                    <a:schemeClr val="bg1"/>
                  </a:solidFill>
                  <a:latin typeface="Quattrocento Sans" panose="020B0502050000020003" pitchFamily="34" charset="0"/>
                </a:rPr>
                <a:t>Technical Foundations</a:t>
              </a:r>
            </a:p>
            <a:p>
              <a:endParaRPr lang="en-US" dirty="0">
                <a:solidFill>
                  <a:schemeClr val="bg1"/>
                </a:solidFill>
                <a:latin typeface="Quattrocento Sans" panose="020B0502050000020003" pitchFamily="34" charset="0"/>
              </a:endParaRPr>
            </a:p>
            <a:p>
              <a:r>
                <a:rPr lang="en-US" dirty="0">
                  <a:solidFill>
                    <a:schemeClr val="bg1"/>
                  </a:solidFill>
                  <a:latin typeface="Quattrocento Sans" panose="020B0502050000020003" pitchFamily="34" charset="0"/>
                </a:rPr>
                <a:t>Research &amp; Monitoring Priorities</a:t>
              </a:r>
            </a:p>
            <a:p>
              <a:endParaRPr lang="en-US" dirty="0">
                <a:solidFill>
                  <a:schemeClr val="bg1"/>
                </a:solidFill>
                <a:latin typeface="Quattrocento Sans" panose="020B0502050000020003" pitchFamily="34" charset="0"/>
              </a:endParaRPr>
            </a:p>
          </p:txBody>
        </p:sp>
      </p:grpSp>
      <p:grpSp>
        <p:nvGrpSpPr>
          <p:cNvPr id="66" name="Group 65" descr="Boundary objects at the interface between Research and the General Public/Lawmakers:&#10;- Encyclopedia of Puget Sound&#10;- Salish Sea Currents">
            <a:extLst>
              <a:ext uri="{FF2B5EF4-FFF2-40B4-BE49-F238E27FC236}">
                <a16:creationId xmlns:a16="http://schemas.microsoft.com/office/drawing/2014/main" id="{B038D365-C0FF-484D-8586-A1749848FB8A}"/>
              </a:ext>
            </a:extLst>
          </p:cNvPr>
          <p:cNvGrpSpPr/>
          <p:nvPr/>
        </p:nvGrpSpPr>
        <p:grpSpPr>
          <a:xfrm>
            <a:off x="8297063" y="1737209"/>
            <a:ext cx="1846589" cy="2043504"/>
            <a:chOff x="8297063" y="1737209"/>
            <a:chExt cx="1846589" cy="2043504"/>
          </a:xfrm>
        </p:grpSpPr>
        <p:sp>
          <p:nvSpPr>
            <p:cNvPr id="63" name="Rectangle 62">
              <a:extLst>
                <a:ext uri="{FF2B5EF4-FFF2-40B4-BE49-F238E27FC236}">
                  <a16:creationId xmlns:a16="http://schemas.microsoft.com/office/drawing/2014/main" id="{994142CF-3EDD-4E49-906D-A202263D0F44}"/>
                </a:ext>
              </a:extLst>
            </p:cNvPr>
            <p:cNvSpPr/>
            <p:nvPr/>
          </p:nvSpPr>
          <p:spPr>
            <a:xfrm>
              <a:off x="8347335" y="1737209"/>
              <a:ext cx="1796317" cy="1768817"/>
            </a:xfrm>
            <a:prstGeom prst="rect">
              <a:avLst/>
            </a:prstGeom>
            <a:solidFill>
              <a:schemeClr val="tx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AB8C5D8E-92BB-944B-ABAF-2D3E44889B7A}"/>
                </a:ext>
              </a:extLst>
            </p:cNvPr>
            <p:cNvSpPr txBox="1"/>
            <p:nvPr/>
          </p:nvSpPr>
          <p:spPr>
            <a:xfrm>
              <a:off x="8297063" y="1749388"/>
              <a:ext cx="1632350" cy="2031325"/>
            </a:xfrm>
            <a:prstGeom prst="rect">
              <a:avLst/>
            </a:prstGeom>
            <a:noFill/>
          </p:spPr>
          <p:txBody>
            <a:bodyPr wrap="square" rtlCol="0">
              <a:spAutoFit/>
            </a:bodyPr>
            <a:lstStyle/>
            <a:p>
              <a:r>
                <a:rPr lang="en-US" dirty="0">
                  <a:solidFill>
                    <a:schemeClr val="bg1"/>
                  </a:solidFill>
                  <a:latin typeface="Quattrocento Sans" panose="020B0502050000020003" pitchFamily="34" charset="0"/>
                </a:rPr>
                <a:t>Encyclopedia of Puget Sound</a:t>
              </a:r>
            </a:p>
            <a:p>
              <a:endParaRPr lang="en-US" dirty="0">
                <a:solidFill>
                  <a:schemeClr val="bg1"/>
                </a:solidFill>
                <a:latin typeface="Quattrocento Sans" panose="020B0502050000020003" pitchFamily="34" charset="0"/>
              </a:endParaRPr>
            </a:p>
            <a:p>
              <a:r>
                <a:rPr lang="en-US" dirty="0">
                  <a:solidFill>
                    <a:schemeClr val="bg1"/>
                  </a:solidFill>
                  <a:latin typeface="Quattrocento Sans" panose="020B0502050000020003" pitchFamily="34" charset="0"/>
                </a:rPr>
                <a:t>Salish Sea Currents</a:t>
              </a:r>
            </a:p>
            <a:p>
              <a:endParaRPr lang="en-US" dirty="0">
                <a:solidFill>
                  <a:schemeClr val="bg1"/>
                </a:solidFill>
                <a:latin typeface="Quattrocento Sans" panose="020B0502050000020003" pitchFamily="34" charset="0"/>
              </a:endParaRPr>
            </a:p>
          </p:txBody>
        </p:sp>
      </p:grpSp>
    </p:spTree>
    <p:extLst>
      <p:ext uri="{BB962C8B-B14F-4D97-AF65-F5344CB8AC3E}">
        <p14:creationId xmlns:p14="http://schemas.microsoft.com/office/powerpoint/2010/main" val="274312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958D-420E-0D44-BEE5-36F84D432867}"/>
              </a:ext>
            </a:extLst>
          </p:cNvPr>
          <p:cNvSpPr>
            <a:spLocks noGrp="1"/>
          </p:cNvSpPr>
          <p:nvPr>
            <p:ph type="title"/>
          </p:nvPr>
        </p:nvSpPr>
        <p:spPr>
          <a:xfrm>
            <a:off x="1003092" y="-1452778"/>
            <a:ext cx="10515600" cy="1325563"/>
          </a:xfrm>
        </p:spPr>
        <p:txBody>
          <a:bodyPr>
            <a:normAutofit fontScale="90000"/>
          </a:bodyPr>
          <a:lstStyle/>
          <a:p>
            <a:r>
              <a:rPr lang="en-US" dirty="0"/>
              <a:t>Boundary object type 1: technical knowledge foundations at the interface between research &amp; implementation/funding</a:t>
            </a:r>
          </a:p>
        </p:txBody>
      </p:sp>
      <p:grpSp>
        <p:nvGrpSpPr>
          <p:cNvPr id="21" name="Group 20" descr="The interface between research &amp; implementation/funding">
            <a:extLst>
              <a:ext uri="{FF2B5EF4-FFF2-40B4-BE49-F238E27FC236}">
                <a16:creationId xmlns:a16="http://schemas.microsoft.com/office/drawing/2014/main" id="{3E44BC25-16DF-424D-A948-E5927BF3C1D3}"/>
              </a:ext>
            </a:extLst>
          </p:cNvPr>
          <p:cNvGrpSpPr/>
          <p:nvPr/>
        </p:nvGrpSpPr>
        <p:grpSpPr>
          <a:xfrm>
            <a:off x="110708" y="294210"/>
            <a:ext cx="3665174" cy="1739069"/>
            <a:chOff x="8449426" y="230188"/>
            <a:chExt cx="3665174" cy="1739069"/>
          </a:xfrm>
        </p:grpSpPr>
        <p:sp>
          <p:nvSpPr>
            <p:cNvPr id="8" name="Rounded Rectangle 7">
              <a:extLst>
                <a:ext uri="{FF2B5EF4-FFF2-40B4-BE49-F238E27FC236}">
                  <a16:creationId xmlns:a16="http://schemas.microsoft.com/office/drawing/2014/main" id="{C8CC3A6D-B455-CE45-A5A1-549C647BBFA8}"/>
                </a:ext>
              </a:extLst>
            </p:cNvPr>
            <p:cNvSpPr/>
            <p:nvPr/>
          </p:nvSpPr>
          <p:spPr>
            <a:xfrm>
              <a:off x="9717373" y="230188"/>
              <a:ext cx="1482406" cy="1433721"/>
            </a:xfrm>
            <a:prstGeom prst="roundRect">
              <a:avLst/>
            </a:prstGeom>
            <a:solidFill>
              <a:srgbClr val="7FF0D9"/>
            </a:solidFill>
            <a:ln>
              <a:solidFill>
                <a:srgbClr val="7F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descr="Implementing organizations, Funding &amp; Planning organizations">
              <a:extLst>
                <a:ext uri="{FF2B5EF4-FFF2-40B4-BE49-F238E27FC236}">
                  <a16:creationId xmlns:a16="http://schemas.microsoft.com/office/drawing/2014/main" id="{717323BC-1F17-304E-864D-11298BA7FE4F}"/>
                </a:ext>
              </a:extLst>
            </p:cNvPr>
            <p:cNvGrpSpPr/>
            <p:nvPr/>
          </p:nvGrpSpPr>
          <p:grpSpPr>
            <a:xfrm>
              <a:off x="8449426" y="230188"/>
              <a:ext cx="1608201" cy="1739069"/>
              <a:chOff x="2538480" y="1835512"/>
              <a:chExt cx="1608201" cy="1739069"/>
            </a:xfrm>
          </p:grpSpPr>
          <p:grpSp>
            <p:nvGrpSpPr>
              <p:cNvPr id="11" name="Group 10">
                <a:extLst>
                  <a:ext uri="{FF2B5EF4-FFF2-40B4-BE49-F238E27FC236}">
                    <a16:creationId xmlns:a16="http://schemas.microsoft.com/office/drawing/2014/main" id="{CAA89DA0-14A8-384B-B8E2-92B594BAD826}"/>
                  </a:ext>
                </a:extLst>
              </p:cNvPr>
              <p:cNvGrpSpPr/>
              <p:nvPr/>
            </p:nvGrpSpPr>
            <p:grpSpPr>
              <a:xfrm>
                <a:off x="2538480" y="1835512"/>
                <a:ext cx="1608201" cy="818354"/>
                <a:chOff x="2538480" y="1835512"/>
                <a:chExt cx="1608201" cy="818354"/>
              </a:xfrm>
            </p:grpSpPr>
            <p:sp>
              <p:nvSpPr>
                <p:cNvPr id="15" name="Oval 14">
                  <a:extLst>
                    <a:ext uri="{FF2B5EF4-FFF2-40B4-BE49-F238E27FC236}">
                      <a16:creationId xmlns:a16="http://schemas.microsoft.com/office/drawing/2014/main" id="{34A6F1BA-2112-4142-BFE3-5B935FB7093B}"/>
                    </a:ext>
                  </a:extLst>
                </p:cNvPr>
                <p:cNvSpPr/>
                <p:nvPr/>
              </p:nvSpPr>
              <p:spPr>
                <a:xfrm>
                  <a:off x="2538480" y="1835512"/>
                  <a:ext cx="1608201" cy="8183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D715875-3C37-B148-9509-1AD423D725D0}"/>
                    </a:ext>
                  </a:extLst>
                </p:cNvPr>
                <p:cNvSpPr txBox="1"/>
                <p:nvPr/>
              </p:nvSpPr>
              <p:spPr>
                <a:xfrm>
                  <a:off x="2567086" y="2045756"/>
                  <a:ext cx="1579595" cy="369332"/>
                </a:xfrm>
                <a:prstGeom prst="rect">
                  <a:avLst/>
                </a:prstGeom>
                <a:noFill/>
                <a:ln>
                  <a:noFill/>
                </a:ln>
              </p:spPr>
              <p:txBody>
                <a:bodyPr wrap="square" rtlCol="0">
                  <a:spAutoFit/>
                </a:bodyPr>
                <a:lstStyle/>
                <a:p>
                  <a:r>
                    <a:rPr lang="en-US" dirty="0">
                      <a:solidFill>
                        <a:schemeClr val="tx1">
                          <a:lumMod val="75000"/>
                          <a:lumOff val="25000"/>
                        </a:schemeClr>
                      </a:solidFill>
                      <a:latin typeface="Quattrocento Sans" panose="020B0502050000020003" pitchFamily="34" charset="0"/>
                    </a:rPr>
                    <a:t>Implementers</a:t>
                  </a:r>
                </a:p>
              </p:txBody>
            </p:sp>
          </p:grpSp>
          <p:grpSp>
            <p:nvGrpSpPr>
              <p:cNvPr id="12" name="Group 11">
                <a:extLst>
                  <a:ext uri="{FF2B5EF4-FFF2-40B4-BE49-F238E27FC236}">
                    <a16:creationId xmlns:a16="http://schemas.microsoft.com/office/drawing/2014/main" id="{64FF24FB-D188-FB42-83F5-BC5B88D00387}"/>
                  </a:ext>
                </a:extLst>
              </p:cNvPr>
              <p:cNvGrpSpPr/>
              <p:nvPr/>
            </p:nvGrpSpPr>
            <p:grpSpPr>
              <a:xfrm>
                <a:off x="2538480" y="2712660"/>
                <a:ext cx="1608201" cy="861921"/>
                <a:chOff x="2538480" y="2712660"/>
                <a:chExt cx="1608201" cy="861921"/>
              </a:xfrm>
            </p:grpSpPr>
            <p:sp>
              <p:nvSpPr>
                <p:cNvPr id="13" name="Oval 12">
                  <a:extLst>
                    <a:ext uri="{FF2B5EF4-FFF2-40B4-BE49-F238E27FC236}">
                      <a16:creationId xmlns:a16="http://schemas.microsoft.com/office/drawing/2014/main" id="{E934B7C6-AF78-E248-928F-7700980E2916}"/>
                    </a:ext>
                  </a:extLst>
                </p:cNvPr>
                <p:cNvSpPr/>
                <p:nvPr/>
              </p:nvSpPr>
              <p:spPr>
                <a:xfrm>
                  <a:off x="2538480" y="2712660"/>
                  <a:ext cx="1608201" cy="861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8CDF83-C636-7F49-B2A7-4DD2F82C198C}"/>
                    </a:ext>
                  </a:extLst>
                </p:cNvPr>
                <p:cNvSpPr txBox="1"/>
                <p:nvPr/>
              </p:nvSpPr>
              <p:spPr>
                <a:xfrm>
                  <a:off x="2538480" y="2820454"/>
                  <a:ext cx="1579595" cy="646331"/>
                </a:xfrm>
                <a:prstGeom prst="rect">
                  <a:avLst/>
                </a:prstGeom>
                <a:noFill/>
                <a:ln>
                  <a:noFill/>
                </a:ln>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Funders</a:t>
                  </a:r>
                  <a:br>
                    <a:rPr lang="en-US" dirty="0">
                      <a:solidFill>
                        <a:schemeClr val="tx1">
                          <a:lumMod val="75000"/>
                          <a:lumOff val="25000"/>
                        </a:schemeClr>
                      </a:solidFill>
                      <a:latin typeface="Quattrocento Sans" panose="020B0502050000020003" pitchFamily="34" charset="0"/>
                    </a:rPr>
                  </a:br>
                  <a:r>
                    <a:rPr lang="en-US" dirty="0">
                      <a:solidFill>
                        <a:schemeClr val="tx1">
                          <a:lumMod val="75000"/>
                          <a:lumOff val="25000"/>
                        </a:schemeClr>
                      </a:solidFill>
                      <a:latin typeface="Quattrocento Sans" panose="020B0502050000020003" pitchFamily="34" charset="0"/>
                    </a:rPr>
                    <a:t>Planners</a:t>
                  </a:r>
                </a:p>
              </p:txBody>
            </p:sp>
          </p:grpSp>
        </p:grpSp>
        <p:grpSp>
          <p:nvGrpSpPr>
            <p:cNvPr id="17" name="Group 16" descr="Researchers &amp; analysts">
              <a:extLst>
                <a:ext uri="{FF2B5EF4-FFF2-40B4-BE49-F238E27FC236}">
                  <a16:creationId xmlns:a16="http://schemas.microsoft.com/office/drawing/2014/main" id="{35DD42E0-2BBF-9C4A-80F9-0E86DA8CABCD}"/>
                </a:ext>
              </a:extLst>
            </p:cNvPr>
            <p:cNvGrpSpPr/>
            <p:nvPr/>
          </p:nvGrpSpPr>
          <p:grpSpPr>
            <a:xfrm>
              <a:off x="10575608" y="575177"/>
              <a:ext cx="1538992" cy="963118"/>
              <a:chOff x="6148891" y="2727579"/>
              <a:chExt cx="3008026" cy="963118"/>
            </a:xfrm>
          </p:grpSpPr>
          <p:sp>
            <p:nvSpPr>
              <p:cNvPr id="18" name="Oval 17">
                <a:extLst>
                  <a:ext uri="{FF2B5EF4-FFF2-40B4-BE49-F238E27FC236}">
                    <a16:creationId xmlns:a16="http://schemas.microsoft.com/office/drawing/2014/main" id="{4B9B9C49-D5D4-2D40-9F2B-5BB31E8A0A80}"/>
                  </a:ext>
                </a:extLst>
              </p:cNvPr>
              <p:cNvSpPr/>
              <p:nvPr/>
            </p:nvSpPr>
            <p:spPr>
              <a:xfrm>
                <a:off x="6148891" y="2727579"/>
                <a:ext cx="3008026" cy="963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6A59523-E5AE-E948-8F4F-C0483F609BA1}"/>
                  </a:ext>
                </a:extLst>
              </p:cNvPr>
              <p:cNvSpPr txBox="1"/>
              <p:nvPr/>
            </p:nvSpPr>
            <p:spPr>
              <a:xfrm>
                <a:off x="6335585" y="2909622"/>
                <a:ext cx="2788173" cy="646331"/>
              </a:xfrm>
              <a:prstGeom prst="rect">
                <a:avLst/>
              </a:prstGeom>
              <a:noFill/>
            </p:spPr>
            <p:txBody>
              <a:bodyPr wrap="square" rtlCol="0">
                <a:spAutoFit/>
              </a:bodyPr>
              <a:lstStyle/>
              <a:p>
                <a:pPr algn="ctr"/>
                <a:r>
                  <a:rPr lang="en-US" dirty="0">
                    <a:solidFill>
                      <a:schemeClr val="tx1">
                        <a:lumMod val="75000"/>
                        <a:lumOff val="25000"/>
                      </a:schemeClr>
                    </a:solidFill>
                    <a:latin typeface="Quattrocento Sans" panose="020B0502050000020003" pitchFamily="34" charset="0"/>
                  </a:rPr>
                  <a:t>Researchers &amp; Analysts</a:t>
                </a:r>
              </a:p>
            </p:txBody>
          </p:sp>
        </p:grpSp>
      </p:grpSp>
      <p:sp>
        <p:nvSpPr>
          <p:cNvPr id="20" name="Rectangle 19">
            <a:extLst>
              <a:ext uri="{FF2B5EF4-FFF2-40B4-BE49-F238E27FC236}">
                <a16:creationId xmlns:a16="http://schemas.microsoft.com/office/drawing/2014/main" id="{0F1765E0-9A84-5F42-8161-E224D5E2C8EF}"/>
              </a:ext>
            </a:extLst>
          </p:cNvPr>
          <p:cNvSpPr/>
          <p:nvPr/>
        </p:nvSpPr>
        <p:spPr>
          <a:xfrm>
            <a:off x="3991270" y="802211"/>
            <a:ext cx="7296323" cy="55494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319291-2BC7-324F-838C-D6F1BADBB256}"/>
              </a:ext>
            </a:extLst>
          </p:cNvPr>
          <p:cNvSpPr txBox="1"/>
          <p:nvPr/>
        </p:nvSpPr>
        <p:spPr>
          <a:xfrm>
            <a:off x="4008413" y="1077730"/>
            <a:ext cx="4371089" cy="4524315"/>
          </a:xfrm>
          <a:prstGeom prst="rect">
            <a:avLst/>
          </a:prstGeom>
          <a:noFill/>
        </p:spPr>
        <p:txBody>
          <a:bodyPr wrap="square" rtlCol="0">
            <a:spAutoFit/>
          </a:bodyPr>
          <a:lstStyle/>
          <a:p>
            <a:r>
              <a:rPr lang="en-US" sz="2400" b="1" dirty="0">
                <a:solidFill>
                  <a:schemeClr val="bg1"/>
                </a:solidFill>
                <a:latin typeface="Quattrocento Sans" panose="020B0502050000020003" pitchFamily="34" charset="0"/>
              </a:rPr>
              <a:t>Grant Program Syntheses</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Synthesis &amp; analysis of past NEP grants</a:t>
            </a:r>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a:p>
            <a:r>
              <a:rPr lang="en-US" sz="2400" b="1" dirty="0">
                <a:solidFill>
                  <a:schemeClr val="bg1"/>
                </a:solidFill>
                <a:latin typeface="Quattrocento Sans" panose="020B0502050000020003" pitchFamily="34" charset="0"/>
              </a:rPr>
              <a:t>Recovery Strategy Technical Foundation</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State of Knowledge</a:t>
            </a:r>
          </a:p>
          <a:p>
            <a:pPr marL="457200" indent="-457200">
              <a:buFont typeface="Arial" panose="020B0604020202020204" pitchFamily="34" charset="0"/>
              <a:buChar char="•"/>
            </a:pPr>
            <a:r>
              <a:rPr lang="en-US" sz="2400" dirty="0">
                <a:solidFill>
                  <a:schemeClr val="bg1"/>
                </a:solidFill>
                <a:latin typeface="Quattrocento Sans" panose="020B0502050000020003" pitchFamily="34" charset="0"/>
              </a:rPr>
              <a:t>Base Program Analysis</a:t>
            </a:r>
          </a:p>
          <a:p>
            <a:pPr marL="457200" indent="-457200">
              <a:buFont typeface="Arial" panose="020B0604020202020204" pitchFamily="34" charset="0"/>
              <a:buChar char="•"/>
            </a:pPr>
            <a:endParaRPr lang="en-US" sz="2400" b="1" dirty="0">
              <a:solidFill>
                <a:schemeClr val="bg1"/>
              </a:solidFill>
              <a:latin typeface="Quattrocento Sans" panose="020B0502050000020003" pitchFamily="34" charset="0"/>
            </a:endParaRPr>
          </a:p>
          <a:p>
            <a:endParaRPr lang="en-US" sz="2400" b="1" dirty="0">
              <a:solidFill>
                <a:schemeClr val="bg1"/>
              </a:solidFill>
              <a:latin typeface="Quattrocento Sans" panose="020B0502050000020003" pitchFamily="34" charset="0"/>
            </a:endParaRPr>
          </a:p>
        </p:txBody>
      </p:sp>
      <p:cxnSp>
        <p:nvCxnSpPr>
          <p:cNvPr id="23" name="Straight Connector 22">
            <a:extLst>
              <a:ext uri="{FF2B5EF4-FFF2-40B4-BE49-F238E27FC236}">
                <a16:creationId xmlns:a16="http://schemas.microsoft.com/office/drawing/2014/main" id="{CA2E4A95-6FE6-374B-A443-74498D786FAF}"/>
              </a:ext>
            </a:extLst>
          </p:cNvPr>
          <p:cNvCxnSpPr>
            <a:cxnSpLocks/>
          </p:cNvCxnSpPr>
          <p:nvPr/>
        </p:nvCxnSpPr>
        <p:spPr>
          <a:xfrm>
            <a:off x="8499423" y="802211"/>
            <a:ext cx="0" cy="5549443"/>
          </a:xfrm>
          <a:prstGeom prst="line">
            <a:avLst/>
          </a:prstGeom>
          <a:ln w="317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2227AF-DE07-B14C-A7E4-B9DC28F888BB}"/>
              </a:ext>
            </a:extLst>
          </p:cNvPr>
          <p:cNvCxnSpPr>
            <a:cxnSpLocks/>
          </p:cNvCxnSpPr>
          <p:nvPr/>
        </p:nvCxnSpPr>
        <p:spPr>
          <a:xfrm>
            <a:off x="8576873" y="802211"/>
            <a:ext cx="0" cy="5549443"/>
          </a:xfrm>
          <a:prstGeom prst="line">
            <a:avLst/>
          </a:prstGeom>
          <a:ln w="317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FB64FF9-45D0-A14B-9BF2-C14F836815E4}"/>
              </a:ext>
            </a:extLst>
          </p:cNvPr>
          <p:cNvSpPr txBox="1"/>
          <p:nvPr/>
        </p:nvSpPr>
        <p:spPr>
          <a:xfrm>
            <a:off x="8594363" y="1425378"/>
            <a:ext cx="2473377" cy="923330"/>
          </a:xfrm>
          <a:prstGeom prst="rect">
            <a:avLst/>
          </a:prstGeom>
          <a:noFill/>
        </p:spPr>
        <p:txBody>
          <a:bodyPr wrap="square" rtlCol="0">
            <a:spAutoFit/>
          </a:bodyPr>
          <a:lstStyle/>
          <a:p>
            <a:pPr marL="285750" indent="-285750">
              <a:buFont typeface="System Font Regular"/>
              <a:buChar char="⁻"/>
            </a:pPr>
            <a:r>
              <a:rPr lang="en-US" dirty="0">
                <a:solidFill>
                  <a:schemeClr val="bg1"/>
                </a:solidFill>
                <a:latin typeface="Quattrocento Sans" panose="020B0502050000020003" pitchFamily="34" charset="0"/>
              </a:rPr>
              <a:t>Marine &amp; Nearshore</a:t>
            </a:r>
          </a:p>
          <a:p>
            <a:pPr marL="285750" indent="-285750">
              <a:buFont typeface="System Font Regular"/>
              <a:buChar char="⁻"/>
            </a:pPr>
            <a:r>
              <a:rPr lang="en-US" dirty="0">
                <a:solidFill>
                  <a:schemeClr val="bg1"/>
                </a:solidFill>
                <a:latin typeface="Quattrocento Sans" panose="020B0502050000020003" pitchFamily="34" charset="0"/>
              </a:rPr>
              <a:t>Watersheds</a:t>
            </a:r>
          </a:p>
          <a:p>
            <a:pPr marL="285750" indent="-285750">
              <a:buFont typeface="System Font Regular"/>
              <a:buChar char="⁻"/>
            </a:pPr>
            <a:r>
              <a:rPr lang="en-US" dirty="0">
                <a:solidFill>
                  <a:schemeClr val="bg1"/>
                </a:solidFill>
                <a:latin typeface="Quattrocento Sans" panose="020B0502050000020003" pitchFamily="34" charset="0"/>
              </a:rPr>
              <a:t>Pathogens</a:t>
            </a:r>
          </a:p>
        </p:txBody>
      </p:sp>
      <p:sp>
        <p:nvSpPr>
          <p:cNvPr id="26" name="TextBox 25">
            <a:extLst>
              <a:ext uri="{FF2B5EF4-FFF2-40B4-BE49-F238E27FC236}">
                <a16:creationId xmlns:a16="http://schemas.microsoft.com/office/drawing/2014/main" id="{67E64365-759C-AF4C-9FE9-92959AFD52EE}"/>
              </a:ext>
            </a:extLst>
          </p:cNvPr>
          <p:cNvSpPr txBox="1"/>
          <p:nvPr/>
        </p:nvSpPr>
        <p:spPr>
          <a:xfrm>
            <a:off x="8546893" y="3789208"/>
            <a:ext cx="2710720" cy="1200329"/>
          </a:xfrm>
          <a:prstGeom prst="rect">
            <a:avLst/>
          </a:prstGeom>
          <a:noFill/>
        </p:spPr>
        <p:txBody>
          <a:bodyPr wrap="square" rtlCol="0">
            <a:spAutoFit/>
          </a:bodyPr>
          <a:lstStyle/>
          <a:p>
            <a:pPr marL="285750" indent="-285750">
              <a:buFont typeface="System Font Regular"/>
              <a:buChar char="⁻"/>
            </a:pPr>
            <a:r>
              <a:rPr lang="en-US" dirty="0">
                <a:solidFill>
                  <a:schemeClr val="bg1"/>
                </a:solidFill>
                <a:latin typeface="Quattrocento Sans" panose="020B0502050000020003" pitchFamily="34" charset="0"/>
              </a:rPr>
              <a:t>Shoreline Armoring</a:t>
            </a:r>
          </a:p>
          <a:p>
            <a:pPr marL="285750" indent="-285750">
              <a:buFont typeface="System Font Regular"/>
              <a:buChar char="⁻"/>
            </a:pPr>
            <a:r>
              <a:rPr lang="en-US" dirty="0">
                <a:solidFill>
                  <a:schemeClr val="bg1"/>
                </a:solidFill>
                <a:latin typeface="Quattrocento Sans" panose="020B0502050000020003" pitchFamily="34" charset="0"/>
              </a:rPr>
              <a:t>BIBI</a:t>
            </a:r>
          </a:p>
          <a:p>
            <a:pPr marL="285750" indent="-285750">
              <a:buFont typeface="System Font Regular"/>
              <a:buChar char="⁻"/>
            </a:pPr>
            <a:r>
              <a:rPr lang="en-US" dirty="0">
                <a:solidFill>
                  <a:schemeClr val="bg1"/>
                </a:solidFill>
                <a:latin typeface="Quattrocento Sans" panose="020B0502050000020003" pitchFamily="34" charset="0"/>
              </a:rPr>
              <a:t>Toxics in Fish</a:t>
            </a:r>
          </a:p>
          <a:p>
            <a:pPr marL="285750" indent="-285750">
              <a:buFont typeface="System Font Regular"/>
              <a:buChar char="⁻"/>
            </a:pPr>
            <a:r>
              <a:rPr lang="en-US" dirty="0">
                <a:solidFill>
                  <a:schemeClr val="bg1"/>
                </a:solidFill>
                <a:latin typeface="Quattrocento Sans" panose="020B0502050000020003" pitchFamily="34" charset="0"/>
              </a:rPr>
              <a:t>Marine Water Quality</a:t>
            </a:r>
          </a:p>
        </p:txBody>
      </p:sp>
      <p:grpSp>
        <p:nvGrpSpPr>
          <p:cNvPr id="29" name="Group 28" descr="Definition of a Boundary Object:&#13;&#10;Tool to represent and transfer information across institutional and practical boundaries&#13;&#10;">
            <a:extLst>
              <a:ext uri="{FF2B5EF4-FFF2-40B4-BE49-F238E27FC236}">
                <a16:creationId xmlns:a16="http://schemas.microsoft.com/office/drawing/2014/main" id="{9163C9CF-0E5D-7148-8D95-7FE7885744FF}"/>
              </a:ext>
            </a:extLst>
          </p:cNvPr>
          <p:cNvGrpSpPr/>
          <p:nvPr/>
        </p:nvGrpSpPr>
        <p:grpSpPr>
          <a:xfrm>
            <a:off x="-195981" y="3980631"/>
            <a:ext cx="4521232" cy="2698230"/>
            <a:chOff x="-195981" y="3980631"/>
            <a:chExt cx="4521232" cy="2698230"/>
          </a:xfrm>
        </p:grpSpPr>
        <p:sp>
          <p:nvSpPr>
            <p:cNvPr id="27" name="Explosion 2 26">
              <a:extLst>
                <a:ext uri="{FF2B5EF4-FFF2-40B4-BE49-F238E27FC236}">
                  <a16:creationId xmlns:a16="http://schemas.microsoft.com/office/drawing/2014/main" id="{83617027-A680-C948-95EB-FCD1C348262C}"/>
                </a:ext>
              </a:extLst>
            </p:cNvPr>
            <p:cNvSpPr/>
            <p:nvPr/>
          </p:nvSpPr>
          <p:spPr>
            <a:xfrm rot="974725">
              <a:off x="-195981" y="3980631"/>
              <a:ext cx="4521232" cy="269823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EA40A33-DD2A-4443-9B9A-6209793E7A79}"/>
                </a:ext>
              </a:extLst>
            </p:cNvPr>
            <p:cNvSpPr txBox="1"/>
            <p:nvPr/>
          </p:nvSpPr>
          <p:spPr>
            <a:xfrm>
              <a:off x="733269" y="4601981"/>
              <a:ext cx="2875297" cy="1477328"/>
            </a:xfrm>
            <a:prstGeom prst="rect">
              <a:avLst/>
            </a:prstGeom>
            <a:noFill/>
          </p:spPr>
          <p:txBody>
            <a:bodyPr wrap="square" rtlCol="0">
              <a:spAutoFit/>
            </a:bodyPr>
            <a:lstStyle/>
            <a:p>
              <a:r>
                <a:rPr lang="en-US" b="1" dirty="0">
                  <a:latin typeface="Avenir Book" panose="02000503020000020003" pitchFamily="2" charset="0"/>
                </a:rPr>
                <a:t>Boundary Object:</a:t>
              </a:r>
            </a:p>
            <a:p>
              <a:r>
                <a:rPr lang="en-US" b="1" dirty="0">
                  <a:latin typeface="Avenir Book" panose="02000503020000020003" pitchFamily="2" charset="0"/>
                </a:rPr>
                <a:t>Tool to represent and transfer information across institutional and practical boundaries</a:t>
              </a:r>
            </a:p>
          </p:txBody>
        </p:sp>
      </p:grpSp>
    </p:spTree>
    <p:extLst>
      <p:ext uri="{BB962C8B-B14F-4D97-AF65-F5344CB8AC3E}">
        <p14:creationId xmlns:p14="http://schemas.microsoft.com/office/powerpoint/2010/main" val="4466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241BB3-C1C9-BE4B-9644-C934F2C34FCF}"/>
              </a:ext>
            </a:extLst>
          </p:cNvPr>
          <p:cNvSpPr txBox="1">
            <a:spLocks noGrp="1"/>
          </p:cNvSpPr>
          <p:nvPr>
            <p:ph type="title" idx="4294967295"/>
          </p:nvPr>
        </p:nvSpPr>
        <p:spPr>
          <a:xfrm>
            <a:off x="133350" y="59404"/>
            <a:ext cx="1189608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Quattrocento Sans" panose="020B0502050000020003" pitchFamily="34" charset="0"/>
                <a:ea typeface="+mn-ea"/>
                <a:cs typeface="Arial" panose="020B0604020202020204" pitchFamily="34" charset="0"/>
              </a:rPr>
              <a:t>The value of boundary spanning</a:t>
            </a:r>
          </a:p>
        </p:txBody>
      </p:sp>
      <p:graphicFrame>
        <p:nvGraphicFramePr>
          <p:cNvPr id="3" name="Diagram 2" descr="1. Tailor research results for decisions&#10;2. Increase legitimacy and robustness of research results&#10;3. Increase potential for durable decision processes&#10;4. Capitalize on policy windows">
            <a:extLst>
              <a:ext uri="{FF2B5EF4-FFF2-40B4-BE49-F238E27FC236}">
                <a16:creationId xmlns:a16="http://schemas.microsoft.com/office/drawing/2014/main" id="{125658C8-A12D-F143-8A99-4A61ADAECE38}"/>
              </a:ext>
            </a:extLst>
          </p:cNvPr>
          <p:cNvGraphicFramePr/>
          <p:nvPr>
            <p:extLst>
              <p:ext uri="{D42A27DB-BD31-4B8C-83A1-F6EECF244321}">
                <p14:modId xmlns:p14="http://schemas.microsoft.com/office/powerpoint/2010/main" val="972528324"/>
              </p:ext>
            </p:extLst>
          </p:nvPr>
        </p:nvGraphicFramePr>
        <p:xfrm>
          <a:off x="-3560995" y="1411486"/>
          <a:ext cx="11318240" cy="455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E3CA657-97F0-5545-A868-E2294D166516}"/>
              </a:ext>
            </a:extLst>
          </p:cNvPr>
          <p:cNvSpPr txBox="1"/>
          <p:nvPr/>
        </p:nvSpPr>
        <p:spPr>
          <a:xfrm>
            <a:off x="7510072" y="3837482"/>
            <a:ext cx="3792512" cy="923330"/>
          </a:xfrm>
          <a:prstGeom prst="rect">
            <a:avLst/>
          </a:prstGeom>
          <a:noFill/>
        </p:spPr>
        <p:txBody>
          <a:bodyPr wrap="square" rtlCol="0">
            <a:spAutoFit/>
          </a:bodyPr>
          <a:lstStyle/>
          <a:p>
            <a:r>
              <a:rPr lang="en-US" dirty="0">
                <a:solidFill>
                  <a:schemeClr val="bg1"/>
                </a:solidFill>
                <a:latin typeface="Quattrocento Sans" panose="020B0502050000020003" pitchFamily="34" charset="0"/>
              </a:rPr>
              <a:t>New information was incorporated into the Shoreline Armoring Implementation Strategy</a:t>
            </a:r>
          </a:p>
        </p:txBody>
      </p:sp>
      <p:sp>
        <p:nvSpPr>
          <p:cNvPr id="6" name="TextBox 5">
            <a:extLst>
              <a:ext uri="{FF2B5EF4-FFF2-40B4-BE49-F238E27FC236}">
                <a16:creationId xmlns:a16="http://schemas.microsoft.com/office/drawing/2014/main" id="{1A4F5BA5-87CC-054D-8A35-92B80CE075CB}"/>
              </a:ext>
            </a:extLst>
          </p:cNvPr>
          <p:cNvSpPr txBox="1"/>
          <p:nvPr/>
        </p:nvSpPr>
        <p:spPr>
          <a:xfrm>
            <a:off x="7510072" y="1411486"/>
            <a:ext cx="3522688" cy="923330"/>
          </a:xfrm>
          <a:prstGeom prst="rect">
            <a:avLst/>
          </a:prstGeom>
          <a:noFill/>
        </p:spPr>
        <p:txBody>
          <a:bodyPr wrap="square" rtlCol="0">
            <a:spAutoFit/>
          </a:bodyPr>
          <a:lstStyle/>
          <a:p>
            <a:r>
              <a:rPr lang="en-US" dirty="0">
                <a:solidFill>
                  <a:schemeClr val="bg1"/>
                </a:solidFill>
                <a:latin typeface="Quattrocento Sans" panose="020B0502050000020003" pitchFamily="34" charset="0"/>
              </a:rPr>
              <a:t>Best practices identified in the Watershed Synthesis were adopted by the Strategic Initiative</a:t>
            </a:r>
          </a:p>
        </p:txBody>
      </p:sp>
    </p:spTree>
    <p:extLst>
      <p:ext uri="{BB962C8B-B14F-4D97-AF65-F5344CB8AC3E}">
        <p14:creationId xmlns:p14="http://schemas.microsoft.com/office/powerpoint/2010/main" val="1331470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6097</TotalTime>
  <Words>1305</Words>
  <Application>Microsoft Macintosh PowerPoint</Application>
  <PresentationFormat>Widescreen</PresentationFormat>
  <Paragraphs>177</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Book</vt:lpstr>
      <vt:lpstr>Calibri</vt:lpstr>
      <vt:lpstr>Calibri Light</vt:lpstr>
      <vt:lpstr>Quattrocento Sans</vt:lpstr>
      <vt:lpstr>System Font Regular</vt:lpstr>
      <vt:lpstr>Office Theme</vt:lpstr>
      <vt:lpstr>Boundary spanning in support of ecosystem-based management</vt:lpstr>
      <vt:lpstr>Thanks to my co-authors</vt:lpstr>
      <vt:lpstr>Linking science to management doesn’t happen by accident</vt:lpstr>
      <vt:lpstr>“Evidence for action” is trending</vt:lpstr>
      <vt:lpstr>Enabling the use of research</vt:lpstr>
      <vt:lpstr>The Puget Sound Institute</vt:lpstr>
      <vt:lpstr>The Puget Sound Recovery Ecosystem</vt:lpstr>
      <vt:lpstr>Boundary object type 1: technical knowledge foundations at the interface between research &amp; implementation/funding</vt:lpstr>
      <vt:lpstr>The value of boundary spanning</vt:lpstr>
      <vt:lpstr>Boundary object type 2: technical knowledge foundations at the interface between research &amp; lawmaking</vt:lpstr>
      <vt:lpstr>Boundary object type 3: communications at the interface between research and the general public/lawmakers</vt:lpstr>
      <vt:lpstr>The value of boundary spanning</vt:lpstr>
      <vt:lpstr>The Puget Sound Recovery Ecosystem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Tessa B Francis</dc:creator>
  <cp:lastModifiedBy>Tessa B Francis</cp:lastModifiedBy>
  <cp:revision>23</cp:revision>
  <dcterms:created xsi:type="dcterms:W3CDTF">2022-04-08T17:21:48Z</dcterms:created>
  <dcterms:modified xsi:type="dcterms:W3CDTF">2022-04-12T22:59:26Z</dcterms:modified>
</cp:coreProperties>
</file>