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9" r:id="rId4"/>
    <p:sldId id="301" r:id="rId5"/>
    <p:sldId id="289" r:id="rId6"/>
    <p:sldId id="291" r:id="rId7"/>
    <p:sldId id="284" r:id="rId8"/>
    <p:sldId id="290" r:id="rId9"/>
    <p:sldId id="282" r:id="rId10"/>
    <p:sldId id="274" r:id="rId11"/>
    <p:sldId id="299" r:id="rId12"/>
    <p:sldId id="302" r:id="rId13"/>
    <p:sldId id="272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EB4"/>
    <a:srgbClr val="C5D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3" autoAdjust="0"/>
    <p:restoredTop sz="81825" autoAdjust="0"/>
  </p:normalViewPr>
  <p:slideViewPr>
    <p:cSldViewPr snapToGrid="0">
      <p:cViewPr varScale="1">
        <p:scale>
          <a:sx n="93" d="100"/>
          <a:sy n="93" d="100"/>
        </p:scale>
        <p:origin x="11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3712B-7222-4A30-89FF-DADD216BBA6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1DC4D-B492-4CE5-8055-1AA9E61A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6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I’d like to follow Mike’s talk with a broader perspective on density dependence in Puget Sound, and it’s a collaborative effort of biologists from the Science Center, WDFW, and several Puget Sound tribes.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I’d like to thank my coauthors….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DC4D-B492-4CE5-8055-1AA9E61AF6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7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DC4D-B492-4CE5-8055-1AA9E61AF6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7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well as a number of funding agencies that made this work possible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addition, a whole bunch of people helped review this document, which will shortly be available on ESRP’s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DC4D-B492-4CE5-8055-1AA9E61AF6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19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A56D-88BB-4FE4-B2A4-E8E613C689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8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A56D-88BB-4FE4-B2A4-E8E613C689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86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0" dirty="0" smtClean="0"/>
              <a:t> systems</a:t>
            </a:r>
          </a:p>
          <a:p>
            <a:r>
              <a:rPr lang="en-US" baseline="0" dirty="0" smtClean="0"/>
              <a:t>7K observations</a:t>
            </a:r>
          </a:p>
          <a:p>
            <a:r>
              <a:rPr lang="en-US" baseline="0" dirty="0" smtClean="0"/>
              <a:t>Histograms show a large range in density within and across systems</a:t>
            </a:r>
          </a:p>
          <a:p>
            <a:r>
              <a:rPr lang="en-US" baseline="0" dirty="0" smtClean="0"/>
              <a:t>Also show abundance of </a:t>
            </a:r>
            <a:r>
              <a:rPr lang="en-US" baseline="0" dirty="0" err="1" smtClean="0"/>
              <a:t>HOr</a:t>
            </a:r>
            <a:r>
              <a:rPr lang="en-US" baseline="0" dirty="0" smtClean="0"/>
              <a:t> varies</a:t>
            </a:r>
          </a:p>
          <a:p>
            <a:r>
              <a:rPr lang="en-US" baseline="0" dirty="0" smtClean="0"/>
              <a:t>Probability of catching fish in the delta also varies by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A56D-88BB-4FE4-B2A4-E8E613C689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11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A56D-88BB-4FE4-B2A4-E8E613C689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72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A56D-88BB-4FE4-B2A4-E8E613C689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78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A56D-88BB-4FE4-B2A4-E8E613C689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93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E216-952D-4B4E-9491-31E50D6193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C534-D9A2-4F72-BEA4-D829DBE47C4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282-427E-44F2-8C3D-ECDEDEE9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3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C534-D9A2-4F72-BEA4-D829DBE47C4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282-427E-44F2-8C3D-ECDEDEE9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4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C534-D9A2-4F72-BEA4-D829DBE47C4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282-427E-44F2-8C3D-ECDEDEE9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8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C534-D9A2-4F72-BEA4-D829DBE47C4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282-427E-44F2-8C3D-ECDEDEE9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6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C534-D9A2-4F72-BEA4-D829DBE47C4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282-427E-44F2-8C3D-ECDEDEE9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6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C534-D9A2-4F72-BEA4-D829DBE47C4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282-427E-44F2-8C3D-ECDEDEE9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C534-D9A2-4F72-BEA4-D829DBE47C4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282-427E-44F2-8C3D-ECDEDEE9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2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C534-D9A2-4F72-BEA4-D829DBE47C4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282-427E-44F2-8C3D-ECDEDEE9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2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C534-D9A2-4F72-BEA4-D829DBE47C4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282-427E-44F2-8C3D-ECDEDEE9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2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C534-D9A2-4F72-BEA4-D829DBE47C4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282-427E-44F2-8C3D-ECDEDEE9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1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C534-D9A2-4F72-BEA4-D829DBE47C4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282-427E-44F2-8C3D-ECDEDEE9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9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5C534-D9A2-4F72-BEA4-D829DBE47C4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6282-427E-44F2-8C3D-ECDEDEE9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3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openxmlformats.org/officeDocument/2006/relationships/image" Target="../media/image20.jpeg"/><Relationship Id="rId7" Type="http://schemas.openxmlformats.org/officeDocument/2006/relationships/image" Target="../media/image23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tmp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4313" y="1259104"/>
            <a:ext cx="7667428" cy="1641352"/>
          </a:xfrm>
          <a:noFill/>
        </p:spPr>
        <p:txBody>
          <a:bodyPr>
            <a:noAutofit/>
          </a:bodyPr>
          <a:lstStyle/>
          <a:p>
            <a:r>
              <a:rPr lang="en-US" sz="3600" b="1" dirty="0"/>
              <a:t>Density-dependent habitat limitations for juvenile Chinook salmon in large river deltas of Puget Sound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5056" y="3824260"/>
            <a:ext cx="7570572" cy="1655763"/>
          </a:xfrm>
        </p:spPr>
        <p:txBody>
          <a:bodyPr>
            <a:noAutofit/>
          </a:bodyPr>
          <a:lstStyle/>
          <a:p>
            <a:pPr algn="l"/>
            <a:r>
              <a:rPr lang="en-US" sz="2000" b="1" dirty="0" err="1" smtClean="0"/>
              <a:t>Correigh</a:t>
            </a:r>
            <a:r>
              <a:rPr lang="en-US" sz="2000" b="1" dirty="0" smtClean="0"/>
              <a:t> Greene and </a:t>
            </a:r>
            <a:r>
              <a:rPr lang="en-US" sz="2000" b="1" dirty="0"/>
              <a:t>Joshua </a:t>
            </a:r>
            <a:r>
              <a:rPr lang="en-US" sz="2000" b="1" dirty="0" smtClean="0"/>
              <a:t>Chamberlin</a:t>
            </a:r>
          </a:p>
          <a:p>
            <a:pPr algn="l"/>
            <a:r>
              <a:rPr lang="en-US" sz="2000" b="1" dirty="0" smtClean="0"/>
              <a:t>Eric </a:t>
            </a:r>
            <a:r>
              <a:rPr lang="en-US" sz="2000" b="1" dirty="0"/>
              <a:t>Beamer and W. Gregory Hood (Skagit River System Cooperative</a:t>
            </a:r>
            <a:r>
              <a:rPr lang="en-US" sz="2000" b="1" dirty="0" smtClean="0"/>
              <a:t>) </a:t>
            </a:r>
          </a:p>
          <a:p>
            <a:pPr algn="l"/>
            <a:r>
              <a:rPr lang="en-US" sz="2000" b="1" dirty="0" smtClean="0"/>
              <a:t>Joseph </a:t>
            </a:r>
            <a:r>
              <a:rPr lang="en-US" sz="2000" b="1" dirty="0"/>
              <a:t>Anderson (Washington Department of Fish and Wildlife</a:t>
            </a:r>
            <a:r>
              <a:rPr lang="en-US" sz="2000" b="1" dirty="0" smtClean="0"/>
              <a:t>) </a:t>
            </a:r>
          </a:p>
          <a:p>
            <a:pPr algn="l"/>
            <a:r>
              <a:rPr lang="en-US" sz="2000" b="1" dirty="0" smtClean="0"/>
              <a:t>Chris </a:t>
            </a:r>
            <a:r>
              <a:rPr lang="en-US" sz="2000" b="1" dirty="0" err="1"/>
              <a:t>Ellings</a:t>
            </a:r>
            <a:r>
              <a:rPr lang="en-US" sz="2000" b="1" dirty="0"/>
              <a:t> and Sayre Hodgson (Nisqually Tribe</a:t>
            </a:r>
            <a:r>
              <a:rPr lang="en-US" sz="2000" b="1" dirty="0" smtClean="0"/>
              <a:t>) </a:t>
            </a:r>
          </a:p>
          <a:p>
            <a:pPr algn="l"/>
            <a:r>
              <a:rPr lang="en-US" sz="2000" b="1" dirty="0" smtClean="0"/>
              <a:t>Matthew </a:t>
            </a:r>
            <a:r>
              <a:rPr lang="en-US" sz="2000" b="1" dirty="0" err="1"/>
              <a:t>Pouley</a:t>
            </a:r>
            <a:r>
              <a:rPr lang="en-US" sz="2000" b="1" dirty="0"/>
              <a:t> and Todd </a:t>
            </a:r>
            <a:r>
              <a:rPr lang="en-US" sz="2000" b="1" dirty="0" err="1"/>
              <a:t>Zackey</a:t>
            </a:r>
            <a:r>
              <a:rPr lang="en-US" sz="2000" b="1" dirty="0"/>
              <a:t> (Tulalip Tribes)</a:t>
            </a:r>
          </a:p>
          <a:p>
            <a:pPr algn="l"/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24"/>
                    </a14:imgEffect>
                    <a14:imgEffect>
                      <a14:saturation sat="59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3" y="3585567"/>
            <a:ext cx="2874843" cy="1852108"/>
          </a:xfrm>
          <a:prstGeom prst="rect">
            <a:avLst/>
          </a:prstGeom>
        </p:spPr>
      </p:pic>
      <p:pic>
        <p:nvPicPr>
          <p:cNvPr id="7" name="Picture 8" descr="juvchinook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3" y="1697774"/>
            <a:ext cx="2874473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6734628" y="1517372"/>
            <a:ext cx="4178501" cy="1899130"/>
            <a:chOff x="856343" y="1335943"/>
            <a:chExt cx="4178501" cy="1899130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" t="50859" r="46235" b="25062"/>
            <a:stretch/>
          </p:blipFill>
          <p:spPr bwMode="auto">
            <a:xfrm>
              <a:off x="856343" y="1364343"/>
              <a:ext cx="4146271" cy="1870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4244622" y="2430390"/>
              <a:ext cx="582016" cy="27894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42578" y="1335943"/>
              <a:ext cx="30187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Forested riverine tidal (FRT)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61840" y="2002653"/>
              <a:ext cx="13622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Estuarine emergent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marsh (EEM)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31777" y="1364166"/>
              <a:ext cx="12030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bg1"/>
                  </a:solidFill>
                </a:rPr>
                <a:t>Estuarine </a:t>
              </a:r>
            </a:p>
            <a:p>
              <a:pPr algn="r"/>
              <a:r>
                <a:rPr lang="en-US" sz="1600" dirty="0" smtClean="0">
                  <a:solidFill>
                    <a:schemeClr val="bg1"/>
                  </a:solidFill>
                </a:rPr>
                <a:t>forest</a:t>
              </a:r>
            </a:p>
            <a:p>
              <a:pPr algn="r"/>
              <a:r>
                <a:rPr lang="en-US" sz="1600" dirty="0" smtClean="0">
                  <a:solidFill>
                    <a:schemeClr val="bg1"/>
                  </a:solidFill>
                </a:rPr>
                <a:t>transition (EFT</a:t>
              </a:r>
              <a:r>
                <a:rPr lang="en-US" sz="16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2026355" y="2571500"/>
              <a:ext cx="582016" cy="27894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81867" y="2370667"/>
              <a:ext cx="11683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Distributary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252134" y="2771422"/>
              <a:ext cx="13067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Blind channel</a:t>
              </a:r>
              <a:endParaRPr lang="en-US" sz="1600" dirty="0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5804511" y="1170184"/>
            <a:ext cx="5936104" cy="3897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76623" y="154004"/>
            <a:ext cx="10914452" cy="587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How about those “high” densities?</a:t>
            </a:r>
            <a:endParaRPr lang="en-US" sz="3600" b="1" dirty="0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6318019" y="1234171"/>
            <a:ext cx="5377626" cy="3226577"/>
            <a:chOff x="1132863" y="1222395"/>
            <a:chExt cx="4572396" cy="274343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2863" y="1222395"/>
              <a:ext cx="4572396" cy="2743438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2251076" y="3157538"/>
              <a:ext cx="0" cy="2905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722570" y="3648076"/>
              <a:ext cx="0" cy="428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194067" y="3376613"/>
              <a:ext cx="0" cy="171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670324" y="3400425"/>
              <a:ext cx="0" cy="1857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137052" y="3062288"/>
              <a:ext cx="0" cy="3095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613307" y="2500304"/>
              <a:ext cx="0" cy="4810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089558" y="1700213"/>
              <a:ext cx="0" cy="9429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293393" y="4357278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All</a:t>
            </a:r>
          </a:p>
          <a:p>
            <a:pPr algn="ctr"/>
            <a:r>
              <a:rPr lang="en-US" sz="1600" dirty="0"/>
              <a:t>types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05894" y="4357277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EEM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512959" y="4357277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EFT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055486" y="4357277"/>
            <a:ext cx="488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FRT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591763" y="4357277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EEM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168849" y="4357277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EFT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741356" y="4357277"/>
            <a:ext cx="488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FRT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155497" y="4607738"/>
            <a:ext cx="1168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Distributary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769418" y="4607738"/>
            <a:ext cx="1306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Blind channel</a:t>
            </a:r>
            <a:endParaRPr lang="en-US" sz="1600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4936851" y="2694738"/>
            <a:ext cx="245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NOr</a:t>
            </a:r>
            <a:r>
              <a:rPr lang="en-US" sz="2000" b="1" dirty="0" smtClean="0"/>
              <a:t> Density </a:t>
            </a:r>
            <a:r>
              <a:rPr lang="en-US" sz="2000" b="1" dirty="0"/>
              <a:t>(fish/ha)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59310" y="1365213"/>
            <a:ext cx="1548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0768751" y="306144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90th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83394" y="1126156"/>
            <a:ext cx="4514248" cy="545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79624" y="6120350"/>
            <a:ext cx="299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Outmigrants</a:t>
            </a:r>
            <a:r>
              <a:rPr lang="en-US" b="1" dirty="0" smtClean="0"/>
              <a:t>/ha channel area</a:t>
            </a:r>
            <a:endParaRPr lang="en-US" b="1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/>
          <a:srcRect r="2642"/>
          <a:stretch/>
        </p:blipFill>
        <p:spPr>
          <a:xfrm>
            <a:off x="1368356" y="1338843"/>
            <a:ext cx="3668822" cy="488262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 rot="16200000">
            <a:off x="463482" y="2378342"/>
            <a:ext cx="163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fish/ha in delta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-89950" y="4634591"/>
            <a:ext cx="24560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Recruitment rate</a:t>
            </a:r>
          </a:p>
          <a:p>
            <a:pPr algn="ctr"/>
            <a:r>
              <a:rPr lang="en-US" sz="1600" dirty="0" smtClean="0"/>
              <a:t>(Fish in delta/</a:t>
            </a:r>
            <a:r>
              <a:rPr lang="en-US" sz="1600" dirty="0" err="1" smtClean="0"/>
              <a:t>outmigrants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" name="Rounded Rectangle 1"/>
          <p:cNvSpPr/>
          <p:nvPr/>
        </p:nvSpPr>
        <p:spPr>
          <a:xfrm>
            <a:off x="2521819" y="1761423"/>
            <a:ext cx="2322529" cy="596766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855143" y="5277774"/>
            <a:ext cx="5553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observations at odds with theoretical capacity by orders of magnitude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90</a:t>
            </a:r>
            <a:r>
              <a:rPr lang="en-US" baseline="30000" dirty="0" smtClean="0"/>
              <a:t>th</a:t>
            </a:r>
            <a:r>
              <a:rPr lang="en-US" dirty="0" smtClean="0"/>
              <a:t> or 95</a:t>
            </a:r>
            <a:r>
              <a:rPr lang="en-US" baseline="30000" dirty="0" smtClean="0"/>
              <a:t>th</a:t>
            </a:r>
            <a:r>
              <a:rPr lang="en-US" dirty="0" smtClean="0"/>
              <a:t> percentiles varied with habitat type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igher in blind channels &amp; fresher wetland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62" grpId="0"/>
      <p:bldP spid="7" grpId="0"/>
      <p:bldP spid="65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227" y="177470"/>
            <a:ext cx="7462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Do deltas completely “fill” at high outmigration densities?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80"/>
          <a:stretch/>
        </p:blipFill>
        <p:spPr bwMode="auto">
          <a:xfrm>
            <a:off x="7782791" y="219998"/>
            <a:ext cx="4169337" cy="6542879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1318598" y="3472069"/>
            <a:ext cx="5373756" cy="2991343"/>
            <a:chOff x="1729410" y="2219738"/>
            <a:chExt cx="5373756" cy="2991343"/>
          </a:xfrm>
        </p:grpSpPr>
        <p:sp>
          <p:nvSpPr>
            <p:cNvPr id="2" name="Rectangle 1"/>
            <p:cNvSpPr/>
            <p:nvPr/>
          </p:nvSpPr>
          <p:spPr>
            <a:xfrm>
              <a:off x="1729410" y="2219738"/>
              <a:ext cx="5373756" cy="2968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C:\Users\correigh.greene\Downloads\pres &amp; cv by log 8wk density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2" r="49703" b="53561"/>
            <a:stretch/>
          </p:blipFill>
          <p:spPr bwMode="auto">
            <a:xfrm>
              <a:off x="2067339" y="2316947"/>
              <a:ext cx="2471530" cy="2440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C:\Users\correigh.greene\Downloads\pres &amp; cv by log 8wk density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8" t="46943" r="49703" b="3633"/>
            <a:stretch/>
          </p:blipFill>
          <p:spPr bwMode="auto">
            <a:xfrm>
              <a:off x="4538870" y="2339009"/>
              <a:ext cx="2478156" cy="2597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C:\Users\correigh.greene\Downloads\pres &amp; cv by log 8wk density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4" t="92711" r="49702" b="3885"/>
            <a:stretch/>
          </p:blipFill>
          <p:spPr bwMode="auto">
            <a:xfrm>
              <a:off x="2339009" y="4750904"/>
              <a:ext cx="2193236" cy="178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3193774" y="4903304"/>
              <a:ext cx="27563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Log (</a:t>
              </a:r>
              <a:r>
                <a:rPr lang="en-US" sz="1400" dirty="0" err="1" smtClean="0">
                  <a:solidFill>
                    <a:schemeClr val="bg2">
                      <a:lumMod val="25000"/>
                    </a:schemeClr>
                  </a:solidFill>
                </a:rPr>
                <a:t>outmigrants</a:t>
              </a:r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/ha delta channel)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490331" y="3505199"/>
              <a:ext cx="28103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Proportion of observations with fish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79375" y="2358887"/>
              <a:ext cx="8835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Nooksack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79375" y="3564835"/>
              <a:ext cx="6192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Skagit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4158" y="2325756"/>
              <a:ext cx="9941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Snohomish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64158" y="3558207"/>
              <a:ext cx="853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Nisqually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15" name="Picture 6" descr="When My Cup Overflows by Adam Miller – Songti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29" y="1519872"/>
            <a:ext cx="2958173" cy="15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200935" y="1510748"/>
            <a:ext cx="2809461" cy="1583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717769" y="1656522"/>
            <a:ext cx="2113722" cy="110655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94855" y="2756452"/>
            <a:ext cx="1097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Outmigrants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3955769" y="2060713"/>
            <a:ext cx="1153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Pr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(presence)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797282" y="1731892"/>
            <a:ext cx="1987826" cy="984803"/>
          </a:xfrm>
          <a:custGeom>
            <a:avLst/>
            <a:gdLst>
              <a:gd name="connsiteX0" fmla="*/ 0 w 1994452"/>
              <a:gd name="connsiteY0" fmla="*/ 992039 h 1014449"/>
              <a:gd name="connsiteX1" fmla="*/ 589722 w 1994452"/>
              <a:gd name="connsiteY1" fmla="*/ 985413 h 1014449"/>
              <a:gd name="connsiteX2" fmla="*/ 987287 w 1994452"/>
              <a:gd name="connsiteY2" fmla="*/ 707117 h 1014449"/>
              <a:gd name="connsiteX3" fmla="*/ 1179444 w 1994452"/>
              <a:gd name="connsiteY3" fmla="*/ 422195 h 1014449"/>
              <a:gd name="connsiteX4" fmla="*/ 1378226 w 1994452"/>
              <a:gd name="connsiteY4" fmla="*/ 150526 h 1014449"/>
              <a:gd name="connsiteX5" fmla="*/ 1729409 w 1994452"/>
              <a:gd name="connsiteY5" fmla="*/ 18004 h 1014449"/>
              <a:gd name="connsiteX6" fmla="*/ 1994452 w 1994452"/>
              <a:gd name="connsiteY6" fmla="*/ 4752 h 1014449"/>
              <a:gd name="connsiteX0" fmla="*/ 0 w 1994452"/>
              <a:gd name="connsiteY0" fmla="*/ 1008546 h 1030956"/>
              <a:gd name="connsiteX1" fmla="*/ 589722 w 1994452"/>
              <a:gd name="connsiteY1" fmla="*/ 1001920 h 1030956"/>
              <a:gd name="connsiteX2" fmla="*/ 987287 w 1994452"/>
              <a:gd name="connsiteY2" fmla="*/ 723624 h 1030956"/>
              <a:gd name="connsiteX3" fmla="*/ 1179444 w 1994452"/>
              <a:gd name="connsiteY3" fmla="*/ 438702 h 1030956"/>
              <a:gd name="connsiteX4" fmla="*/ 1378226 w 1994452"/>
              <a:gd name="connsiteY4" fmla="*/ 167033 h 1030956"/>
              <a:gd name="connsiteX5" fmla="*/ 1729409 w 1994452"/>
              <a:gd name="connsiteY5" fmla="*/ 34511 h 1030956"/>
              <a:gd name="connsiteX6" fmla="*/ 1994452 w 1994452"/>
              <a:gd name="connsiteY6" fmla="*/ 1380 h 1030956"/>
              <a:gd name="connsiteX0" fmla="*/ 0 w 1994452"/>
              <a:gd name="connsiteY0" fmla="*/ 1009241 h 1031651"/>
              <a:gd name="connsiteX1" fmla="*/ 589722 w 1994452"/>
              <a:gd name="connsiteY1" fmla="*/ 1002615 h 1031651"/>
              <a:gd name="connsiteX2" fmla="*/ 987287 w 1994452"/>
              <a:gd name="connsiteY2" fmla="*/ 724319 h 1031651"/>
              <a:gd name="connsiteX3" fmla="*/ 1179444 w 1994452"/>
              <a:gd name="connsiteY3" fmla="*/ 439397 h 1031651"/>
              <a:gd name="connsiteX4" fmla="*/ 1378226 w 1994452"/>
              <a:gd name="connsiteY4" fmla="*/ 167728 h 1031651"/>
              <a:gd name="connsiteX5" fmla="*/ 1709530 w 1994452"/>
              <a:gd name="connsiteY5" fmla="*/ 28580 h 1031651"/>
              <a:gd name="connsiteX6" fmla="*/ 1994452 w 1994452"/>
              <a:gd name="connsiteY6" fmla="*/ 2075 h 1031651"/>
              <a:gd name="connsiteX0" fmla="*/ 0 w 1994452"/>
              <a:gd name="connsiteY0" fmla="*/ 1007975 h 1030385"/>
              <a:gd name="connsiteX1" fmla="*/ 589722 w 1994452"/>
              <a:gd name="connsiteY1" fmla="*/ 1001349 h 1030385"/>
              <a:gd name="connsiteX2" fmla="*/ 987287 w 1994452"/>
              <a:gd name="connsiteY2" fmla="*/ 723053 h 1030385"/>
              <a:gd name="connsiteX3" fmla="*/ 1179444 w 1994452"/>
              <a:gd name="connsiteY3" fmla="*/ 438131 h 1030385"/>
              <a:gd name="connsiteX4" fmla="*/ 1378226 w 1994452"/>
              <a:gd name="connsiteY4" fmla="*/ 166462 h 1030385"/>
              <a:gd name="connsiteX5" fmla="*/ 1709530 w 1994452"/>
              <a:gd name="connsiteY5" fmla="*/ 27314 h 1030385"/>
              <a:gd name="connsiteX6" fmla="*/ 1994452 w 1994452"/>
              <a:gd name="connsiteY6" fmla="*/ 809 h 1030385"/>
              <a:gd name="connsiteX0" fmla="*/ 0 w 1994452"/>
              <a:gd name="connsiteY0" fmla="*/ 1007975 h 1030385"/>
              <a:gd name="connsiteX1" fmla="*/ 589722 w 1994452"/>
              <a:gd name="connsiteY1" fmla="*/ 1001349 h 1030385"/>
              <a:gd name="connsiteX2" fmla="*/ 987287 w 1994452"/>
              <a:gd name="connsiteY2" fmla="*/ 723053 h 1030385"/>
              <a:gd name="connsiteX3" fmla="*/ 1179444 w 1994452"/>
              <a:gd name="connsiteY3" fmla="*/ 438131 h 1030385"/>
              <a:gd name="connsiteX4" fmla="*/ 1378226 w 1994452"/>
              <a:gd name="connsiteY4" fmla="*/ 166462 h 1030385"/>
              <a:gd name="connsiteX5" fmla="*/ 1709530 w 1994452"/>
              <a:gd name="connsiteY5" fmla="*/ 27314 h 1030385"/>
              <a:gd name="connsiteX6" fmla="*/ 1994452 w 1994452"/>
              <a:gd name="connsiteY6" fmla="*/ 809 h 1030385"/>
              <a:gd name="connsiteX0" fmla="*/ 0 w 1994452"/>
              <a:gd name="connsiteY0" fmla="*/ 1007975 h 1030385"/>
              <a:gd name="connsiteX1" fmla="*/ 589722 w 1994452"/>
              <a:gd name="connsiteY1" fmla="*/ 1001349 h 1030385"/>
              <a:gd name="connsiteX2" fmla="*/ 987287 w 1994452"/>
              <a:gd name="connsiteY2" fmla="*/ 723053 h 1030385"/>
              <a:gd name="connsiteX3" fmla="*/ 1179444 w 1994452"/>
              <a:gd name="connsiteY3" fmla="*/ 438131 h 1030385"/>
              <a:gd name="connsiteX4" fmla="*/ 1378226 w 1994452"/>
              <a:gd name="connsiteY4" fmla="*/ 166462 h 1030385"/>
              <a:gd name="connsiteX5" fmla="*/ 1709530 w 1994452"/>
              <a:gd name="connsiteY5" fmla="*/ 27314 h 1030385"/>
              <a:gd name="connsiteX6" fmla="*/ 1994452 w 1994452"/>
              <a:gd name="connsiteY6" fmla="*/ 809 h 1030385"/>
              <a:gd name="connsiteX0" fmla="*/ 0 w 1974574"/>
              <a:gd name="connsiteY0" fmla="*/ 1027854 h 1042007"/>
              <a:gd name="connsiteX1" fmla="*/ 569844 w 1974574"/>
              <a:gd name="connsiteY1" fmla="*/ 1001349 h 1042007"/>
              <a:gd name="connsiteX2" fmla="*/ 967409 w 1974574"/>
              <a:gd name="connsiteY2" fmla="*/ 723053 h 1042007"/>
              <a:gd name="connsiteX3" fmla="*/ 1159566 w 1974574"/>
              <a:gd name="connsiteY3" fmla="*/ 438131 h 1042007"/>
              <a:gd name="connsiteX4" fmla="*/ 1358348 w 1974574"/>
              <a:gd name="connsiteY4" fmla="*/ 166462 h 1042007"/>
              <a:gd name="connsiteX5" fmla="*/ 1689652 w 1974574"/>
              <a:gd name="connsiteY5" fmla="*/ 27314 h 1042007"/>
              <a:gd name="connsiteX6" fmla="*/ 1974574 w 1974574"/>
              <a:gd name="connsiteY6" fmla="*/ 809 h 1042007"/>
              <a:gd name="connsiteX0" fmla="*/ 0 w 1974574"/>
              <a:gd name="connsiteY0" fmla="*/ 1027854 h 1033872"/>
              <a:gd name="connsiteX1" fmla="*/ 569844 w 1974574"/>
              <a:gd name="connsiteY1" fmla="*/ 1001349 h 1033872"/>
              <a:gd name="connsiteX2" fmla="*/ 967409 w 1974574"/>
              <a:gd name="connsiteY2" fmla="*/ 723053 h 1033872"/>
              <a:gd name="connsiteX3" fmla="*/ 1159566 w 1974574"/>
              <a:gd name="connsiteY3" fmla="*/ 438131 h 1033872"/>
              <a:gd name="connsiteX4" fmla="*/ 1358348 w 1974574"/>
              <a:gd name="connsiteY4" fmla="*/ 166462 h 1033872"/>
              <a:gd name="connsiteX5" fmla="*/ 1689652 w 1974574"/>
              <a:gd name="connsiteY5" fmla="*/ 27314 h 1033872"/>
              <a:gd name="connsiteX6" fmla="*/ 1974574 w 1974574"/>
              <a:gd name="connsiteY6" fmla="*/ 809 h 1033872"/>
              <a:gd name="connsiteX0" fmla="*/ 0 w 1974574"/>
              <a:gd name="connsiteY0" fmla="*/ 1027854 h 1027854"/>
              <a:gd name="connsiteX1" fmla="*/ 470452 w 1974574"/>
              <a:gd name="connsiteY1" fmla="*/ 610410 h 1027854"/>
              <a:gd name="connsiteX2" fmla="*/ 967409 w 1974574"/>
              <a:gd name="connsiteY2" fmla="*/ 723053 h 1027854"/>
              <a:gd name="connsiteX3" fmla="*/ 1159566 w 1974574"/>
              <a:gd name="connsiteY3" fmla="*/ 438131 h 1027854"/>
              <a:gd name="connsiteX4" fmla="*/ 1358348 w 1974574"/>
              <a:gd name="connsiteY4" fmla="*/ 166462 h 1027854"/>
              <a:gd name="connsiteX5" fmla="*/ 1689652 w 1974574"/>
              <a:gd name="connsiteY5" fmla="*/ 27314 h 1027854"/>
              <a:gd name="connsiteX6" fmla="*/ 1974574 w 1974574"/>
              <a:gd name="connsiteY6" fmla="*/ 809 h 1027854"/>
              <a:gd name="connsiteX0" fmla="*/ 0 w 1974574"/>
              <a:gd name="connsiteY0" fmla="*/ 1027854 h 1027854"/>
              <a:gd name="connsiteX1" fmla="*/ 470452 w 1974574"/>
              <a:gd name="connsiteY1" fmla="*/ 610410 h 1027854"/>
              <a:gd name="connsiteX2" fmla="*/ 841514 w 1974574"/>
              <a:gd name="connsiteY2" fmla="*/ 332114 h 1027854"/>
              <a:gd name="connsiteX3" fmla="*/ 1159566 w 1974574"/>
              <a:gd name="connsiteY3" fmla="*/ 438131 h 1027854"/>
              <a:gd name="connsiteX4" fmla="*/ 1358348 w 1974574"/>
              <a:gd name="connsiteY4" fmla="*/ 166462 h 1027854"/>
              <a:gd name="connsiteX5" fmla="*/ 1689652 w 1974574"/>
              <a:gd name="connsiteY5" fmla="*/ 27314 h 1027854"/>
              <a:gd name="connsiteX6" fmla="*/ 1974574 w 1974574"/>
              <a:gd name="connsiteY6" fmla="*/ 809 h 1027854"/>
              <a:gd name="connsiteX0" fmla="*/ 0 w 1974574"/>
              <a:gd name="connsiteY0" fmla="*/ 1027854 h 1027854"/>
              <a:gd name="connsiteX1" fmla="*/ 470452 w 1974574"/>
              <a:gd name="connsiteY1" fmla="*/ 610410 h 1027854"/>
              <a:gd name="connsiteX2" fmla="*/ 841514 w 1974574"/>
              <a:gd name="connsiteY2" fmla="*/ 332114 h 1027854"/>
              <a:gd name="connsiteX3" fmla="*/ 1066801 w 1974574"/>
              <a:gd name="connsiteY3" fmla="*/ 192966 h 1027854"/>
              <a:gd name="connsiteX4" fmla="*/ 1358348 w 1974574"/>
              <a:gd name="connsiteY4" fmla="*/ 166462 h 1027854"/>
              <a:gd name="connsiteX5" fmla="*/ 1689652 w 1974574"/>
              <a:gd name="connsiteY5" fmla="*/ 27314 h 1027854"/>
              <a:gd name="connsiteX6" fmla="*/ 1974574 w 1974574"/>
              <a:gd name="connsiteY6" fmla="*/ 809 h 1027854"/>
              <a:gd name="connsiteX0" fmla="*/ 0 w 1974574"/>
              <a:gd name="connsiteY0" fmla="*/ 1028035 h 1028035"/>
              <a:gd name="connsiteX1" fmla="*/ 470452 w 1974574"/>
              <a:gd name="connsiteY1" fmla="*/ 610591 h 1028035"/>
              <a:gd name="connsiteX2" fmla="*/ 841514 w 1974574"/>
              <a:gd name="connsiteY2" fmla="*/ 332295 h 1028035"/>
              <a:gd name="connsiteX3" fmla="*/ 1066801 w 1974574"/>
              <a:gd name="connsiteY3" fmla="*/ 193147 h 1028035"/>
              <a:gd name="connsiteX4" fmla="*/ 1325217 w 1974574"/>
              <a:gd name="connsiteY4" fmla="*/ 80504 h 1028035"/>
              <a:gd name="connsiteX5" fmla="*/ 1689652 w 1974574"/>
              <a:gd name="connsiteY5" fmla="*/ 27495 h 1028035"/>
              <a:gd name="connsiteX6" fmla="*/ 1974574 w 1974574"/>
              <a:gd name="connsiteY6" fmla="*/ 990 h 1028035"/>
              <a:gd name="connsiteX0" fmla="*/ 0 w 1974574"/>
              <a:gd name="connsiteY0" fmla="*/ 1028035 h 1028035"/>
              <a:gd name="connsiteX1" fmla="*/ 470452 w 1974574"/>
              <a:gd name="connsiteY1" fmla="*/ 610591 h 1028035"/>
              <a:gd name="connsiteX2" fmla="*/ 841514 w 1974574"/>
              <a:gd name="connsiteY2" fmla="*/ 332295 h 1028035"/>
              <a:gd name="connsiteX3" fmla="*/ 1066801 w 1974574"/>
              <a:gd name="connsiteY3" fmla="*/ 193147 h 1028035"/>
              <a:gd name="connsiteX4" fmla="*/ 1325217 w 1974574"/>
              <a:gd name="connsiteY4" fmla="*/ 80504 h 1028035"/>
              <a:gd name="connsiteX5" fmla="*/ 1689652 w 1974574"/>
              <a:gd name="connsiteY5" fmla="*/ 27495 h 1028035"/>
              <a:gd name="connsiteX6" fmla="*/ 1974574 w 1974574"/>
              <a:gd name="connsiteY6" fmla="*/ 990 h 1028035"/>
              <a:gd name="connsiteX0" fmla="*/ 0 w 1974574"/>
              <a:gd name="connsiteY0" fmla="*/ 1003575 h 1003575"/>
              <a:gd name="connsiteX1" fmla="*/ 470452 w 1974574"/>
              <a:gd name="connsiteY1" fmla="*/ 586131 h 1003575"/>
              <a:gd name="connsiteX2" fmla="*/ 841514 w 1974574"/>
              <a:gd name="connsiteY2" fmla="*/ 307835 h 1003575"/>
              <a:gd name="connsiteX3" fmla="*/ 1066801 w 1974574"/>
              <a:gd name="connsiteY3" fmla="*/ 168687 h 1003575"/>
              <a:gd name="connsiteX4" fmla="*/ 1325217 w 1974574"/>
              <a:gd name="connsiteY4" fmla="*/ 56044 h 1003575"/>
              <a:gd name="connsiteX5" fmla="*/ 1689652 w 1974574"/>
              <a:gd name="connsiteY5" fmla="*/ 3035 h 1003575"/>
              <a:gd name="connsiteX6" fmla="*/ 1974574 w 1974574"/>
              <a:gd name="connsiteY6" fmla="*/ 9661 h 1003575"/>
              <a:gd name="connsiteX0" fmla="*/ 0 w 1974574"/>
              <a:gd name="connsiteY0" fmla="*/ 995405 h 995405"/>
              <a:gd name="connsiteX1" fmla="*/ 470452 w 1974574"/>
              <a:gd name="connsiteY1" fmla="*/ 577961 h 995405"/>
              <a:gd name="connsiteX2" fmla="*/ 841514 w 1974574"/>
              <a:gd name="connsiteY2" fmla="*/ 299665 h 995405"/>
              <a:gd name="connsiteX3" fmla="*/ 1066801 w 1974574"/>
              <a:gd name="connsiteY3" fmla="*/ 160517 h 995405"/>
              <a:gd name="connsiteX4" fmla="*/ 1325217 w 1974574"/>
              <a:gd name="connsiteY4" fmla="*/ 47874 h 995405"/>
              <a:gd name="connsiteX5" fmla="*/ 1689652 w 1974574"/>
              <a:gd name="connsiteY5" fmla="*/ 14743 h 995405"/>
              <a:gd name="connsiteX6" fmla="*/ 1974574 w 1974574"/>
              <a:gd name="connsiteY6" fmla="*/ 1491 h 995405"/>
              <a:gd name="connsiteX0" fmla="*/ 0 w 1974574"/>
              <a:gd name="connsiteY0" fmla="*/ 981271 h 981271"/>
              <a:gd name="connsiteX1" fmla="*/ 470452 w 1974574"/>
              <a:gd name="connsiteY1" fmla="*/ 563827 h 981271"/>
              <a:gd name="connsiteX2" fmla="*/ 841514 w 1974574"/>
              <a:gd name="connsiteY2" fmla="*/ 285531 h 981271"/>
              <a:gd name="connsiteX3" fmla="*/ 1066801 w 1974574"/>
              <a:gd name="connsiteY3" fmla="*/ 146383 h 981271"/>
              <a:gd name="connsiteX4" fmla="*/ 1325217 w 1974574"/>
              <a:gd name="connsiteY4" fmla="*/ 33740 h 981271"/>
              <a:gd name="connsiteX5" fmla="*/ 1689652 w 1974574"/>
              <a:gd name="connsiteY5" fmla="*/ 609 h 981271"/>
              <a:gd name="connsiteX6" fmla="*/ 1974574 w 1974574"/>
              <a:gd name="connsiteY6" fmla="*/ 13861 h 981271"/>
              <a:gd name="connsiteX0" fmla="*/ 0 w 1987826"/>
              <a:gd name="connsiteY0" fmla="*/ 984803 h 984803"/>
              <a:gd name="connsiteX1" fmla="*/ 470452 w 1987826"/>
              <a:gd name="connsiteY1" fmla="*/ 567359 h 984803"/>
              <a:gd name="connsiteX2" fmla="*/ 841514 w 1987826"/>
              <a:gd name="connsiteY2" fmla="*/ 289063 h 984803"/>
              <a:gd name="connsiteX3" fmla="*/ 1066801 w 1987826"/>
              <a:gd name="connsiteY3" fmla="*/ 149915 h 984803"/>
              <a:gd name="connsiteX4" fmla="*/ 1325217 w 1987826"/>
              <a:gd name="connsiteY4" fmla="*/ 37272 h 984803"/>
              <a:gd name="connsiteX5" fmla="*/ 1689652 w 1987826"/>
              <a:gd name="connsiteY5" fmla="*/ 4141 h 984803"/>
              <a:gd name="connsiteX6" fmla="*/ 1987826 w 1987826"/>
              <a:gd name="connsiteY6" fmla="*/ 4141 h 98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826" h="984803">
                <a:moveTo>
                  <a:pt x="0" y="984803"/>
                </a:moveTo>
                <a:cubicBezTo>
                  <a:pt x="212587" y="799824"/>
                  <a:pt x="330200" y="683316"/>
                  <a:pt x="470452" y="567359"/>
                </a:cubicBezTo>
                <a:cubicBezTo>
                  <a:pt x="610704" y="451402"/>
                  <a:pt x="742123" y="358637"/>
                  <a:pt x="841514" y="289063"/>
                </a:cubicBezTo>
                <a:cubicBezTo>
                  <a:pt x="940906" y="219489"/>
                  <a:pt x="986184" y="191880"/>
                  <a:pt x="1066801" y="149915"/>
                </a:cubicBezTo>
                <a:cubicBezTo>
                  <a:pt x="1147418" y="107950"/>
                  <a:pt x="1221409" y="61568"/>
                  <a:pt x="1325217" y="37272"/>
                </a:cubicBezTo>
                <a:cubicBezTo>
                  <a:pt x="1429026" y="12976"/>
                  <a:pt x="1579217" y="9663"/>
                  <a:pt x="1689652" y="4141"/>
                </a:cubicBezTo>
                <a:cubicBezTo>
                  <a:pt x="1800087" y="-1381"/>
                  <a:pt x="1906656" y="-1381"/>
                  <a:pt x="1987826" y="414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85138" y="144384"/>
            <a:ext cx="10510983" cy="678531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Rethinking habitat capacity in large river deltas</a:t>
            </a:r>
            <a:endParaRPr lang="en-US" sz="3600" b="1" dirty="0"/>
          </a:p>
        </p:txBody>
      </p:sp>
      <p:pic>
        <p:nvPicPr>
          <p:cNvPr id="1026" name="Picture 2" descr="No Vacancy Ho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0" y="4124420"/>
            <a:ext cx="3397215" cy="226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en My Cup Overflows by Adam Miller – Song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0" y="1734511"/>
            <a:ext cx="3400141" cy="179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17658" y="1234425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Old metaphors</a:t>
            </a: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/>
          <a:stretch/>
        </p:blipFill>
        <p:spPr>
          <a:xfrm>
            <a:off x="7467603" y="1734511"/>
            <a:ext cx="4306956" cy="4654720"/>
          </a:xfrm>
          <a:prstGeom prst="rect">
            <a:avLst/>
          </a:prstGeom>
        </p:spPr>
      </p:pic>
      <p:pic>
        <p:nvPicPr>
          <p:cNvPr id="3" name="Picture 2" descr="20 Champagne Tower ideas | champagne tower, champagne, t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26" y="1734511"/>
            <a:ext cx="2090105" cy="256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61" y="3403598"/>
            <a:ext cx="209561" cy="508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t="12315" b="35614"/>
          <a:stretch/>
        </p:blipFill>
        <p:spPr>
          <a:xfrm>
            <a:off x="4273830" y="4494170"/>
            <a:ext cx="2886096" cy="18950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76520" y="1234425"/>
            <a:ext cx="1680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 metaphors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0087" y="5287618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Seatac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Airport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0688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85138" y="144384"/>
            <a:ext cx="10510983" cy="678531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Summary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662" y="1339025"/>
            <a:ext cx="82931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Four systems: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Capacity exceeded in all systems in certain weeks and years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Hatchery releases can increase likelihood of exceeding capacity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“High” values of density: fresher, connected, safer habitats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 smtClean="0"/>
              <a:t>Data can be used: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to estimate exceedance of capacity in other systems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t</a:t>
            </a:r>
            <a:r>
              <a:rPr lang="en-US" sz="2000" dirty="0" smtClean="0"/>
              <a:t>o improve predicted benefits of estuary restoration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 smtClean="0"/>
              <a:t>For more information: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Report and webinar available on Salish Sea Wiki</a:t>
            </a:r>
            <a:endParaRPr lang="en-US" sz="2000" dirty="0"/>
          </a:p>
        </p:txBody>
      </p:sp>
      <p:pic>
        <p:nvPicPr>
          <p:cNvPr id="7" name="Picture 8" descr="juvchinook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2" y="1590686"/>
            <a:ext cx="2874473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324"/>
                    </a14:imgEffect>
                    <a14:imgEffect>
                      <a14:saturation sat="59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2" y="3478479"/>
            <a:ext cx="2874843" cy="185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590" y="2600329"/>
            <a:ext cx="1924353" cy="1325563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" t="51274" r="46235" b="25062"/>
          <a:stretch/>
        </p:blipFill>
        <p:spPr bwMode="auto">
          <a:xfrm>
            <a:off x="537028" y="433137"/>
            <a:ext cx="4879017" cy="216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25621" r="46235" b="49225"/>
          <a:stretch/>
        </p:blipFill>
        <p:spPr bwMode="auto">
          <a:xfrm>
            <a:off x="522513" y="3996873"/>
            <a:ext cx="4957651" cy="231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" t="75696" r="46235" b="692"/>
          <a:stretch/>
        </p:blipFill>
        <p:spPr bwMode="auto">
          <a:xfrm>
            <a:off x="6409469" y="3996873"/>
            <a:ext cx="5274531" cy="23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" t="280" r="39138" b="74651"/>
          <a:stretch/>
        </p:blipFill>
        <p:spPr bwMode="auto">
          <a:xfrm>
            <a:off x="6396617" y="430338"/>
            <a:ext cx="5321486" cy="218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78847" y="163634"/>
            <a:ext cx="9144000" cy="67853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Acknowledgements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012991" y="1684692"/>
            <a:ext cx="69540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 smtClean="0"/>
              <a:t>Funding</a:t>
            </a:r>
          </a:p>
          <a:p>
            <a:pPr lvl="1"/>
            <a:r>
              <a:rPr lang="en-US" sz="2400" dirty="0" smtClean="0"/>
              <a:t>Estuary and Salmon Restoration Program (ESRP)</a:t>
            </a:r>
          </a:p>
          <a:p>
            <a:pPr lvl="1"/>
            <a:r>
              <a:rPr lang="en-US" sz="2400" dirty="0"/>
              <a:t>Salish Sea Marine Survival Project</a:t>
            </a:r>
          </a:p>
          <a:p>
            <a:pPr lvl="1"/>
            <a:r>
              <a:rPr lang="en-US" sz="2400" dirty="0" smtClean="0"/>
              <a:t>City of Bellingham</a:t>
            </a:r>
          </a:p>
          <a:p>
            <a:pPr lvl="1"/>
            <a:r>
              <a:rPr lang="en-US" sz="2400" dirty="0" smtClean="0"/>
              <a:t>Department of Ecology: Skagit IMW</a:t>
            </a:r>
          </a:p>
          <a:p>
            <a:endParaRPr lang="en-US" sz="24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 smtClean="0"/>
              <a:t>Technical review </a:t>
            </a:r>
          </a:p>
          <a:p>
            <a:pPr lvl="1"/>
            <a:r>
              <a:rPr lang="en-US" sz="2400" dirty="0" smtClean="0"/>
              <a:t>ESRP, Skagit River System Cooperative, Upper Skagit Tribe, Tulalip Tribes, Nisqually Tribe,  NW Indian Fisheries Commission, WDFW, USGS 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24"/>
                    </a14:imgEffect>
                    <a14:imgEffect>
                      <a14:saturation sat="59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3" y="3585567"/>
            <a:ext cx="2874843" cy="1852108"/>
          </a:xfrm>
          <a:prstGeom prst="rect">
            <a:avLst/>
          </a:prstGeom>
        </p:spPr>
      </p:pic>
      <p:pic>
        <p:nvPicPr>
          <p:cNvPr id="9" name="Picture 8" descr="juvchinook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3" y="1697774"/>
            <a:ext cx="2874473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2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40037" y="1926061"/>
            <a:ext cx="7849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 smtClean="0"/>
              <a:t>Tidal wetland loss &gt; 70-99% in Puget Sound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 smtClean="0"/>
              <a:t>Many large restoration efforts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 smtClean="0"/>
              <a:t>Key assumption for restoring Chinook salmon: restoration is increasing capacity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 smtClean="0"/>
              <a:t>Are large river deltas actually surpassing capacity?</a:t>
            </a: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677705" y="119147"/>
            <a:ext cx="9144000" cy="67853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Chinook salmon and estuary restoration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24"/>
                    </a14:imgEffect>
                    <a14:imgEffect>
                      <a14:saturation sat="59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3" y="3585567"/>
            <a:ext cx="2874843" cy="1852108"/>
          </a:xfrm>
          <a:prstGeom prst="rect">
            <a:avLst/>
          </a:prstGeom>
        </p:spPr>
      </p:pic>
      <p:pic>
        <p:nvPicPr>
          <p:cNvPr id="7" name="Picture 6" descr="juvchinook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3" y="1697774"/>
            <a:ext cx="2874473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0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24927" y="1190976"/>
            <a:ext cx="5508978" cy="5170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76622" y="1174044"/>
            <a:ext cx="5508978" cy="5170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90888" y="2"/>
            <a:ext cx="12682888" cy="673771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	Evidence for density-dependent </a:t>
            </a:r>
            <a:r>
              <a:rPr lang="en-US" sz="3600" b="1" dirty="0" smtClean="0"/>
              <a:t>limitations: Skagit </a:t>
            </a:r>
            <a:r>
              <a:rPr lang="en-US" sz="3600" b="1" dirty="0"/>
              <a:t>River </a:t>
            </a:r>
            <a:r>
              <a:rPr lang="en-US" sz="3600" b="1" dirty="0" smtClean="0"/>
              <a:t>delta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t="10994" r="4072" b="13317"/>
          <a:stretch/>
        </p:blipFill>
        <p:spPr>
          <a:xfrm>
            <a:off x="6882579" y="1189708"/>
            <a:ext cx="4876801" cy="43261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5096959" y="3336987"/>
            <a:ext cx="27453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Adult returns (1000s)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4895363" y="3299365"/>
            <a:ext cx="37032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0                     10                   20                    30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98827" y="5732869"/>
            <a:ext cx="29721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Subyearling</a:t>
            </a:r>
            <a:r>
              <a:rPr lang="en-US" sz="1600" b="1" dirty="0"/>
              <a:t> migrants (millions)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9346" y="5467379"/>
            <a:ext cx="475001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  0                     2                     4                    6                     8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1" t="10650" r="5103" b="12972"/>
          <a:stretch/>
        </p:blipFill>
        <p:spPr>
          <a:xfrm>
            <a:off x="1179871" y="1179872"/>
            <a:ext cx="4798140" cy="43655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-711537" y="3368191"/>
            <a:ext cx="35509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0                  200                400                600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6972" y="5467379"/>
            <a:ext cx="475001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  0                     2                     4                    6                     8  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042794" y="3158367"/>
            <a:ext cx="3488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Cumulative fry in delta (1000s/ha)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8298" y="5732868"/>
            <a:ext cx="29721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Migrant fry (millions)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338752" y="1512641"/>
            <a:ext cx="2045864" cy="18865"/>
          </a:xfrm>
          <a:prstGeom prst="straightConnector1">
            <a:avLst/>
          </a:prstGeom>
          <a:ln w="444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827916" y="6005690"/>
            <a:ext cx="1134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(Fry + </a:t>
            </a:r>
            <a:r>
              <a:rPr lang="en-US" sz="1600" b="1" dirty="0" err="1"/>
              <a:t>parr</a:t>
            </a:r>
            <a:r>
              <a:rPr lang="en-US" sz="1600" b="1" dirty="0"/>
              <a:t>)</a:t>
            </a:r>
          </a:p>
        </p:txBody>
      </p:sp>
      <p:sp>
        <p:nvSpPr>
          <p:cNvPr id="21" name="Freeform 20"/>
          <p:cNvSpPr/>
          <p:nvPr/>
        </p:nvSpPr>
        <p:spPr>
          <a:xfrm>
            <a:off x="1463040" y="2045970"/>
            <a:ext cx="4206240" cy="3073308"/>
          </a:xfrm>
          <a:custGeom>
            <a:avLst/>
            <a:gdLst>
              <a:gd name="connsiteX0" fmla="*/ 0 w 2900646"/>
              <a:gd name="connsiteY0" fmla="*/ 2531253 h 2531253"/>
              <a:gd name="connsiteX1" fmla="*/ 254336 w 2900646"/>
              <a:gd name="connsiteY1" fmla="*/ 1628964 h 2531253"/>
              <a:gd name="connsiteX2" fmla="*/ 793287 w 2900646"/>
              <a:gd name="connsiteY2" fmla="*/ 1053679 h 2531253"/>
              <a:gd name="connsiteX3" fmla="*/ 1186903 w 2900646"/>
              <a:gd name="connsiteY3" fmla="*/ 720619 h 2531253"/>
              <a:gd name="connsiteX4" fmla="*/ 1943857 w 2900646"/>
              <a:gd name="connsiteY4" fmla="*/ 236169 h 2531253"/>
              <a:gd name="connsiteX5" fmla="*/ 2900646 w 2900646"/>
              <a:gd name="connsiteY5" fmla="*/ 0 h 2531253"/>
              <a:gd name="connsiteX0" fmla="*/ 0 w 2900646"/>
              <a:gd name="connsiteY0" fmla="*/ 2531253 h 2531253"/>
              <a:gd name="connsiteX1" fmla="*/ 254336 w 2900646"/>
              <a:gd name="connsiteY1" fmla="*/ 1628964 h 2531253"/>
              <a:gd name="connsiteX2" fmla="*/ 793287 w 2900646"/>
              <a:gd name="connsiteY2" fmla="*/ 1053679 h 2531253"/>
              <a:gd name="connsiteX3" fmla="*/ 1180847 w 2900646"/>
              <a:gd name="connsiteY3" fmla="*/ 672174 h 2531253"/>
              <a:gd name="connsiteX4" fmla="*/ 1943857 w 2900646"/>
              <a:gd name="connsiteY4" fmla="*/ 236169 h 2531253"/>
              <a:gd name="connsiteX5" fmla="*/ 2900646 w 2900646"/>
              <a:gd name="connsiteY5" fmla="*/ 0 h 2531253"/>
              <a:gd name="connsiteX0" fmla="*/ 0 w 2900646"/>
              <a:gd name="connsiteY0" fmla="*/ 2531253 h 2531253"/>
              <a:gd name="connsiteX1" fmla="*/ 254336 w 2900646"/>
              <a:gd name="connsiteY1" fmla="*/ 1628964 h 2531253"/>
              <a:gd name="connsiteX2" fmla="*/ 756953 w 2900646"/>
              <a:gd name="connsiteY2" fmla="*/ 1047623 h 2531253"/>
              <a:gd name="connsiteX3" fmla="*/ 1180847 w 2900646"/>
              <a:gd name="connsiteY3" fmla="*/ 672174 h 2531253"/>
              <a:gd name="connsiteX4" fmla="*/ 1943857 w 2900646"/>
              <a:gd name="connsiteY4" fmla="*/ 236169 h 2531253"/>
              <a:gd name="connsiteX5" fmla="*/ 2900646 w 2900646"/>
              <a:gd name="connsiteY5" fmla="*/ 0 h 2531253"/>
              <a:gd name="connsiteX0" fmla="*/ 0 w 2900646"/>
              <a:gd name="connsiteY0" fmla="*/ 2531253 h 2531253"/>
              <a:gd name="connsiteX1" fmla="*/ 254336 w 2900646"/>
              <a:gd name="connsiteY1" fmla="*/ 1628964 h 2531253"/>
              <a:gd name="connsiteX2" fmla="*/ 702452 w 2900646"/>
              <a:gd name="connsiteY2" fmla="*/ 1017345 h 2531253"/>
              <a:gd name="connsiteX3" fmla="*/ 1180847 w 2900646"/>
              <a:gd name="connsiteY3" fmla="*/ 672174 h 2531253"/>
              <a:gd name="connsiteX4" fmla="*/ 1943857 w 2900646"/>
              <a:gd name="connsiteY4" fmla="*/ 236169 h 2531253"/>
              <a:gd name="connsiteX5" fmla="*/ 2900646 w 2900646"/>
              <a:gd name="connsiteY5" fmla="*/ 0 h 2531253"/>
              <a:gd name="connsiteX0" fmla="*/ 0 w 2900646"/>
              <a:gd name="connsiteY0" fmla="*/ 2531253 h 2531253"/>
              <a:gd name="connsiteX1" fmla="*/ 254336 w 2900646"/>
              <a:gd name="connsiteY1" fmla="*/ 1628964 h 2531253"/>
              <a:gd name="connsiteX2" fmla="*/ 702452 w 2900646"/>
              <a:gd name="connsiteY2" fmla="*/ 1017345 h 2531253"/>
              <a:gd name="connsiteX3" fmla="*/ 1168736 w 2900646"/>
              <a:gd name="connsiteY3" fmla="*/ 611617 h 2531253"/>
              <a:gd name="connsiteX4" fmla="*/ 1943857 w 2900646"/>
              <a:gd name="connsiteY4" fmla="*/ 236169 h 2531253"/>
              <a:gd name="connsiteX5" fmla="*/ 2900646 w 2900646"/>
              <a:gd name="connsiteY5" fmla="*/ 0 h 253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0646" h="2531253">
                <a:moveTo>
                  <a:pt x="0" y="2531253"/>
                </a:moveTo>
                <a:cubicBezTo>
                  <a:pt x="61060" y="2203239"/>
                  <a:pt x="137261" y="1881282"/>
                  <a:pt x="254336" y="1628964"/>
                </a:cubicBezTo>
                <a:cubicBezTo>
                  <a:pt x="371411" y="1376646"/>
                  <a:pt x="550052" y="1186903"/>
                  <a:pt x="702452" y="1017345"/>
                </a:cubicBezTo>
                <a:cubicBezTo>
                  <a:pt x="854852" y="847787"/>
                  <a:pt x="961835" y="741813"/>
                  <a:pt x="1168736" y="611617"/>
                </a:cubicBezTo>
                <a:cubicBezTo>
                  <a:pt x="1375637" y="481421"/>
                  <a:pt x="1655205" y="338105"/>
                  <a:pt x="1943857" y="236169"/>
                </a:cubicBezTo>
                <a:cubicBezTo>
                  <a:pt x="2232509" y="134233"/>
                  <a:pt x="2565063" y="58033"/>
                  <a:pt x="2900646" y="0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200900" y="1908810"/>
            <a:ext cx="4217670" cy="3247332"/>
          </a:xfrm>
          <a:custGeom>
            <a:avLst/>
            <a:gdLst>
              <a:gd name="connsiteX0" fmla="*/ 0 w 2900646"/>
              <a:gd name="connsiteY0" fmla="*/ 2531253 h 2531253"/>
              <a:gd name="connsiteX1" fmla="*/ 254336 w 2900646"/>
              <a:gd name="connsiteY1" fmla="*/ 1628964 h 2531253"/>
              <a:gd name="connsiteX2" fmla="*/ 793287 w 2900646"/>
              <a:gd name="connsiteY2" fmla="*/ 1053679 h 2531253"/>
              <a:gd name="connsiteX3" fmla="*/ 1186903 w 2900646"/>
              <a:gd name="connsiteY3" fmla="*/ 720619 h 2531253"/>
              <a:gd name="connsiteX4" fmla="*/ 1943857 w 2900646"/>
              <a:gd name="connsiteY4" fmla="*/ 236169 h 2531253"/>
              <a:gd name="connsiteX5" fmla="*/ 2900646 w 2900646"/>
              <a:gd name="connsiteY5" fmla="*/ 0 h 2531253"/>
              <a:gd name="connsiteX0" fmla="*/ 0 w 2900646"/>
              <a:gd name="connsiteY0" fmla="*/ 2531253 h 2531253"/>
              <a:gd name="connsiteX1" fmla="*/ 254336 w 2900646"/>
              <a:gd name="connsiteY1" fmla="*/ 1628964 h 2531253"/>
              <a:gd name="connsiteX2" fmla="*/ 793287 w 2900646"/>
              <a:gd name="connsiteY2" fmla="*/ 1053679 h 2531253"/>
              <a:gd name="connsiteX3" fmla="*/ 1180847 w 2900646"/>
              <a:gd name="connsiteY3" fmla="*/ 672174 h 2531253"/>
              <a:gd name="connsiteX4" fmla="*/ 1943857 w 2900646"/>
              <a:gd name="connsiteY4" fmla="*/ 236169 h 2531253"/>
              <a:gd name="connsiteX5" fmla="*/ 2900646 w 2900646"/>
              <a:gd name="connsiteY5" fmla="*/ 0 h 2531253"/>
              <a:gd name="connsiteX0" fmla="*/ 0 w 2900646"/>
              <a:gd name="connsiteY0" fmla="*/ 2531253 h 2531253"/>
              <a:gd name="connsiteX1" fmla="*/ 254336 w 2900646"/>
              <a:gd name="connsiteY1" fmla="*/ 1628964 h 2531253"/>
              <a:gd name="connsiteX2" fmla="*/ 756953 w 2900646"/>
              <a:gd name="connsiteY2" fmla="*/ 1047623 h 2531253"/>
              <a:gd name="connsiteX3" fmla="*/ 1180847 w 2900646"/>
              <a:gd name="connsiteY3" fmla="*/ 672174 h 2531253"/>
              <a:gd name="connsiteX4" fmla="*/ 1943857 w 2900646"/>
              <a:gd name="connsiteY4" fmla="*/ 236169 h 2531253"/>
              <a:gd name="connsiteX5" fmla="*/ 2900646 w 2900646"/>
              <a:gd name="connsiteY5" fmla="*/ 0 h 2531253"/>
              <a:gd name="connsiteX0" fmla="*/ 0 w 2900646"/>
              <a:gd name="connsiteY0" fmla="*/ 2531253 h 2531253"/>
              <a:gd name="connsiteX1" fmla="*/ 254336 w 2900646"/>
              <a:gd name="connsiteY1" fmla="*/ 1628964 h 2531253"/>
              <a:gd name="connsiteX2" fmla="*/ 702452 w 2900646"/>
              <a:gd name="connsiteY2" fmla="*/ 1017345 h 2531253"/>
              <a:gd name="connsiteX3" fmla="*/ 1180847 w 2900646"/>
              <a:gd name="connsiteY3" fmla="*/ 672174 h 2531253"/>
              <a:gd name="connsiteX4" fmla="*/ 1943857 w 2900646"/>
              <a:gd name="connsiteY4" fmla="*/ 236169 h 2531253"/>
              <a:gd name="connsiteX5" fmla="*/ 2900646 w 2900646"/>
              <a:gd name="connsiteY5" fmla="*/ 0 h 2531253"/>
              <a:gd name="connsiteX0" fmla="*/ 0 w 2900646"/>
              <a:gd name="connsiteY0" fmla="*/ 2531253 h 2531253"/>
              <a:gd name="connsiteX1" fmla="*/ 254336 w 2900646"/>
              <a:gd name="connsiteY1" fmla="*/ 1628964 h 2531253"/>
              <a:gd name="connsiteX2" fmla="*/ 702452 w 2900646"/>
              <a:gd name="connsiteY2" fmla="*/ 1017345 h 2531253"/>
              <a:gd name="connsiteX3" fmla="*/ 1168736 w 2900646"/>
              <a:gd name="connsiteY3" fmla="*/ 611617 h 2531253"/>
              <a:gd name="connsiteX4" fmla="*/ 1943857 w 2900646"/>
              <a:gd name="connsiteY4" fmla="*/ 236169 h 2531253"/>
              <a:gd name="connsiteX5" fmla="*/ 2900646 w 2900646"/>
              <a:gd name="connsiteY5" fmla="*/ 0 h 2531253"/>
              <a:gd name="connsiteX0" fmla="*/ 0 w 2900646"/>
              <a:gd name="connsiteY0" fmla="*/ 2531253 h 2531253"/>
              <a:gd name="connsiteX1" fmla="*/ 254336 w 2900646"/>
              <a:gd name="connsiteY1" fmla="*/ 1628964 h 2531253"/>
              <a:gd name="connsiteX2" fmla="*/ 702452 w 2900646"/>
              <a:gd name="connsiteY2" fmla="*/ 1017345 h 2531253"/>
              <a:gd name="connsiteX3" fmla="*/ 1091800 w 2900646"/>
              <a:gd name="connsiteY3" fmla="*/ 578135 h 2531253"/>
              <a:gd name="connsiteX4" fmla="*/ 1943857 w 2900646"/>
              <a:gd name="connsiteY4" fmla="*/ 236169 h 2531253"/>
              <a:gd name="connsiteX5" fmla="*/ 2900646 w 2900646"/>
              <a:gd name="connsiteY5" fmla="*/ 0 h 2531253"/>
              <a:gd name="connsiteX0" fmla="*/ 0 w 2900646"/>
              <a:gd name="connsiteY0" fmla="*/ 2531253 h 2531253"/>
              <a:gd name="connsiteX1" fmla="*/ 254336 w 2900646"/>
              <a:gd name="connsiteY1" fmla="*/ 1628964 h 2531253"/>
              <a:gd name="connsiteX2" fmla="*/ 524908 w 2900646"/>
              <a:gd name="connsiteY2" fmla="*/ 1003953 h 2531253"/>
              <a:gd name="connsiteX3" fmla="*/ 1091800 w 2900646"/>
              <a:gd name="connsiteY3" fmla="*/ 578135 h 2531253"/>
              <a:gd name="connsiteX4" fmla="*/ 1943857 w 2900646"/>
              <a:gd name="connsiteY4" fmla="*/ 236169 h 2531253"/>
              <a:gd name="connsiteX5" fmla="*/ 2900646 w 2900646"/>
              <a:gd name="connsiteY5" fmla="*/ 0 h 2531253"/>
              <a:gd name="connsiteX0" fmla="*/ 0 w 2900646"/>
              <a:gd name="connsiteY0" fmla="*/ 2531253 h 2531253"/>
              <a:gd name="connsiteX1" fmla="*/ 195155 w 2900646"/>
              <a:gd name="connsiteY1" fmla="*/ 1602177 h 2531253"/>
              <a:gd name="connsiteX2" fmla="*/ 524908 w 2900646"/>
              <a:gd name="connsiteY2" fmla="*/ 1003953 h 2531253"/>
              <a:gd name="connsiteX3" fmla="*/ 1091800 w 2900646"/>
              <a:gd name="connsiteY3" fmla="*/ 578135 h 2531253"/>
              <a:gd name="connsiteX4" fmla="*/ 1943857 w 2900646"/>
              <a:gd name="connsiteY4" fmla="*/ 236169 h 2531253"/>
              <a:gd name="connsiteX5" fmla="*/ 2900646 w 2900646"/>
              <a:gd name="connsiteY5" fmla="*/ 0 h 253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0646" h="2531253">
                <a:moveTo>
                  <a:pt x="0" y="2531253"/>
                </a:moveTo>
                <a:cubicBezTo>
                  <a:pt x="61060" y="2203239"/>
                  <a:pt x="107670" y="1856727"/>
                  <a:pt x="195155" y="1602177"/>
                </a:cubicBezTo>
                <a:cubicBezTo>
                  <a:pt x="282640" y="1347627"/>
                  <a:pt x="375467" y="1174627"/>
                  <a:pt x="524908" y="1003953"/>
                </a:cubicBezTo>
                <a:cubicBezTo>
                  <a:pt x="674349" y="833279"/>
                  <a:pt x="855309" y="706099"/>
                  <a:pt x="1091800" y="578135"/>
                </a:cubicBezTo>
                <a:cubicBezTo>
                  <a:pt x="1328291" y="450171"/>
                  <a:pt x="1642383" y="332525"/>
                  <a:pt x="1943857" y="236169"/>
                </a:cubicBezTo>
                <a:cubicBezTo>
                  <a:pt x="2245331" y="139813"/>
                  <a:pt x="2565063" y="58033"/>
                  <a:pt x="2900646" y="0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5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28275" y="134757"/>
            <a:ext cx="9144000" cy="678531"/>
          </a:xfrm>
        </p:spPr>
        <p:txBody>
          <a:bodyPr>
            <a:normAutofit/>
          </a:bodyPr>
          <a:lstStyle/>
          <a:p>
            <a:r>
              <a:rPr lang="en-US" sz="3600" b="1" dirty="0"/>
              <a:t>General </a:t>
            </a:r>
            <a:r>
              <a:rPr lang="en-US" sz="3600" b="1" dirty="0" smtClean="0"/>
              <a:t>questions</a:t>
            </a:r>
            <a:endParaRPr lang="en-US" sz="3600" b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2"/>
          <a:stretch/>
        </p:blipFill>
        <p:spPr bwMode="auto">
          <a:xfrm>
            <a:off x="609487" y="1732178"/>
            <a:ext cx="2781300" cy="39381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2976" y="2156981"/>
            <a:ext cx="8078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Are there systematic density-dependent patterns in abundance in the four deltas?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Under what conditions are high densities observed?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are the applications to salmon restoration and recovery?</a:t>
            </a:r>
          </a:p>
        </p:txBody>
      </p:sp>
    </p:spTree>
    <p:extLst>
      <p:ext uri="{BB962C8B-B14F-4D97-AF65-F5344CB8AC3E}">
        <p14:creationId xmlns:p14="http://schemas.microsoft.com/office/powerpoint/2010/main" val="6835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Rectangle 521"/>
          <p:cNvSpPr/>
          <p:nvPr/>
        </p:nvSpPr>
        <p:spPr>
          <a:xfrm>
            <a:off x="3339966" y="1040999"/>
            <a:ext cx="5438273" cy="3232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13957" y="89524"/>
            <a:ext cx="10339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Building a stock-recruit curve with data from 4 systems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707958" y="4422508"/>
            <a:ext cx="48350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NOr</a:t>
            </a:r>
            <a:r>
              <a:rPr lang="en-US" sz="1400" b="1" dirty="0" smtClean="0"/>
              <a:t> </a:t>
            </a:r>
            <a:r>
              <a:rPr lang="en-US" sz="1400" b="1" dirty="0" err="1"/>
              <a:t>o</a:t>
            </a:r>
            <a:r>
              <a:rPr lang="en-US" sz="1400" b="1" dirty="0" err="1" smtClean="0"/>
              <a:t>utmigrants</a:t>
            </a:r>
            <a:r>
              <a:rPr lang="en-US" sz="1400" b="1" dirty="0" smtClean="0"/>
              <a:t>/ha of delta channel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All </a:t>
            </a:r>
            <a:r>
              <a:rPr lang="en-US" sz="1400" dirty="0" err="1" smtClean="0"/>
              <a:t>subyearling</a:t>
            </a:r>
            <a:r>
              <a:rPr lang="en-US" sz="1400" dirty="0" smtClean="0"/>
              <a:t> </a:t>
            </a:r>
            <a:r>
              <a:rPr lang="en-US" sz="1400" dirty="0" err="1" smtClean="0"/>
              <a:t>outmigrants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Individual observations by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Use wetted channel area estimates for each delta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(corrects for habitat availability differences among systems)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3717832" y="1122524"/>
            <a:ext cx="4930662" cy="27599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671025" y="3029012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3425" y="3181412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75825" y="3333812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28225" y="3486212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823425" y="2732524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75825" y="288492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28225" y="3037324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280625" y="3189724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823425" y="2427724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75825" y="258012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28225" y="2732524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80625" y="2884924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823425" y="2095216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75825" y="2247616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128225" y="2400016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280625" y="2552416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618378" y="2810108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770778" y="2962508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923178" y="3114908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075578" y="3267308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953956" y="2140935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840349" y="208690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042625" y="2295415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790473" y="1968141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106356" y="2293335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992749" y="223930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195025" y="2447815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942873" y="2120541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934262" y="2445735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20655" y="239170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22931" y="2600215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770779" y="2272941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247373" y="2293335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33766" y="223930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336042" y="2447815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083890" y="2120541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399773" y="2445735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86166" y="239170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488442" y="2600215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236290" y="2272941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593441" y="2648011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479834" y="2593980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682110" y="2802491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429958" y="2475217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745841" y="2800411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632234" y="2746380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834510" y="2954891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582358" y="2627617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973057" y="2805953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859450" y="2751922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061726" y="2960433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809574" y="2633159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125457" y="2958353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011850" y="2904322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214126" y="3112833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961974" y="2785559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502001" y="2972207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388394" y="2918176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590670" y="3126687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38518" y="2799413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654401" y="3124607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40794" y="3070576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743070" y="3279087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490918" y="2951813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615907" y="2285022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502300" y="2230991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704576" y="2439502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452424" y="2112228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768307" y="2437422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54700" y="2383391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856976" y="2591902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604824" y="2264628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745841" y="2800411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632234" y="2746380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834510" y="2954891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582358" y="2627617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898241" y="2952811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784634" y="2898780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4986910" y="3107291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734758" y="2780017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535550" y="2541329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687950" y="2693729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5535550" y="2236529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687950" y="2388929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840350" y="2541329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992750" y="2693729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5535550" y="1904021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5687950" y="2056421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840350" y="2208821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5992750" y="2361221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5646387" y="2254540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5532780" y="2200509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735056" y="2409020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482904" y="2081746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5959498" y="2102140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5845891" y="2048109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6048167" y="2256620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5796015" y="1929346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6111898" y="2254540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5998291" y="2200509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6200567" y="2409020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8415" y="2081746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685182" y="2614758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5571575" y="2560727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5521699" y="2441964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5723975" y="2713127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5674099" y="2594364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328032" y="2093827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14425" y="2039796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416701" y="2248307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164549" y="1921033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6366825" y="2192196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6316949" y="2073433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5496759" y="2707585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6100812" y="2269780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253212" y="2422180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6100812" y="1964980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253212" y="2117380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405612" y="2269780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58012" y="2422180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100812" y="1632472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253212" y="1784872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405612" y="1937272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6558012" y="2089672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211649" y="1982991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98042" y="1928960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300318" y="2137471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48166" y="1810197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6524760" y="1830591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6411153" y="1776560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6613429" y="1985071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6361277" y="1657797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6677160" y="1982991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6563553" y="1928960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6765829" y="2137471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6513677" y="1810197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6250444" y="2343209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6136837" y="2289178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6086961" y="2170415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289237" y="2441578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6239361" y="2322815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6893294" y="1822278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6779687" y="1768247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6981963" y="1976758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6729811" y="1649484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6932087" y="1920647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6882211" y="1801884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6062021" y="2436036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6527534" y="2291946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6679934" y="2444346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6527534" y="1987146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679934" y="2139546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6832334" y="2291946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6984734" y="2444346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6527534" y="1654638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679934" y="1807038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832334" y="1959438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984734" y="2111838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638371" y="2005157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524764" y="1951126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727040" y="2159637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474888" y="1832363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6951482" y="1852757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837875" y="1798726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040151" y="2007237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6787999" y="1679963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7103882" y="2005157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6990275" y="1951126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7192551" y="2159637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6940399" y="1832363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6677166" y="2365375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6563559" y="231134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6513683" y="2192581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6715959" y="246374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6666083" y="2344981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7320016" y="1844444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206409" y="1790413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7408685" y="1998924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7156533" y="1671650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7358809" y="1942813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7308933" y="1824050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6488743" y="2458202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5474589" y="2890467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5626989" y="3042867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5474589" y="2585667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5626989" y="2738067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5779389" y="2890467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5931789" y="3042867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5474589" y="2253159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5626989" y="2405559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5779389" y="2557959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5931789" y="2710359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5585426" y="2603678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5471819" y="2549647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5674095" y="2758158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5421943" y="2430884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5898537" y="2451278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5784930" y="2397247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5987206" y="2605758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5735054" y="2278484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6050937" y="2603678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5937330" y="2549647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6139606" y="2758158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5887454" y="2430884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5624221" y="2963896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5510614" y="2909865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5460738" y="2791102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5663014" y="3062265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5613138" y="2943502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6267071" y="2442965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6153464" y="238893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6355740" y="2597445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6103588" y="2270171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6305864" y="254133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6255988" y="2422571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5435798" y="3056723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4150092" y="3477901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4302492" y="3630301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4150092" y="3173101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4302492" y="3325501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4454892" y="3477901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4607292" y="3630301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4150092" y="2840593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302492" y="2992993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4454892" y="3145393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4607292" y="3297793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4260929" y="3191112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4147322" y="3137081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4349598" y="3345592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4097446" y="3018318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4574040" y="3038712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4460433" y="2984681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4662709" y="3193192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4410557" y="2865918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4726440" y="3191112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4612833" y="3137081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4815109" y="3345592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4562957" y="3018318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4299724" y="3551330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4186117" y="3497299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4136241" y="3378536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4338517" y="3649699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4288641" y="3530936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4942574" y="3030399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4828967" y="2976368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5031243" y="3184879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4779091" y="2857605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4981367" y="3128768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4931491" y="3010005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4111301" y="3644157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5020159" y="2613374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5172559" y="276577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5020159" y="2308574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5172559" y="246097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5324959" y="2613374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5477359" y="2765774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5020159" y="1976066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5172559" y="2128466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5324959" y="2280866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5477359" y="2433266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5130996" y="2326585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5017389" y="227255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5219665" y="2481065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4967513" y="2153791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5444107" y="2174185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5330500" y="212015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5532776" y="2328665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5280624" y="2001391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5596507" y="2326585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5482900" y="227255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5685176" y="2481065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5433024" y="2153791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5169791" y="2686803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5056184" y="2632772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5006308" y="2514009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5208584" y="2785172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5158708" y="2666409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5812641" y="2165872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5699034" y="2111841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5901310" y="2320352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5649158" y="1993078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5851434" y="2264241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5801558" y="2145478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4981368" y="2779630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7181478" y="2247602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7333878" y="2400002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7181478" y="1942802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7333878" y="2095202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7486278" y="2247602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7638678" y="2400002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7181478" y="1610294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7333878" y="176269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7486278" y="1915094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7638678" y="2067494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7292315" y="1960813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7178708" y="1906782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7380984" y="2115293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7128832" y="1788019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7605426" y="1808413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7491819" y="1754382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7694095" y="1962893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7441943" y="1635619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7757826" y="1960813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7644219" y="1906782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7846495" y="2115293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7594343" y="1788019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7331110" y="2321031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7217503" y="2267000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7167627" y="2148237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7369903" y="2419400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7320027" y="2300637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7973960" y="1800100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7860353" y="1746069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8062629" y="1954580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7810477" y="1627306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8012753" y="1898469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7962877" y="1779706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7142687" y="2413858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4975825" y="2884924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5128225" y="303732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4975825" y="2580124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5128225" y="273252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5280625" y="2884924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5433025" y="3037324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4975825" y="2247616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5128225" y="2400016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5280625" y="2552416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5433025" y="2704816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5086662" y="2598135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4973055" y="254410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5175331" y="2752615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4923179" y="2425341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5399773" y="2445735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5286166" y="239170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5488442" y="2600215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5236290" y="2272941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5552173" y="2598135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5438566" y="254410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5640842" y="2752615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5388690" y="2425341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5125457" y="2958353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5011850" y="2904322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4961974" y="2785559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5164250" y="3056722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5114374" y="2937959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5768307" y="2437422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5654700" y="2383391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5856976" y="2591902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5604824" y="2264628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val 384"/>
          <p:cNvSpPr/>
          <p:nvPr/>
        </p:nvSpPr>
        <p:spPr>
          <a:xfrm>
            <a:off x="5807100" y="2535791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/>
        </p:nvSpPr>
        <p:spPr>
          <a:xfrm>
            <a:off x="5757224" y="2417028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Oval 386"/>
          <p:cNvSpPr/>
          <p:nvPr/>
        </p:nvSpPr>
        <p:spPr>
          <a:xfrm>
            <a:off x="4937034" y="3051180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>
            <a:off x="7184307" y="2327948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/>
        </p:nvSpPr>
        <p:spPr>
          <a:xfrm>
            <a:off x="7336707" y="2480348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7184307" y="2023148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7336707" y="2175548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7489107" y="2327948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7641507" y="2480348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7184307" y="1690640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7336707" y="1843040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7489107" y="1995440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7641507" y="2147840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/>
        </p:nvSpPr>
        <p:spPr>
          <a:xfrm>
            <a:off x="7295144" y="2041159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/>
          <p:cNvSpPr/>
          <p:nvPr/>
        </p:nvSpPr>
        <p:spPr>
          <a:xfrm>
            <a:off x="7181537" y="1987128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/>
          <p:cNvSpPr/>
          <p:nvPr/>
        </p:nvSpPr>
        <p:spPr>
          <a:xfrm>
            <a:off x="7383813" y="2195639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7131661" y="1868365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7608255" y="1888759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7494648" y="1834728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7696924" y="2043239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7444772" y="1715965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7760655" y="2041159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7647048" y="1987128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7849324" y="2195639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7597172" y="1868365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/>
        </p:nvSpPr>
        <p:spPr>
          <a:xfrm>
            <a:off x="7333939" y="2401377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/>
          <p:cNvSpPr/>
          <p:nvPr/>
        </p:nvSpPr>
        <p:spPr>
          <a:xfrm>
            <a:off x="7220332" y="2347346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Oval 411"/>
          <p:cNvSpPr/>
          <p:nvPr/>
        </p:nvSpPr>
        <p:spPr>
          <a:xfrm>
            <a:off x="7170456" y="2228583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/>
        </p:nvSpPr>
        <p:spPr>
          <a:xfrm>
            <a:off x="7372732" y="2499746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7322856" y="2380983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7976789" y="1880446"/>
            <a:ext cx="49876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7863182" y="1826415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8065458" y="2034926"/>
            <a:ext cx="498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7813306" y="1707652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8015582" y="1978815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7965706" y="1860052"/>
            <a:ext cx="49876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7145516" y="2494204"/>
            <a:ext cx="49876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/>
          <p:cNvSpPr/>
          <p:nvPr/>
        </p:nvSpPr>
        <p:spPr>
          <a:xfrm>
            <a:off x="5637635" y="3906991"/>
            <a:ext cx="754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Stock </a:t>
            </a:r>
            <a:endParaRPr lang="en-US" dirty="0"/>
          </a:p>
        </p:txBody>
      </p:sp>
      <p:sp>
        <p:nvSpPr>
          <p:cNvPr id="423" name="Rectangle 422"/>
          <p:cNvSpPr/>
          <p:nvPr/>
        </p:nvSpPr>
        <p:spPr>
          <a:xfrm rot="16200000">
            <a:off x="3007797" y="2330018"/>
            <a:ext cx="1008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Recruits </a:t>
            </a:r>
            <a:endParaRPr lang="en-US" dirty="0"/>
          </a:p>
        </p:txBody>
      </p:sp>
      <p:sp>
        <p:nvSpPr>
          <p:cNvPr id="424" name="TextBox 423"/>
          <p:cNvSpPr txBox="1"/>
          <p:nvPr/>
        </p:nvSpPr>
        <p:spPr>
          <a:xfrm>
            <a:off x="332501" y="1017642"/>
            <a:ext cx="3201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NOr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subyearlings</a:t>
            </a:r>
            <a:r>
              <a:rPr lang="en-US" sz="1400" b="1" dirty="0" smtClean="0"/>
              <a:t>/ha in delta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Individual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Across all habitat types, years</a:t>
            </a:r>
          </a:p>
        </p:txBody>
      </p:sp>
      <p:sp>
        <p:nvSpPr>
          <p:cNvPr id="425" name="Freeform 424"/>
          <p:cNvSpPr/>
          <p:nvPr/>
        </p:nvSpPr>
        <p:spPr>
          <a:xfrm>
            <a:off x="3743147" y="2178326"/>
            <a:ext cx="4631518" cy="1683401"/>
          </a:xfrm>
          <a:custGeom>
            <a:avLst/>
            <a:gdLst>
              <a:gd name="connsiteX0" fmla="*/ 0 w 4631518"/>
              <a:gd name="connsiteY0" fmla="*/ 1682712 h 1682712"/>
              <a:gd name="connsiteX1" fmla="*/ 238069 w 4631518"/>
              <a:gd name="connsiteY1" fmla="*/ 1163289 h 1682712"/>
              <a:gd name="connsiteX2" fmla="*/ 681742 w 4631518"/>
              <a:gd name="connsiteY2" fmla="*/ 741259 h 1682712"/>
              <a:gd name="connsiteX3" fmla="*/ 1125416 w 4631518"/>
              <a:gd name="connsiteY3" fmla="*/ 384156 h 1682712"/>
              <a:gd name="connsiteX4" fmla="*/ 2142618 w 4631518"/>
              <a:gd name="connsiteY4" fmla="*/ 102802 h 1682712"/>
              <a:gd name="connsiteX5" fmla="*/ 2975858 w 4631518"/>
              <a:gd name="connsiteY5" fmla="*/ 10821 h 1682712"/>
              <a:gd name="connsiteX6" fmla="*/ 4631518 w 4631518"/>
              <a:gd name="connsiteY6" fmla="*/ 5410 h 1682712"/>
              <a:gd name="connsiteX0" fmla="*/ 0 w 4631518"/>
              <a:gd name="connsiteY0" fmla="*/ 1682712 h 1682712"/>
              <a:gd name="connsiteX1" fmla="*/ 238069 w 4631518"/>
              <a:gd name="connsiteY1" fmla="*/ 1163289 h 1682712"/>
              <a:gd name="connsiteX2" fmla="*/ 649279 w 4631518"/>
              <a:gd name="connsiteY2" fmla="*/ 703384 h 1682712"/>
              <a:gd name="connsiteX3" fmla="*/ 1125416 w 4631518"/>
              <a:gd name="connsiteY3" fmla="*/ 384156 h 1682712"/>
              <a:gd name="connsiteX4" fmla="*/ 2142618 w 4631518"/>
              <a:gd name="connsiteY4" fmla="*/ 102802 h 1682712"/>
              <a:gd name="connsiteX5" fmla="*/ 2975858 w 4631518"/>
              <a:gd name="connsiteY5" fmla="*/ 10821 h 1682712"/>
              <a:gd name="connsiteX6" fmla="*/ 4631518 w 4631518"/>
              <a:gd name="connsiteY6" fmla="*/ 5410 h 1682712"/>
              <a:gd name="connsiteX0" fmla="*/ 0 w 4631518"/>
              <a:gd name="connsiteY0" fmla="*/ 1683401 h 1683401"/>
              <a:gd name="connsiteX1" fmla="*/ 238069 w 4631518"/>
              <a:gd name="connsiteY1" fmla="*/ 1163978 h 1683401"/>
              <a:gd name="connsiteX2" fmla="*/ 649279 w 4631518"/>
              <a:gd name="connsiteY2" fmla="*/ 704073 h 1683401"/>
              <a:gd name="connsiteX3" fmla="*/ 1125416 w 4631518"/>
              <a:gd name="connsiteY3" fmla="*/ 384845 h 1683401"/>
              <a:gd name="connsiteX4" fmla="*/ 2012763 w 4631518"/>
              <a:gd name="connsiteY4" fmla="*/ 114312 h 1683401"/>
              <a:gd name="connsiteX5" fmla="*/ 2975858 w 4631518"/>
              <a:gd name="connsiteY5" fmla="*/ 11510 h 1683401"/>
              <a:gd name="connsiteX6" fmla="*/ 4631518 w 4631518"/>
              <a:gd name="connsiteY6" fmla="*/ 6099 h 168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1518" h="1683401">
                <a:moveTo>
                  <a:pt x="0" y="1683401"/>
                </a:moveTo>
                <a:cubicBezTo>
                  <a:pt x="62222" y="1502144"/>
                  <a:pt x="129856" y="1327199"/>
                  <a:pt x="238069" y="1163978"/>
                </a:cubicBezTo>
                <a:cubicBezTo>
                  <a:pt x="346282" y="1000757"/>
                  <a:pt x="501388" y="833928"/>
                  <a:pt x="649279" y="704073"/>
                </a:cubicBezTo>
                <a:cubicBezTo>
                  <a:pt x="797170" y="574218"/>
                  <a:pt x="898169" y="483139"/>
                  <a:pt x="1125416" y="384845"/>
                </a:cubicBezTo>
                <a:cubicBezTo>
                  <a:pt x="1352663" y="286551"/>
                  <a:pt x="1704356" y="176534"/>
                  <a:pt x="2012763" y="114312"/>
                </a:cubicBezTo>
                <a:cubicBezTo>
                  <a:pt x="2321170" y="52089"/>
                  <a:pt x="2539399" y="29546"/>
                  <a:pt x="2975858" y="11510"/>
                </a:cubicBezTo>
                <a:cubicBezTo>
                  <a:pt x="3412317" y="-6526"/>
                  <a:pt x="4011096" y="688"/>
                  <a:pt x="4631518" y="6099"/>
                </a:cubicBezTo>
              </a:path>
            </a:pathLst>
          </a:custGeom>
          <a:noFill/>
          <a:ln w="158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7" name="Group 426"/>
          <p:cNvGrpSpPr/>
          <p:nvPr/>
        </p:nvGrpSpPr>
        <p:grpSpPr>
          <a:xfrm>
            <a:off x="4041686" y="2271866"/>
            <a:ext cx="1233123" cy="935171"/>
            <a:chOff x="8996009" y="1440881"/>
            <a:chExt cx="1233123" cy="935171"/>
          </a:xfrm>
        </p:grpSpPr>
        <p:sp>
          <p:nvSpPr>
            <p:cNvPr id="428" name="Oval 427"/>
            <p:cNvSpPr/>
            <p:nvPr/>
          </p:nvSpPr>
          <p:spPr>
            <a:xfrm>
              <a:off x="9007092" y="1652865"/>
              <a:ext cx="49876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9095761" y="1807345"/>
              <a:ext cx="49876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9045885" y="1751234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>
              <a:off x="8996009" y="1632471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>
              <a:off x="9098532" y="2274933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9098532" y="1942425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9065280" y="1683344"/>
              <a:ext cx="49876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>
              <a:off x="9153949" y="1837824"/>
              <a:ext cx="49876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9217680" y="1835744"/>
              <a:ext cx="49876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>
              <a:off x="9104073" y="1781713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/>
            <p:nvPr/>
          </p:nvSpPr>
          <p:spPr>
            <a:xfrm>
              <a:off x="9306349" y="1990224"/>
              <a:ext cx="49876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>
              <a:off x="9054197" y="1662950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9433814" y="1675031"/>
              <a:ext cx="49876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9320207" y="1621000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>
            <a:xfrm>
              <a:off x="9522483" y="1829511"/>
              <a:ext cx="49876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>
              <a:off x="9270331" y="1502237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>
              <a:off x="9472607" y="1773400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/>
            <p:cNvSpPr/>
            <p:nvPr/>
          </p:nvSpPr>
          <p:spPr>
            <a:xfrm>
              <a:off x="9422731" y="1654637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>
              <a:off x="9295276" y="2078189"/>
              <a:ext cx="49876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>
              <a:off x="9447676" y="2230589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9295276" y="1773389"/>
              <a:ext cx="49876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9447676" y="1925789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9600076" y="2078189"/>
              <a:ext cx="49876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9752476" y="2230589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9295276" y="1440881"/>
              <a:ext cx="49876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9447676" y="1593281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9600076" y="1745681"/>
              <a:ext cx="49876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9752476" y="1898081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9406113" y="1791400"/>
              <a:ext cx="49876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9292506" y="1737369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9494782" y="1945880"/>
              <a:ext cx="49876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9242630" y="1618606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>
              <a:off x="9719224" y="1639000"/>
              <a:ext cx="49876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9605617" y="1584969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9807893" y="1793480"/>
              <a:ext cx="49876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/>
            <p:cNvSpPr/>
            <p:nvPr/>
          </p:nvSpPr>
          <p:spPr>
            <a:xfrm>
              <a:off x="9555741" y="1466206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/>
            <p:cNvSpPr/>
            <p:nvPr/>
          </p:nvSpPr>
          <p:spPr>
            <a:xfrm>
              <a:off x="9871624" y="1791400"/>
              <a:ext cx="49876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>
              <a:off x="9758017" y="1737369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/>
            <p:nvPr/>
          </p:nvSpPr>
          <p:spPr>
            <a:xfrm>
              <a:off x="9960293" y="1945880"/>
              <a:ext cx="49876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/>
            <p:nvPr/>
          </p:nvSpPr>
          <p:spPr>
            <a:xfrm>
              <a:off x="9708141" y="1618606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/>
            <p:nvPr/>
          </p:nvSpPr>
          <p:spPr>
            <a:xfrm>
              <a:off x="9444908" y="2151618"/>
              <a:ext cx="49876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9331301" y="2097587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>
              <a:off x="9281425" y="1978824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9483701" y="2249987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9433825" y="2131224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>
              <a:off x="10087758" y="1630687"/>
              <a:ext cx="49876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>
              <a:off x="9974151" y="1576656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>
            <a:xfrm>
              <a:off x="10176427" y="1785167"/>
              <a:ext cx="49876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>
            <a:xfrm>
              <a:off x="9924275" y="1457893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/>
            <p:nvPr/>
          </p:nvSpPr>
          <p:spPr>
            <a:xfrm>
              <a:off x="10126551" y="1729056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/>
            <p:nvPr/>
          </p:nvSpPr>
          <p:spPr>
            <a:xfrm>
              <a:off x="10076675" y="1610293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/>
            <p:cNvSpPr/>
            <p:nvPr/>
          </p:nvSpPr>
          <p:spPr>
            <a:xfrm>
              <a:off x="9256485" y="2244445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/>
            <p:cNvSpPr/>
            <p:nvPr/>
          </p:nvSpPr>
          <p:spPr>
            <a:xfrm>
              <a:off x="9298105" y="2158535"/>
              <a:ext cx="49876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9450505" y="2310935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>
              <a:off x="9298105" y="1853735"/>
              <a:ext cx="49876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>
              <a:off x="9450505" y="2006135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9602905" y="2158535"/>
              <a:ext cx="49876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>
            <a:xfrm>
              <a:off x="9755305" y="2310935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>
              <a:off x="9298105" y="1521227"/>
              <a:ext cx="49876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>
              <a:off x="9450505" y="1673627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>
              <a:off x="9602905" y="1826027"/>
              <a:ext cx="49876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>
              <a:off x="9755305" y="1978427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/>
            <p:nvPr/>
          </p:nvSpPr>
          <p:spPr>
            <a:xfrm>
              <a:off x="9408942" y="1871746"/>
              <a:ext cx="49876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/>
            <p:cNvSpPr/>
            <p:nvPr/>
          </p:nvSpPr>
          <p:spPr>
            <a:xfrm>
              <a:off x="9295335" y="1817715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9497611" y="2026226"/>
              <a:ext cx="49876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>
              <a:off x="9245459" y="1698952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9722053" y="1719346"/>
              <a:ext cx="49876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9608446" y="1665315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9810722" y="1873826"/>
              <a:ext cx="49876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9558570" y="1546552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/>
            <p:cNvSpPr/>
            <p:nvPr/>
          </p:nvSpPr>
          <p:spPr>
            <a:xfrm>
              <a:off x="9874453" y="1871746"/>
              <a:ext cx="49876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/>
            <p:cNvSpPr/>
            <p:nvPr/>
          </p:nvSpPr>
          <p:spPr>
            <a:xfrm>
              <a:off x="9760846" y="1817715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/>
            <p:cNvSpPr/>
            <p:nvPr/>
          </p:nvSpPr>
          <p:spPr>
            <a:xfrm>
              <a:off x="9963122" y="2026226"/>
              <a:ext cx="49876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/>
            <p:cNvSpPr/>
            <p:nvPr/>
          </p:nvSpPr>
          <p:spPr>
            <a:xfrm>
              <a:off x="9710970" y="1698952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/>
            <p:cNvSpPr/>
            <p:nvPr/>
          </p:nvSpPr>
          <p:spPr>
            <a:xfrm>
              <a:off x="9447737" y="2231964"/>
              <a:ext cx="49876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/>
            <p:cNvSpPr/>
            <p:nvPr/>
          </p:nvSpPr>
          <p:spPr>
            <a:xfrm>
              <a:off x="9334130" y="2177933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/>
            <p:cNvSpPr/>
            <p:nvPr/>
          </p:nvSpPr>
          <p:spPr>
            <a:xfrm>
              <a:off x="9284254" y="2059170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/>
            <p:cNvSpPr/>
            <p:nvPr/>
          </p:nvSpPr>
          <p:spPr>
            <a:xfrm>
              <a:off x="9486530" y="2330333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/>
            <p:cNvSpPr/>
            <p:nvPr/>
          </p:nvSpPr>
          <p:spPr>
            <a:xfrm>
              <a:off x="9436654" y="2211570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/>
            <p:cNvSpPr/>
            <p:nvPr/>
          </p:nvSpPr>
          <p:spPr>
            <a:xfrm>
              <a:off x="10090587" y="1711033"/>
              <a:ext cx="49876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/>
            <p:cNvSpPr/>
            <p:nvPr/>
          </p:nvSpPr>
          <p:spPr>
            <a:xfrm>
              <a:off x="9976980" y="1657002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/>
            <p:cNvSpPr/>
            <p:nvPr/>
          </p:nvSpPr>
          <p:spPr>
            <a:xfrm>
              <a:off x="10179256" y="1865513"/>
              <a:ext cx="49876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/>
            <p:nvPr/>
          </p:nvSpPr>
          <p:spPr>
            <a:xfrm>
              <a:off x="9927104" y="1538239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/>
            <p:cNvSpPr/>
            <p:nvPr/>
          </p:nvSpPr>
          <p:spPr>
            <a:xfrm>
              <a:off x="10129380" y="1809402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/>
            <p:cNvSpPr/>
            <p:nvPr/>
          </p:nvSpPr>
          <p:spPr>
            <a:xfrm>
              <a:off x="10079504" y="1690639"/>
              <a:ext cx="49876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/>
            <p:cNvSpPr/>
            <p:nvPr/>
          </p:nvSpPr>
          <p:spPr>
            <a:xfrm>
              <a:off x="9259314" y="2324791"/>
              <a:ext cx="49876" cy="457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5" name="TextBox 514"/>
          <p:cNvSpPr txBox="1"/>
          <p:nvPr/>
        </p:nvSpPr>
        <p:spPr>
          <a:xfrm>
            <a:off x="7042409" y="2614510"/>
            <a:ext cx="155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Beverton</a:t>
            </a:r>
            <a:r>
              <a:rPr lang="en-US" dirty="0" smtClean="0"/>
              <a:t>-Holt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734612" y="1289795"/>
            <a:ext cx="3715351" cy="256994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TextBox 515"/>
          <p:cNvSpPr txBox="1"/>
          <p:nvPr/>
        </p:nvSpPr>
        <p:spPr>
          <a:xfrm>
            <a:off x="5040489" y="1111364"/>
            <a:ext cx="21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Density-independent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2406316" y="30512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269" descr="EB2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2" b="24863"/>
          <a:stretch>
            <a:fillRect/>
          </a:stretch>
        </p:blipFill>
        <p:spPr bwMode="auto">
          <a:xfrm>
            <a:off x="259884" y="1973178"/>
            <a:ext cx="2997010" cy="213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" name="TextBox 513"/>
          <p:cNvSpPr txBox="1"/>
          <p:nvPr/>
        </p:nvSpPr>
        <p:spPr>
          <a:xfrm>
            <a:off x="8899955" y="891912"/>
            <a:ext cx="32920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Curve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Assumed </a:t>
            </a:r>
            <a:r>
              <a:rPr lang="en-US" sz="1400" dirty="0" err="1" smtClean="0"/>
              <a:t>Beverton</a:t>
            </a:r>
            <a:r>
              <a:rPr lang="en-US" sz="1400" dirty="0" smtClean="0"/>
              <a:t>-Holt 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Tested against density-</a:t>
            </a:r>
            <a:r>
              <a:rPr lang="en-US" sz="1400" dirty="0" err="1" smtClean="0"/>
              <a:t>indep</a:t>
            </a:r>
            <a:r>
              <a:rPr lang="en-US" sz="1400" dirty="0" smtClean="0"/>
              <a:t>. model</a:t>
            </a:r>
          </a:p>
        </p:txBody>
      </p:sp>
      <p:pic>
        <p:nvPicPr>
          <p:cNvPr id="517" name="Picture 4" descr="Image result for screw traps nisqual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2" y="4337367"/>
            <a:ext cx="3017433" cy="226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2196" y="4042611"/>
            <a:ext cx="821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E. Beamer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8" name="TextBox 517"/>
          <p:cNvSpPr txBox="1"/>
          <p:nvPr/>
        </p:nvSpPr>
        <p:spPr>
          <a:xfrm>
            <a:off x="1319845" y="6543576"/>
            <a:ext cx="1987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Encyclopedia of Puget Sound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21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63" y="3522846"/>
            <a:ext cx="3157015" cy="320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11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24" grpId="0"/>
      <p:bldP spid="425" grpId="0" animBg="1"/>
      <p:bldP spid="515" grpId="0"/>
      <p:bldP spid="516" grpId="0"/>
      <p:bldP spid="514" grpId="0"/>
      <p:bldP spid="2" grpId="0"/>
      <p:bldP spid="5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506" y="1337909"/>
            <a:ext cx="6487418" cy="5428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2114" y="1332089"/>
            <a:ext cx="6062133" cy="999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13884" y="144379"/>
            <a:ext cx="6210502" cy="10395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/>
              <a:t>Evidence for habitat limitations </a:t>
            </a:r>
          </a:p>
          <a:p>
            <a:pPr algn="l"/>
            <a:r>
              <a:rPr lang="en-US" sz="3600" b="1" dirty="0" smtClean="0"/>
              <a:t>in four </a:t>
            </a:r>
            <a:r>
              <a:rPr lang="en-US" sz="3600" b="1" dirty="0"/>
              <a:t>Puget Sound </a:t>
            </a:r>
            <a:r>
              <a:rPr lang="en-US" sz="3600" b="1" dirty="0" smtClean="0"/>
              <a:t>deltas</a:t>
            </a:r>
            <a:endParaRPr lang="en-US" sz="3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00421" y="1613348"/>
            <a:ext cx="544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7,228 observations of fish:</a:t>
            </a:r>
          </a:p>
          <a:p>
            <a:pPr algn="ctr"/>
            <a:r>
              <a:rPr lang="en-US" sz="2000" b="1" dirty="0" smtClean="0"/>
              <a:t>4 deltas, 19 years, 26 weeks, 57 sites</a:t>
            </a:r>
          </a:p>
        </p:txBody>
      </p:sp>
      <p:pic>
        <p:nvPicPr>
          <p:cNvPr id="46" name="Picture 2" descr="C:\Users\CORREI~1.GRE\AppData\Local\Temp\DD Map 5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9"/>
          <a:stretch/>
        </p:blipFill>
        <p:spPr bwMode="auto">
          <a:xfrm>
            <a:off x="6668246" y="158185"/>
            <a:ext cx="5299364" cy="661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37448" y="327378"/>
            <a:ext cx="113364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Snohomish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0652" y="333022"/>
            <a:ext cx="10036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Nooksack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69809" y="3420534"/>
            <a:ext cx="69672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Skagit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1806" y="3437466"/>
            <a:ext cx="97013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Nisqually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"/>
          <a:stretch/>
        </p:blipFill>
        <p:spPr bwMode="auto">
          <a:xfrm>
            <a:off x="318052" y="2610471"/>
            <a:ext cx="6374296" cy="33228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26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65133" y="1137251"/>
            <a:ext cx="4514248" cy="545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-857" t="-657" r="2914" b="657"/>
          <a:stretch/>
        </p:blipFill>
        <p:spPr>
          <a:xfrm>
            <a:off x="1350275" y="1377821"/>
            <a:ext cx="3641609" cy="24266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45342" y="6140776"/>
            <a:ext cx="299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Outmigrants</a:t>
            </a:r>
            <a:r>
              <a:rPr lang="en-US" b="1" dirty="0" smtClean="0"/>
              <a:t>/ha channel area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45219" y="2342782"/>
            <a:ext cx="163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fish/ha in delta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58127" y="1471374"/>
            <a:ext cx="1577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95 % </a:t>
            </a:r>
            <a:r>
              <a:rPr lang="en-US" sz="1600" dirty="0" smtClean="0"/>
              <a:t>of Capacity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129198" y="3292134"/>
            <a:ext cx="4780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116</a:t>
            </a:r>
            <a:endParaRPr lang="en-US" sz="1500" dirty="0"/>
          </a:p>
        </p:txBody>
      </p:sp>
      <p:sp>
        <p:nvSpPr>
          <p:cNvPr id="29" name="TextBox 28"/>
          <p:cNvSpPr txBox="1"/>
          <p:nvPr/>
        </p:nvSpPr>
        <p:spPr>
          <a:xfrm>
            <a:off x="1827006" y="2597512"/>
            <a:ext cx="5212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240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945290" y="1640651"/>
            <a:ext cx="232087" cy="468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829787" y="3689933"/>
            <a:ext cx="299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Outmigrants</a:t>
            </a:r>
            <a:r>
              <a:rPr lang="en-US" b="1" dirty="0" smtClean="0"/>
              <a:t>/ha channel area</a:t>
            </a:r>
            <a:endParaRPr lang="en-US" b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/>
          <a:srcRect t="50257" r="2642"/>
          <a:stretch/>
        </p:blipFill>
        <p:spPr>
          <a:xfrm>
            <a:off x="1343875" y="3778895"/>
            <a:ext cx="3668822" cy="24287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6200000">
            <a:off x="-108211" y="4599031"/>
            <a:ext cx="24560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Recruitment rate</a:t>
            </a:r>
          </a:p>
          <a:p>
            <a:pPr algn="ctr"/>
            <a:r>
              <a:rPr lang="en-US" sz="1600" dirty="0" smtClean="0"/>
              <a:t>(Fish in delta/</a:t>
            </a:r>
            <a:r>
              <a:rPr lang="en-US" sz="1600" dirty="0" err="1" smtClean="0"/>
              <a:t>outmigrants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883085" y="2628157"/>
            <a:ext cx="1681215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571224" y="2612568"/>
            <a:ext cx="0" cy="94794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140991" y="1145405"/>
            <a:ext cx="5675341" cy="354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393" y="1344226"/>
            <a:ext cx="4572396" cy="283488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16785" y="1531001"/>
            <a:ext cx="696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Skagit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15090" y="2560187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Snohomish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01648" y="3496067"/>
            <a:ext cx="1003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Nooksack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76507" y="361791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</a:rPr>
              <a:t>Nisqually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56932" y="1289784"/>
            <a:ext cx="444352" cy="280076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0.8</a:t>
            </a:r>
          </a:p>
          <a:p>
            <a:pPr algn="r"/>
            <a:endParaRPr lang="en-US" sz="1600" dirty="0"/>
          </a:p>
          <a:p>
            <a:pPr algn="r"/>
            <a:endParaRPr lang="en-US" sz="1600" dirty="0" smtClean="0"/>
          </a:p>
          <a:p>
            <a:pPr algn="r"/>
            <a:endParaRPr lang="en-US" sz="1600" dirty="0" smtClean="0"/>
          </a:p>
          <a:p>
            <a:pPr algn="r"/>
            <a:endParaRPr lang="en-US" sz="1600" dirty="0"/>
          </a:p>
          <a:p>
            <a:pPr algn="r"/>
            <a:r>
              <a:rPr lang="en-US" sz="1600" dirty="0" smtClean="0"/>
              <a:t>0.4</a:t>
            </a:r>
          </a:p>
          <a:p>
            <a:pPr algn="r"/>
            <a:endParaRPr lang="en-US" sz="1600" dirty="0"/>
          </a:p>
          <a:p>
            <a:pPr algn="r"/>
            <a:endParaRPr lang="en-US" sz="1600" dirty="0" smtClean="0"/>
          </a:p>
          <a:p>
            <a:pPr algn="r"/>
            <a:endParaRPr lang="en-US" sz="1600" dirty="0" smtClean="0"/>
          </a:p>
          <a:p>
            <a:pPr algn="r"/>
            <a:endParaRPr lang="en-US" sz="1600" dirty="0"/>
          </a:p>
          <a:p>
            <a:pPr algn="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5132917" y="2453046"/>
            <a:ext cx="2753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Proportion of observations</a:t>
            </a:r>
          </a:p>
          <a:p>
            <a:pPr algn="ctr"/>
            <a:r>
              <a:rPr lang="en-US" b="1" dirty="0"/>
              <a:t>surpassing 95% capacity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13067" y="3898230"/>
            <a:ext cx="43765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0                  10                  20                 30                 40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8200773" y="4108044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Management week</a:t>
            </a:r>
            <a:endParaRPr lang="en-US" b="1" dirty="0"/>
          </a:p>
        </p:txBody>
      </p:sp>
      <p:sp>
        <p:nvSpPr>
          <p:cNvPr id="43" name="Rectangle 42"/>
          <p:cNvSpPr/>
          <p:nvPr/>
        </p:nvSpPr>
        <p:spPr>
          <a:xfrm>
            <a:off x="9452007" y="1520790"/>
            <a:ext cx="1751798" cy="5293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9933269" y="1463039"/>
            <a:ext cx="1339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NOr</a:t>
            </a:r>
            <a:r>
              <a:rPr lang="en-US" sz="1600" dirty="0" smtClean="0"/>
              <a:t> migrants</a:t>
            </a:r>
          </a:p>
          <a:p>
            <a:r>
              <a:rPr lang="en-US" sz="1600" dirty="0" err="1" smtClean="0"/>
              <a:t>NOr</a:t>
            </a:r>
            <a:r>
              <a:rPr lang="en-US" sz="1600" dirty="0" smtClean="0"/>
              <a:t> + </a:t>
            </a:r>
            <a:r>
              <a:rPr lang="en-US" sz="1600" dirty="0" err="1" smtClean="0"/>
              <a:t>HOr</a:t>
            </a:r>
            <a:endParaRPr lang="en-US" sz="16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9519381" y="1636293"/>
            <a:ext cx="4042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537031" y="1884943"/>
            <a:ext cx="40426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/>
          <p:cNvSpPr txBox="1">
            <a:spLocks/>
          </p:cNvSpPr>
          <p:nvPr/>
        </p:nvSpPr>
        <p:spPr>
          <a:xfrm>
            <a:off x="0" y="0"/>
            <a:ext cx="12233905" cy="818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Evidence for habitat limitations in multiple Puget Sound estuaries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89303" y="4976261"/>
            <a:ext cx="5837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Big differences among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Strong seasonal patterns in capacity exceedance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HOr</a:t>
            </a:r>
            <a:r>
              <a:rPr lang="en-US" dirty="0" smtClean="0"/>
              <a:t> migrants increased the likelihood to surpass capacity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876301" y="2280062"/>
            <a:ext cx="4156363" cy="866899"/>
          </a:xfrm>
          <a:prstGeom prst="rect">
            <a:avLst/>
          </a:prstGeom>
          <a:solidFill>
            <a:srgbClr val="FFE6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21382" y="2529441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Prey </a:t>
            </a:r>
          </a:p>
          <a:p>
            <a:r>
              <a:rPr lang="en-US" dirty="0" smtClean="0"/>
              <a:t>selectivity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876301" y="2137558"/>
            <a:ext cx="4156363" cy="48490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819403" y="2206828"/>
            <a:ext cx="89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0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7" grpId="0"/>
      <p:bldP spid="29" grpId="0"/>
      <p:bldP spid="20" grpId="0"/>
      <p:bldP spid="22" grpId="0" animBg="1"/>
      <p:bldP spid="24" grpId="0"/>
      <p:bldP spid="25" grpId="0"/>
      <p:bldP spid="26" grpId="0"/>
      <p:bldP spid="27" grpId="0"/>
      <p:bldP spid="38" grpId="0" animBg="1"/>
      <p:bldP spid="40" grpId="0"/>
      <p:bldP spid="41" grpId="0" animBg="1"/>
      <p:bldP spid="42" grpId="0"/>
      <p:bldP spid="43" grpId="0" animBg="1"/>
      <p:bldP spid="44" grpId="0"/>
      <p:bldP spid="2" grpId="0"/>
      <p:bldP spid="31" grpId="0" animBg="1"/>
      <p:bldP spid="32" grpId="0"/>
      <p:bldP spid="35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048227" y="1145405"/>
            <a:ext cx="5675341" cy="354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0"/>
            <a:ext cx="12233905" cy="818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Evidence for habitat limitations in multiple Puget Sound estuaries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3394" y="1126156"/>
            <a:ext cx="4514248" cy="545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79624" y="6120350"/>
            <a:ext cx="299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Outmigrants</a:t>
            </a:r>
            <a:r>
              <a:rPr lang="en-US" b="1" dirty="0" smtClean="0"/>
              <a:t>/ha channel area</a:t>
            </a:r>
            <a:endParaRPr lang="en-US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r="2642"/>
          <a:stretch/>
        </p:blipFill>
        <p:spPr>
          <a:xfrm>
            <a:off x="1368356" y="1338843"/>
            <a:ext cx="3668822" cy="48826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16200000">
            <a:off x="463482" y="2378342"/>
            <a:ext cx="163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fish/ha in delta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-89950" y="4634591"/>
            <a:ext cx="24560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Recruitment rate</a:t>
            </a:r>
          </a:p>
          <a:p>
            <a:pPr algn="ctr"/>
            <a:r>
              <a:rPr lang="en-US" sz="1600" dirty="0" smtClean="0"/>
              <a:t>(Fish in delta/</a:t>
            </a:r>
            <a:r>
              <a:rPr lang="en-US" sz="1600" dirty="0" err="1" smtClean="0"/>
              <a:t>outmigrants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/>
          <a:stretch/>
        </p:blipFill>
        <p:spPr bwMode="auto">
          <a:xfrm>
            <a:off x="6161824" y="1270535"/>
            <a:ext cx="5378865" cy="327258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996539" y="4918510"/>
            <a:ext cx="5553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Big differences among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Capacity exceeded in each system for some portion of almost every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Inflection point evident between 10-20,000 </a:t>
            </a:r>
            <a:r>
              <a:rPr lang="en-US" dirty="0" err="1" smtClean="0"/>
              <a:t>outmigrants</a:t>
            </a:r>
            <a:r>
              <a:rPr lang="en-US" dirty="0" smtClean="0"/>
              <a:t>/ha</a:t>
            </a:r>
          </a:p>
        </p:txBody>
      </p:sp>
    </p:spTree>
    <p:extLst>
      <p:ext uri="{BB962C8B-B14F-4D97-AF65-F5344CB8AC3E}">
        <p14:creationId xmlns:p14="http://schemas.microsoft.com/office/powerpoint/2010/main" val="398493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5666</TotalTime>
  <Words>780</Words>
  <Application>Microsoft Office PowerPoint</Application>
  <PresentationFormat>Widescreen</PresentationFormat>
  <Paragraphs>187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Density-dependent habitat limitations for juvenile Chinook salmon in large river deltas of Puget Sound</vt:lpstr>
      <vt:lpstr>Acknowledgements</vt:lpstr>
      <vt:lpstr>Chinook salmon and estuary restoration</vt:lpstr>
      <vt:lpstr> Evidence for density-dependent limitations: Skagit River delta</vt:lpstr>
      <vt:lpstr>General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Rethinking habitat capacity in large river deltas</vt:lpstr>
      <vt:lpstr>Summary</vt:lpstr>
      <vt:lpstr>Thanks</vt:lpstr>
    </vt:vector>
  </TitlesOfParts>
  <Company>NWFSC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Correigh.Greene</dc:creator>
  <cp:lastModifiedBy>Correigh.Greene</cp:lastModifiedBy>
  <cp:revision>155</cp:revision>
  <dcterms:created xsi:type="dcterms:W3CDTF">2019-07-09T23:54:49Z</dcterms:created>
  <dcterms:modified xsi:type="dcterms:W3CDTF">2022-04-24T21:11:22Z</dcterms:modified>
</cp:coreProperties>
</file>