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88" r:id="rId5"/>
    <p:sldId id="256" r:id="rId6"/>
    <p:sldId id="390" r:id="rId7"/>
    <p:sldId id="290" r:id="rId8"/>
    <p:sldId id="289" r:id="rId9"/>
    <p:sldId id="387" r:id="rId10"/>
    <p:sldId id="401" r:id="rId11"/>
    <p:sldId id="403" r:id="rId12"/>
    <p:sldId id="400" r:id="rId13"/>
    <p:sldId id="395" r:id="rId14"/>
    <p:sldId id="396" r:id="rId15"/>
    <p:sldId id="397" r:id="rId16"/>
    <p:sldId id="258" r:id="rId17"/>
    <p:sldId id="259" r:id="rId18"/>
    <p:sldId id="393" r:id="rId19"/>
    <p:sldId id="398" r:id="rId20"/>
    <p:sldId id="399" r:id="rId21"/>
    <p:sldId id="282" r:id="rId22"/>
    <p:sldId id="283" r:id="rId23"/>
    <p:sldId id="284" r:id="rId24"/>
    <p:sldId id="274" r:id="rId25"/>
    <p:sldId id="275" r:id="rId26"/>
    <p:sldId id="394" r:id="rId27"/>
    <p:sldId id="404" r:id="rId28"/>
    <p:sldId id="267" r:id="rId29"/>
    <p:sldId id="405" r:id="rId30"/>
    <p:sldId id="40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E7BAD4-5849-8C48-A08C-0C832D8EC602}">
          <p14:sldIdLst>
            <p14:sldId id="288"/>
            <p14:sldId id="256"/>
          </p14:sldIdLst>
        </p14:section>
        <p14:section name="Grason-WSG" id="{2E49CAFA-134D-D94E-A50A-3FAD486FC5E8}">
          <p14:sldIdLst>
            <p14:sldId id="390"/>
            <p14:sldId id="290"/>
            <p14:sldId id="289"/>
            <p14:sldId id="387"/>
            <p14:sldId id="401"/>
            <p14:sldId id="403"/>
            <p14:sldId id="400"/>
          </p14:sldIdLst>
        </p14:section>
        <p14:section name="Stubbs-CRS" id="{3BC6026D-C72F-FF48-B556-27E99EBE38CA}">
          <p14:sldIdLst>
            <p14:sldId id="395"/>
            <p14:sldId id="396"/>
            <p14:sldId id="397"/>
            <p14:sldId id="258"/>
            <p14:sldId id="259"/>
          </p14:sldIdLst>
        </p14:section>
        <p14:section name="Buzzell-LNR" id="{851C9709-298D-6843-9350-874503B5C0F4}">
          <p14:sldIdLst>
            <p14:sldId id="393"/>
            <p14:sldId id="398"/>
            <p14:sldId id="399"/>
            <p14:sldId id="282"/>
            <p14:sldId id="283"/>
            <p14:sldId id="284"/>
            <p14:sldId id="274"/>
            <p14:sldId id="275"/>
          </p14:sldIdLst>
        </p14:section>
        <p14:section name="Simpson-NWSC" id="{A1F85C4D-4FF4-2F49-AE4D-B9DB7E84AB22}">
          <p14:sldIdLst>
            <p14:sldId id="394"/>
            <p14:sldId id="404"/>
            <p14:sldId id="267"/>
            <p14:sldId id="405"/>
            <p14:sldId id="4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ysta Stubbs" initials="" lastIdx="1" clrIdx="0"/>
  <p:cmAuthor id="2" name="Emily W. Grason" initials="EWG" lastIdx="1" clrIdx="1">
    <p:extLst>
      <p:ext uri="{19B8F6BF-5375-455C-9EA6-DF929625EA0E}">
        <p15:presenceInfo xmlns:p15="http://schemas.microsoft.com/office/powerpoint/2012/main" userId="S::egrason@uw.edu::d1eb5a46-5a4b-472c-96b3-201ec84f0c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BD38"/>
    <a:srgbClr val="FBC500"/>
    <a:srgbClr val="68829E"/>
    <a:srgbClr val="F6F8FC"/>
    <a:srgbClr val="1A4645"/>
    <a:srgbClr val="3B2372"/>
    <a:srgbClr val="6695AF"/>
    <a:srgbClr val="246E5F"/>
    <a:srgbClr val="1B9EC1"/>
    <a:srgbClr val="F02C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3" autoAdjust="0"/>
    <p:restoredTop sz="66479" autoAdjust="0"/>
  </p:normalViewPr>
  <p:slideViewPr>
    <p:cSldViewPr snapToGrid="0" snapToObjects="1" showGuides="1">
      <p:cViewPr varScale="1">
        <p:scale>
          <a:sx n="75" d="100"/>
          <a:sy n="75" d="100"/>
        </p:scale>
        <p:origin x="61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Sites</c:v>
                </c:pt>
              </c:strCache>
            </c:strRef>
          </c:tx>
          <c:spPr>
            <a:solidFill>
              <a:srgbClr val="AEBD38"/>
            </a:solidFill>
            <a:ln>
              <a:noFill/>
            </a:ln>
            <a:effectLst/>
          </c:spPr>
          <c:invertIfNegative val="0"/>
          <c:cat>
            <c:numRef>
              <c:f>Sheet1!$A$2:$A$25</c:f>
              <c:numCache>
                <c:formatCode>General</c:formatCode>
                <c:ptCount val="24"/>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pt idx="22">
                  <c:v>2020</c:v>
                </c:pt>
                <c:pt idx="23">
                  <c:v>2021</c:v>
                </c:pt>
              </c:numCache>
            </c:numRef>
          </c:cat>
          <c:val>
            <c:numRef>
              <c:f>Sheet1!$B$2:$B$25</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c:v>
                </c:pt>
                <c:pt idx="15">
                  <c:v>1</c:v>
                </c:pt>
                <c:pt idx="16">
                  <c:v>1</c:v>
                </c:pt>
                <c:pt idx="17">
                  <c:v>1</c:v>
                </c:pt>
                <c:pt idx="18">
                  <c:v>3</c:v>
                </c:pt>
                <c:pt idx="19">
                  <c:v>6</c:v>
                </c:pt>
                <c:pt idx="20">
                  <c:v>6</c:v>
                </c:pt>
                <c:pt idx="21">
                  <c:v>8</c:v>
                </c:pt>
                <c:pt idx="22">
                  <c:v>8</c:v>
                </c:pt>
                <c:pt idx="23">
                  <c:v>11</c:v>
                </c:pt>
              </c:numCache>
            </c:numRef>
          </c:val>
          <c:extLst>
            <c:ext xmlns:c16="http://schemas.microsoft.com/office/drawing/2014/chart" uri="{C3380CC4-5D6E-409C-BE32-E72D297353CC}">
              <c16:uniqueId val="{00000000-7140-0940-B37A-602FB03D1CBB}"/>
            </c:ext>
          </c:extLst>
        </c:ser>
        <c:dLbls>
          <c:showLegendKey val="0"/>
          <c:showVal val="0"/>
          <c:showCatName val="0"/>
          <c:showSerName val="0"/>
          <c:showPercent val="0"/>
          <c:showBubbleSize val="0"/>
        </c:dLbls>
        <c:gapWidth val="74"/>
        <c:overlap val="-27"/>
        <c:axId val="2131611359"/>
        <c:axId val="2131364479"/>
      </c:barChart>
      <c:catAx>
        <c:axId val="2131611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364479"/>
        <c:crosses val="autoZero"/>
        <c:auto val="1"/>
        <c:lblAlgn val="ctr"/>
        <c:lblOffset val="100"/>
        <c:noMultiLvlLbl val="0"/>
      </c:catAx>
      <c:valAx>
        <c:axId val="21313644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0" dirty="0">
                    <a:solidFill>
                      <a:schemeClr val="tx1"/>
                    </a:solidFill>
                  </a:rPr>
                  <a:t>Green</a:t>
                </a:r>
                <a:r>
                  <a:rPr lang="en-US" sz="1800" b="0" baseline="0" dirty="0">
                    <a:solidFill>
                      <a:schemeClr val="tx1"/>
                    </a:solidFill>
                  </a:rPr>
                  <a:t> Crab Detection Sites</a:t>
                </a:r>
                <a:endParaRPr lang="en-US" sz="1800" b="0" dirty="0">
                  <a:solidFill>
                    <a:schemeClr val="tx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611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4-14T19:50:30.657" idx="1">
    <p:pos x="6000" y="0"/>
    <p:text>@josh@coastrestore.com @ryan@coastrestore.com can you both confirm that this is sufficient for an acknowledgement page - i went a bit external from the main partners - I can either remove to just be FN, DFO, SRIF gov't orgs or add more if wanted! please confirm if this is sufficient or if you would like me to add or omit any.
_Assigned to Capt Josh Temple_</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C3DA77-0831-F944-AD63-81FB0AFA9201}" type="doc">
      <dgm:prSet loTypeId="urn:microsoft.com/office/officeart/2005/8/layout/chevron1" loCatId="" qsTypeId="urn:microsoft.com/office/officeart/2005/8/quickstyle/simple4" qsCatId="simple" csTypeId="urn:microsoft.com/office/officeart/2005/8/colors/accent0_3" csCatId="mainScheme" phldr="1"/>
      <dgm:spPr/>
    </dgm:pt>
    <dgm:pt modelId="{7FC951AA-E97A-4643-B27C-1BBC88EC1321}">
      <dgm:prSet phldrT="[Text]"/>
      <dgm:spPr/>
      <dgm:t>
        <a:bodyPr/>
        <a:lstStyle/>
        <a:p>
          <a:r>
            <a:rPr lang="en-US" dirty="0"/>
            <a:t>2012</a:t>
          </a:r>
        </a:p>
      </dgm:t>
    </dgm:pt>
    <dgm:pt modelId="{E5AD5C74-F933-334F-AB18-2C903ADC2C1F}" type="parTrans" cxnId="{AD21CF51-C2EC-C34A-9976-3F0BC3D2B9D0}">
      <dgm:prSet/>
      <dgm:spPr/>
      <dgm:t>
        <a:bodyPr/>
        <a:lstStyle/>
        <a:p>
          <a:endParaRPr lang="en-US"/>
        </a:p>
      </dgm:t>
    </dgm:pt>
    <dgm:pt modelId="{C1D24186-7CDB-4244-9CDD-AC9DF76D4028}" type="sibTrans" cxnId="{AD21CF51-C2EC-C34A-9976-3F0BC3D2B9D0}">
      <dgm:prSet/>
      <dgm:spPr/>
      <dgm:t>
        <a:bodyPr/>
        <a:lstStyle/>
        <a:p>
          <a:endParaRPr lang="en-US"/>
        </a:p>
      </dgm:t>
    </dgm:pt>
    <dgm:pt modelId="{191F2204-BA9A-EF41-B41C-83ECD3959897}">
      <dgm:prSet phldrT="[Text]"/>
      <dgm:spPr/>
      <dgm:t>
        <a:bodyPr/>
        <a:lstStyle/>
        <a:p>
          <a:r>
            <a:rPr lang="en-US" dirty="0"/>
            <a:t>2013</a:t>
          </a:r>
        </a:p>
      </dgm:t>
    </dgm:pt>
    <dgm:pt modelId="{1EE64EE9-FC19-9942-BCB0-02AF7772CE26}" type="parTrans" cxnId="{5E592290-8768-7D42-B360-7C66463963ED}">
      <dgm:prSet/>
      <dgm:spPr/>
      <dgm:t>
        <a:bodyPr/>
        <a:lstStyle/>
        <a:p>
          <a:endParaRPr lang="en-US"/>
        </a:p>
      </dgm:t>
    </dgm:pt>
    <dgm:pt modelId="{99DD7849-6A5E-1F46-B47B-7DAE84C6A523}" type="sibTrans" cxnId="{5E592290-8768-7D42-B360-7C66463963ED}">
      <dgm:prSet/>
      <dgm:spPr/>
      <dgm:t>
        <a:bodyPr/>
        <a:lstStyle/>
        <a:p>
          <a:endParaRPr lang="en-US"/>
        </a:p>
      </dgm:t>
    </dgm:pt>
    <dgm:pt modelId="{7D1B7BC7-3BDB-2C41-92E9-4828104FCC37}">
      <dgm:prSet phldrT="[Text]"/>
      <dgm:spPr/>
      <dgm:t>
        <a:bodyPr/>
        <a:lstStyle/>
        <a:p>
          <a:r>
            <a:rPr lang="en-US" dirty="0"/>
            <a:t>2014</a:t>
          </a:r>
        </a:p>
      </dgm:t>
    </dgm:pt>
    <dgm:pt modelId="{8C99B15E-A16C-F149-A79A-64B02B26EE0C}" type="parTrans" cxnId="{30EC8ACB-8C61-DE46-B858-3A81425672DE}">
      <dgm:prSet/>
      <dgm:spPr/>
      <dgm:t>
        <a:bodyPr/>
        <a:lstStyle/>
        <a:p>
          <a:endParaRPr lang="en-US"/>
        </a:p>
      </dgm:t>
    </dgm:pt>
    <dgm:pt modelId="{13E53E8E-7D56-A247-919D-E4EFF0E3B01E}" type="sibTrans" cxnId="{30EC8ACB-8C61-DE46-B858-3A81425672DE}">
      <dgm:prSet/>
      <dgm:spPr/>
      <dgm:t>
        <a:bodyPr/>
        <a:lstStyle/>
        <a:p>
          <a:endParaRPr lang="en-US"/>
        </a:p>
      </dgm:t>
    </dgm:pt>
    <dgm:pt modelId="{C098DA6F-3AA5-9546-A47D-E9311B08A170}">
      <dgm:prSet/>
      <dgm:spPr/>
      <dgm:t>
        <a:bodyPr/>
        <a:lstStyle/>
        <a:p>
          <a:r>
            <a:rPr lang="en-US" dirty="0"/>
            <a:t>2015</a:t>
          </a:r>
        </a:p>
      </dgm:t>
    </dgm:pt>
    <dgm:pt modelId="{B97F3FCC-6E6A-344D-A6DF-2B3C86D895EF}" type="parTrans" cxnId="{BDB9BFF1-98A5-1245-9A3B-D892CE5B8AEA}">
      <dgm:prSet/>
      <dgm:spPr/>
      <dgm:t>
        <a:bodyPr/>
        <a:lstStyle/>
        <a:p>
          <a:endParaRPr lang="en-US"/>
        </a:p>
      </dgm:t>
    </dgm:pt>
    <dgm:pt modelId="{32F63005-46EA-AB49-8BB2-77950AC405E8}" type="sibTrans" cxnId="{BDB9BFF1-98A5-1245-9A3B-D892CE5B8AEA}">
      <dgm:prSet/>
      <dgm:spPr/>
      <dgm:t>
        <a:bodyPr/>
        <a:lstStyle/>
        <a:p>
          <a:endParaRPr lang="en-US"/>
        </a:p>
      </dgm:t>
    </dgm:pt>
    <dgm:pt modelId="{69EFF02C-292A-4546-8FCF-56688BEB5409}">
      <dgm:prSet/>
      <dgm:spPr/>
      <dgm:t>
        <a:bodyPr/>
        <a:lstStyle/>
        <a:p>
          <a:r>
            <a:rPr lang="en-US" dirty="0"/>
            <a:t>2016</a:t>
          </a:r>
        </a:p>
      </dgm:t>
    </dgm:pt>
    <dgm:pt modelId="{A903DA63-72D4-484D-9B7D-44EBC36912E2}" type="parTrans" cxnId="{DF98AAEC-5E31-B04B-9992-594C74B5E8C4}">
      <dgm:prSet/>
      <dgm:spPr/>
      <dgm:t>
        <a:bodyPr/>
        <a:lstStyle/>
        <a:p>
          <a:endParaRPr lang="en-US"/>
        </a:p>
      </dgm:t>
    </dgm:pt>
    <dgm:pt modelId="{9DCCA80D-63AF-9D4A-987D-CA056C9F4E62}" type="sibTrans" cxnId="{DF98AAEC-5E31-B04B-9992-594C74B5E8C4}">
      <dgm:prSet/>
      <dgm:spPr/>
      <dgm:t>
        <a:bodyPr/>
        <a:lstStyle/>
        <a:p>
          <a:endParaRPr lang="en-US"/>
        </a:p>
      </dgm:t>
    </dgm:pt>
    <dgm:pt modelId="{C93B3C2D-9E94-8E4F-A3D6-4A953B501768}">
      <dgm:prSet/>
      <dgm:spPr/>
      <dgm:t>
        <a:bodyPr/>
        <a:lstStyle/>
        <a:p>
          <a:r>
            <a:rPr lang="en-US" dirty="0"/>
            <a:t>2017</a:t>
          </a:r>
        </a:p>
      </dgm:t>
    </dgm:pt>
    <dgm:pt modelId="{A58CFD09-6E91-584A-B01B-854DA2EB87E1}" type="parTrans" cxnId="{1F65770E-B8C5-C64D-887D-43E8DFDFCEE8}">
      <dgm:prSet/>
      <dgm:spPr/>
      <dgm:t>
        <a:bodyPr/>
        <a:lstStyle/>
        <a:p>
          <a:endParaRPr lang="en-US"/>
        </a:p>
      </dgm:t>
    </dgm:pt>
    <dgm:pt modelId="{DF5B1BC2-9464-DD4F-8CB1-847BD9D5E1B6}" type="sibTrans" cxnId="{1F65770E-B8C5-C64D-887D-43E8DFDFCEE8}">
      <dgm:prSet/>
      <dgm:spPr/>
      <dgm:t>
        <a:bodyPr/>
        <a:lstStyle/>
        <a:p>
          <a:endParaRPr lang="en-US"/>
        </a:p>
      </dgm:t>
    </dgm:pt>
    <dgm:pt modelId="{F2A1F046-9FE6-FB4C-A3A2-40C02BC8CAC0}">
      <dgm:prSet/>
      <dgm:spPr/>
      <dgm:t>
        <a:bodyPr/>
        <a:lstStyle/>
        <a:p>
          <a:r>
            <a:rPr lang="en-US" dirty="0"/>
            <a:t>2018</a:t>
          </a:r>
        </a:p>
      </dgm:t>
    </dgm:pt>
    <dgm:pt modelId="{7B832726-5D78-8546-B1C8-7DFFA828CFFA}" type="parTrans" cxnId="{3191E282-3DD9-FA4A-9D27-E2DF3D16B875}">
      <dgm:prSet/>
      <dgm:spPr/>
      <dgm:t>
        <a:bodyPr/>
        <a:lstStyle/>
        <a:p>
          <a:endParaRPr lang="en-US"/>
        </a:p>
      </dgm:t>
    </dgm:pt>
    <dgm:pt modelId="{25C251D9-B179-0C4A-A645-F0B235297ADA}" type="sibTrans" cxnId="{3191E282-3DD9-FA4A-9D27-E2DF3D16B875}">
      <dgm:prSet/>
      <dgm:spPr/>
      <dgm:t>
        <a:bodyPr/>
        <a:lstStyle/>
        <a:p>
          <a:endParaRPr lang="en-US"/>
        </a:p>
      </dgm:t>
    </dgm:pt>
    <dgm:pt modelId="{D3B3760B-FA17-6743-B18F-E5622C1A7AF5}">
      <dgm:prSet/>
      <dgm:spPr/>
      <dgm:t>
        <a:bodyPr/>
        <a:lstStyle/>
        <a:p>
          <a:r>
            <a:rPr lang="en-US" dirty="0"/>
            <a:t>2019</a:t>
          </a:r>
        </a:p>
      </dgm:t>
    </dgm:pt>
    <dgm:pt modelId="{3E93EA49-F789-DE40-9301-89294C896295}" type="parTrans" cxnId="{F00F62C0-9B94-7D47-BA08-1FC3B1661DC7}">
      <dgm:prSet/>
      <dgm:spPr/>
      <dgm:t>
        <a:bodyPr/>
        <a:lstStyle/>
        <a:p>
          <a:endParaRPr lang="en-US"/>
        </a:p>
      </dgm:t>
    </dgm:pt>
    <dgm:pt modelId="{E18AD63E-1749-E84A-BE6E-74BD9336EC36}" type="sibTrans" cxnId="{F00F62C0-9B94-7D47-BA08-1FC3B1661DC7}">
      <dgm:prSet/>
      <dgm:spPr/>
      <dgm:t>
        <a:bodyPr/>
        <a:lstStyle/>
        <a:p>
          <a:endParaRPr lang="en-US"/>
        </a:p>
      </dgm:t>
    </dgm:pt>
    <dgm:pt modelId="{21485005-FDA6-654A-B9A5-62B885E38EC6}">
      <dgm:prSet/>
      <dgm:spPr/>
      <dgm:t>
        <a:bodyPr/>
        <a:lstStyle/>
        <a:p>
          <a:r>
            <a:rPr lang="en-US" dirty="0"/>
            <a:t>2020</a:t>
          </a:r>
        </a:p>
      </dgm:t>
    </dgm:pt>
    <dgm:pt modelId="{5D4BB606-8EC6-BF4C-8AA9-B6F67AE1B8CB}" type="parTrans" cxnId="{ECFA08F6-9A4F-AC4C-9580-08BF50397C90}">
      <dgm:prSet/>
      <dgm:spPr/>
      <dgm:t>
        <a:bodyPr/>
        <a:lstStyle/>
        <a:p>
          <a:endParaRPr lang="en-US"/>
        </a:p>
      </dgm:t>
    </dgm:pt>
    <dgm:pt modelId="{C84C02A1-9239-304B-9174-82233BD198BD}" type="sibTrans" cxnId="{ECFA08F6-9A4F-AC4C-9580-08BF50397C90}">
      <dgm:prSet/>
      <dgm:spPr/>
      <dgm:t>
        <a:bodyPr/>
        <a:lstStyle/>
        <a:p>
          <a:endParaRPr lang="en-US"/>
        </a:p>
      </dgm:t>
    </dgm:pt>
    <dgm:pt modelId="{2A71B7E0-8B21-FF4A-9C67-79E513728909}">
      <dgm:prSet/>
      <dgm:spPr/>
      <dgm:t>
        <a:bodyPr/>
        <a:lstStyle/>
        <a:p>
          <a:r>
            <a:rPr lang="en-US" dirty="0"/>
            <a:t>2021</a:t>
          </a:r>
        </a:p>
      </dgm:t>
    </dgm:pt>
    <dgm:pt modelId="{34506388-A3EC-7E48-ACD2-8FAC2E32630E}" type="parTrans" cxnId="{F12970F5-F8C1-2D40-AF4F-E7D3E885FB8C}">
      <dgm:prSet/>
      <dgm:spPr/>
      <dgm:t>
        <a:bodyPr/>
        <a:lstStyle/>
        <a:p>
          <a:endParaRPr lang="en-US"/>
        </a:p>
      </dgm:t>
    </dgm:pt>
    <dgm:pt modelId="{89F307B8-59B6-6C4A-976E-BBAC3C855A88}" type="sibTrans" cxnId="{F12970F5-F8C1-2D40-AF4F-E7D3E885FB8C}">
      <dgm:prSet/>
      <dgm:spPr/>
      <dgm:t>
        <a:bodyPr/>
        <a:lstStyle/>
        <a:p>
          <a:endParaRPr lang="en-US"/>
        </a:p>
      </dgm:t>
    </dgm:pt>
    <dgm:pt modelId="{5E26E2D5-43E6-4342-B40C-826B1B409854}" type="pres">
      <dgm:prSet presAssocID="{50C3DA77-0831-F944-AD63-81FB0AFA9201}" presName="Name0" presStyleCnt="0">
        <dgm:presLayoutVars>
          <dgm:dir/>
          <dgm:animLvl val="lvl"/>
          <dgm:resizeHandles val="exact"/>
        </dgm:presLayoutVars>
      </dgm:prSet>
      <dgm:spPr/>
    </dgm:pt>
    <dgm:pt modelId="{B13423EA-50C9-1B45-A9BD-CA435127DBCF}" type="pres">
      <dgm:prSet presAssocID="{7FC951AA-E97A-4643-B27C-1BBC88EC1321}" presName="parTxOnly" presStyleLbl="node1" presStyleIdx="0" presStyleCnt="10">
        <dgm:presLayoutVars>
          <dgm:chMax val="0"/>
          <dgm:chPref val="0"/>
          <dgm:bulletEnabled val="1"/>
        </dgm:presLayoutVars>
      </dgm:prSet>
      <dgm:spPr/>
    </dgm:pt>
    <dgm:pt modelId="{669EF61B-CF85-F24D-AF89-CADA0A28C796}" type="pres">
      <dgm:prSet presAssocID="{C1D24186-7CDB-4244-9CDD-AC9DF76D4028}" presName="parTxOnlySpace" presStyleCnt="0"/>
      <dgm:spPr/>
    </dgm:pt>
    <dgm:pt modelId="{61D7C4BF-FEA0-934C-A0F5-8A32734D8475}" type="pres">
      <dgm:prSet presAssocID="{191F2204-BA9A-EF41-B41C-83ECD3959897}" presName="parTxOnly" presStyleLbl="node1" presStyleIdx="1" presStyleCnt="10">
        <dgm:presLayoutVars>
          <dgm:chMax val="0"/>
          <dgm:chPref val="0"/>
          <dgm:bulletEnabled val="1"/>
        </dgm:presLayoutVars>
      </dgm:prSet>
      <dgm:spPr/>
    </dgm:pt>
    <dgm:pt modelId="{D816DAB1-0894-164C-B76E-DC50CDA1A7B8}" type="pres">
      <dgm:prSet presAssocID="{99DD7849-6A5E-1F46-B47B-7DAE84C6A523}" presName="parTxOnlySpace" presStyleCnt="0"/>
      <dgm:spPr/>
    </dgm:pt>
    <dgm:pt modelId="{34A7D7F8-24CF-8E41-AC95-A3272A208F25}" type="pres">
      <dgm:prSet presAssocID="{7D1B7BC7-3BDB-2C41-92E9-4828104FCC37}" presName="parTxOnly" presStyleLbl="node1" presStyleIdx="2" presStyleCnt="10">
        <dgm:presLayoutVars>
          <dgm:chMax val="0"/>
          <dgm:chPref val="0"/>
          <dgm:bulletEnabled val="1"/>
        </dgm:presLayoutVars>
      </dgm:prSet>
      <dgm:spPr/>
    </dgm:pt>
    <dgm:pt modelId="{B6684DA1-E27F-5A47-B8DA-0A963709894B}" type="pres">
      <dgm:prSet presAssocID="{13E53E8E-7D56-A247-919D-E4EFF0E3B01E}" presName="parTxOnlySpace" presStyleCnt="0"/>
      <dgm:spPr/>
    </dgm:pt>
    <dgm:pt modelId="{EDBB7CAE-F53B-4C43-B75C-94301065248D}" type="pres">
      <dgm:prSet presAssocID="{C098DA6F-3AA5-9546-A47D-E9311B08A170}" presName="parTxOnly" presStyleLbl="node1" presStyleIdx="3" presStyleCnt="10">
        <dgm:presLayoutVars>
          <dgm:chMax val="0"/>
          <dgm:chPref val="0"/>
          <dgm:bulletEnabled val="1"/>
        </dgm:presLayoutVars>
      </dgm:prSet>
      <dgm:spPr/>
    </dgm:pt>
    <dgm:pt modelId="{12641679-C8F5-CA49-900A-339D6C9F5E56}" type="pres">
      <dgm:prSet presAssocID="{32F63005-46EA-AB49-8BB2-77950AC405E8}" presName="parTxOnlySpace" presStyleCnt="0"/>
      <dgm:spPr/>
    </dgm:pt>
    <dgm:pt modelId="{6FEDED1C-6027-5942-8CC5-664CC1167A14}" type="pres">
      <dgm:prSet presAssocID="{69EFF02C-292A-4546-8FCF-56688BEB5409}" presName="parTxOnly" presStyleLbl="node1" presStyleIdx="4" presStyleCnt="10">
        <dgm:presLayoutVars>
          <dgm:chMax val="0"/>
          <dgm:chPref val="0"/>
          <dgm:bulletEnabled val="1"/>
        </dgm:presLayoutVars>
      </dgm:prSet>
      <dgm:spPr/>
    </dgm:pt>
    <dgm:pt modelId="{5C0BE35F-4CAF-514B-BA45-1E36CAC2C998}" type="pres">
      <dgm:prSet presAssocID="{9DCCA80D-63AF-9D4A-987D-CA056C9F4E62}" presName="parTxOnlySpace" presStyleCnt="0"/>
      <dgm:spPr/>
    </dgm:pt>
    <dgm:pt modelId="{5F878341-2BD6-9A45-817A-90C50E713D96}" type="pres">
      <dgm:prSet presAssocID="{C93B3C2D-9E94-8E4F-A3D6-4A953B501768}" presName="parTxOnly" presStyleLbl="node1" presStyleIdx="5" presStyleCnt="10">
        <dgm:presLayoutVars>
          <dgm:chMax val="0"/>
          <dgm:chPref val="0"/>
          <dgm:bulletEnabled val="1"/>
        </dgm:presLayoutVars>
      </dgm:prSet>
      <dgm:spPr/>
    </dgm:pt>
    <dgm:pt modelId="{1E2F583A-0EA4-EC4D-A59F-7B1956418565}" type="pres">
      <dgm:prSet presAssocID="{DF5B1BC2-9464-DD4F-8CB1-847BD9D5E1B6}" presName="parTxOnlySpace" presStyleCnt="0"/>
      <dgm:spPr/>
    </dgm:pt>
    <dgm:pt modelId="{CBF13B3C-E3C9-CC4D-B382-6367A62C91D3}" type="pres">
      <dgm:prSet presAssocID="{F2A1F046-9FE6-FB4C-A3A2-40C02BC8CAC0}" presName="parTxOnly" presStyleLbl="node1" presStyleIdx="6" presStyleCnt="10">
        <dgm:presLayoutVars>
          <dgm:chMax val="0"/>
          <dgm:chPref val="0"/>
          <dgm:bulletEnabled val="1"/>
        </dgm:presLayoutVars>
      </dgm:prSet>
      <dgm:spPr/>
    </dgm:pt>
    <dgm:pt modelId="{FEBCADFE-2E49-0B46-8119-1363A1F996D5}" type="pres">
      <dgm:prSet presAssocID="{25C251D9-B179-0C4A-A645-F0B235297ADA}" presName="parTxOnlySpace" presStyleCnt="0"/>
      <dgm:spPr/>
    </dgm:pt>
    <dgm:pt modelId="{C3B2FF43-8B30-E94D-9AA9-0EF65D963E59}" type="pres">
      <dgm:prSet presAssocID="{D3B3760B-FA17-6743-B18F-E5622C1A7AF5}" presName="parTxOnly" presStyleLbl="node1" presStyleIdx="7" presStyleCnt="10">
        <dgm:presLayoutVars>
          <dgm:chMax val="0"/>
          <dgm:chPref val="0"/>
          <dgm:bulletEnabled val="1"/>
        </dgm:presLayoutVars>
      </dgm:prSet>
      <dgm:spPr/>
    </dgm:pt>
    <dgm:pt modelId="{BCEC897D-E6BD-3E43-BDA3-DAF8DCFA13E9}" type="pres">
      <dgm:prSet presAssocID="{E18AD63E-1749-E84A-BE6E-74BD9336EC36}" presName="parTxOnlySpace" presStyleCnt="0"/>
      <dgm:spPr/>
    </dgm:pt>
    <dgm:pt modelId="{CBC035EA-96E9-1347-A3DD-A40679248E50}" type="pres">
      <dgm:prSet presAssocID="{21485005-FDA6-654A-B9A5-62B885E38EC6}" presName="parTxOnly" presStyleLbl="node1" presStyleIdx="8" presStyleCnt="10">
        <dgm:presLayoutVars>
          <dgm:chMax val="0"/>
          <dgm:chPref val="0"/>
          <dgm:bulletEnabled val="1"/>
        </dgm:presLayoutVars>
      </dgm:prSet>
      <dgm:spPr/>
    </dgm:pt>
    <dgm:pt modelId="{EBE11029-D521-2F4D-82FC-1C114EE8DFB8}" type="pres">
      <dgm:prSet presAssocID="{C84C02A1-9239-304B-9174-82233BD198BD}" presName="parTxOnlySpace" presStyleCnt="0"/>
      <dgm:spPr/>
    </dgm:pt>
    <dgm:pt modelId="{9F0E4342-C79D-FA4C-BABB-94539EC7A91C}" type="pres">
      <dgm:prSet presAssocID="{2A71B7E0-8B21-FF4A-9C67-79E513728909}" presName="parTxOnly" presStyleLbl="node1" presStyleIdx="9" presStyleCnt="10">
        <dgm:presLayoutVars>
          <dgm:chMax val="0"/>
          <dgm:chPref val="0"/>
          <dgm:bulletEnabled val="1"/>
        </dgm:presLayoutVars>
      </dgm:prSet>
      <dgm:spPr/>
    </dgm:pt>
  </dgm:ptLst>
  <dgm:cxnLst>
    <dgm:cxn modelId="{1EAA4C04-3832-EA44-AD9C-5155FFEFAF7F}" type="presOf" srcId="{69EFF02C-292A-4546-8FCF-56688BEB5409}" destId="{6FEDED1C-6027-5942-8CC5-664CC1167A14}" srcOrd="0" destOrd="0" presId="urn:microsoft.com/office/officeart/2005/8/layout/chevron1"/>
    <dgm:cxn modelId="{1F65770E-B8C5-C64D-887D-43E8DFDFCEE8}" srcId="{50C3DA77-0831-F944-AD63-81FB0AFA9201}" destId="{C93B3C2D-9E94-8E4F-A3D6-4A953B501768}" srcOrd="5" destOrd="0" parTransId="{A58CFD09-6E91-584A-B01B-854DA2EB87E1}" sibTransId="{DF5B1BC2-9464-DD4F-8CB1-847BD9D5E1B6}"/>
    <dgm:cxn modelId="{BEF97612-C7D1-A749-88B2-303A056AE8D9}" type="presOf" srcId="{C098DA6F-3AA5-9546-A47D-E9311B08A170}" destId="{EDBB7CAE-F53B-4C43-B75C-94301065248D}" srcOrd="0" destOrd="0" presId="urn:microsoft.com/office/officeart/2005/8/layout/chevron1"/>
    <dgm:cxn modelId="{3860DE15-548C-E24F-86B6-7ADE5C1E7278}" type="presOf" srcId="{21485005-FDA6-654A-B9A5-62B885E38EC6}" destId="{CBC035EA-96E9-1347-A3DD-A40679248E50}" srcOrd="0" destOrd="0" presId="urn:microsoft.com/office/officeart/2005/8/layout/chevron1"/>
    <dgm:cxn modelId="{7CD1FE2B-3A8A-4A45-8CEC-7A9449A0D110}" type="presOf" srcId="{191F2204-BA9A-EF41-B41C-83ECD3959897}" destId="{61D7C4BF-FEA0-934C-A0F5-8A32734D8475}" srcOrd="0" destOrd="0" presId="urn:microsoft.com/office/officeart/2005/8/layout/chevron1"/>
    <dgm:cxn modelId="{E69BBD34-E9D4-E845-A71F-D4529E1181BC}" type="presOf" srcId="{2A71B7E0-8B21-FF4A-9C67-79E513728909}" destId="{9F0E4342-C79D-FA4C-BABB-94539EC7A91C}" srcOrd="0" destOrd="0" presId="urn:microsoft.com/office/officeart/2005/8/layout/chevron1"/>
    <dgm:cxn modelId="{F36E6F46-8D39-1348-BD66-04CB0A87AD30}" type="presOf" srcId="{D3B3760B-FA17-6743-B18F-E5622C1A7AF5}" destId="{C3B2FF43-8B30-E94D-9AA9-0EF65D963E59}" srcOrd="0" destOrd="0" presId="urn:microsoft.com/office/officeart/2005/8/layout/chevron1"/>
    <dgm:cxn modelId="{AD21CF51-C2EC-C34A-9976-3F0BC3D2B9D0}" srcId="{50C3DA77-0831-F944-AD63-81FB0AFA9201}" destId="{7FC951AA-E97A-4643-B27C-1BBC88EC1321}" srcOrd="0" destOrd="0" parTransId="{E5AD5C74-F933-334F-AB18-2C903ADC2C1F}" sibTransId="{C1D24186-7CDB-4244-9CDD-AC9DF76D4028}"/>
    <dgm:cxn modelId="{2C768D5B-198E-624A-A2F4-278DA70DF5C7}" type="presOf" srcId="{F2A1F046-9FE6-FB4C-A3A2-40C02BC8CAC0}" destId="{CBF13B3C-E3C9-CC4D-B382-6367A62C91D3}" srcOrd="0" destOrd="0" presId="urn:microsoft.com/office/officeart/2005/8/layout/chevron1"/>
    <dgm:cxn modelId="{3795DF7A-32B9-A84B-B518-083B9779B265}" type="presOf" srcId="{7FC951AA-E97A-4643-B27C-1BBC88EC1321}" destId="{B13423EA-50C9-1B45-A9BD-CA435127DBCF}" srcOrd="0" destOrd="0" presId="urn:microsoft.com/office/officeart/2005/8/layout/chevron1"/>
    <dgm:cxn modelId="{3191E282-3DD9-FA4A-9D27-E2DF3D16B875}" srcId="{50C3DA77-0831-F944-AD63-81FB0AFA9201}" destId="{F2A1F046-9FE6-FB4C-A3A2-40C02BC8CAC0}" srcOrd="6" destOrd="0" parTransId="{7B832726-5D78-8546-B1C8-7DFFA828CFFA}" sibTransId="{25C251D9-B179-0C4A-A645-F0B235297ADA}"/>
    <dgm:cxn modelId="{6BA36789-4DC9-AC49-AC66-A86575079D2B}" type="presOf" srcId="{50C3DA77-0831-F944-AD63-81FB0AFA9201}" destId="{5E26E2D5-43E6-4342-B40C-826B1B409854}" srcOrd="0" destOrd="0" presId="urn:microsoft.com/office/officeart/2005/8/layout/chevron1"/>
    <dgm:cxn modelId="{5E592290-8768-7D42-B360-7C66463963ED}" srcId="{50C3DA77-0831-F944-AD63-81FB0AFA9201}" destId="{191F2204-BA9A-EF41-B41C-83ECD3959897}" srcOrd="1" destOrd="0" parTransId="{1EE64EE9-FC19-9942-BCB0-02AF7772CE26}" sibTransId="{99DD7849-6A5E-1F46-B47B-7DAE84C6A523}"/>
    <dgm:cxn modelId="{52F7DDAD-2825-724B-B704-6D30AACDDBD1}" type="presOf" srcId="{7D1B7BC7-3BDB-2C41-92E9-4828104FCC37}" destId="{34A7D7F8-24CF-8E41-AC95-A3272A208F25}" srcOrd="0" destOrd="0" presId="urn:microsoft.com/office/officeart/2005/8/layout/chevron1"/>
    <dgm:cxn modelId="{F00F62C0-9B94-7D47-BA08-1FC3B1661DC7}" srcId="{50C3DA77-0831-F944-AD63-81FB0AFA9201}" destId="{D3B3760B-FA17-6743-B18F-E5622C1A7AF5}" srcOrd="7" destOrd="0" parTransId="{3E93EA49-F789-DE40-9301-89294C896295}" sibTransId="{E18AD63E-1749-E84A-BE6E-74BD9336EC36}"/>
    <dgm:cxn modelId="{30EC8ACB-8C61-DE46-B858-3A81425672DE}" srcId="{50C3DA77-0831-F944-AD63-81FB0AFA9201}" destId="{7D1B7BC7-3BDB-2C41-92E9-4828104FCC37}" srcOrd="2" destOrd="0" parTransId="{8C99B15E-A16C-F149-A79A-64B02B26EE0C}" sibTransId="{13E53E8E-7D56-A247-919D-E4EFF0E3B01E}"/>
    <dgm:cxn modelId="{177303EA-E1A1-294C-ADAA-8C60F9500007}" type="presOf" srcId="{C93B3C2D-9E94-8E4F-A3D6-4A953B501768}" destId="{5F878341-2BD6-9A45-817A-90C50E713D96}" srcOrd="0" destOrd="0" presId="urn:microsoft.com/office/officeart/2005/8/layout/chevron1"/>
    <dgm:cxn modelId="{DF98AAEC-5E31-B04B-9992-594C74B5E8C4}" srcId="{50C3DA77-0831-F944-AD63-81FB0AFA9201}" destId="{69EFF02C-292A-4546-8FCF-56688BEB5409}" srcOrd="4" destOrd="0" parTransId="{A903DA63-72D4-484D-9B7D-44EBC36912E2}" sibTransId="{9DCCA80D-63AF-9D4A-987D-CA056C9F4E62}"/>
    <dgm:cxn modelId="{BDB9BFF1-98A5-1245-9A3B-D892CE5B8AEA}" srcId="{50C3DA77-0831-F944-AD63-81FB0AFA9201}" destId="{C098DA6F-3AA5-9546-A47D-E9311B08A170}" srcOrd="3" destOrd="0" parTransId="{B97F3FCC-6E6A-344D-A6DF-2B3C86D895EF}" sibTransId="{32F63005-46EA-AB49-8BB2-77950AC405E8}"/>
    <dgm:cxn modelId="{F12970F5-F8C1-2D40-AF4F-E7D3E885FB8C}" srcId="{50C3DA77-0831-F944-AD63-81FB0AFA9201}" destId="{2A71B7E0-8B21-FF4A-9C67-79E513728909}" srcOrd="9" destOrd="0" parTransId="{34506388-A3EC-7E48-ACD2-8FAC2E32630E}" sibTransId="{89F307B8-59B6-6C4A-976E-BBAC3C855A88}"/>
    <dgm:cxn modelId="{ECFA08F6-9A4F-AC4C-9580-08BF50397C90}" srcId="{50C3DA77-0831-F944-AD63-81FB0AFA9201}" destId="{21485005-FDA6-654A-B9A5-62B885E38EC6}" srcOrd="8" destOrd="0" parTransId="{5D4BB606-8EC6-BF4C-8AA9-B6F67AE1B8CB}" sibTransId="{C84C02A1-9239-304B-9174-82233BD198BD}"/>
    <dgm:cxn modelId="{C7722BBF-33FC-2344-B693-2B085A07B9F5}" type="presParOf" srcId="{5E26E2D5-43E6-4342-B40C-826B1B409854}" destId="{B13423EA-50C9-1B45-A9BD-CA435127DBCF}" srcOrd="0" destOrd="0" presId="urn:microsoft.com/office/officeart/2005/8/layout/chevron1"/>
    <dgm:cxn modelId="{A4543C02-2AC6-6645-A4E4-079E3C296EDA}" type="presParOf" srcId="{5E26E2D5-43E6-4342-B40C-826B1B409854}" destId="{669EF61B-CF85-F24D-AF89-CADA0A28C796}" srcOrd="1" destOrd="0" presId="urn:microsoft.com/office/officeart/2005/8/layout/chevron1"/>
    <dgm:cxn modelId="{E1998CD9-63FB-4B4E-9214-F164868D7455}" type="presParOf" srcId="{5E26E2D5-43E6-4342-B40C-826B1B409854}" destId="{61D7C4BF-FEA0-934C-A0F5-8A32734D8475}" srcOrd="2" destOrd="0" presId="urn:microsoft.com/office/officeart/2005/8/layout/chevron1"/>
    <dgm:cxn modelId="{A333E843-5710-F745-ACC9-8E0410E92BE4}" type="presParOf" srcId="{5E26E2D5-43E6-4342-B40C-826B1B409854}" destId="{D816DAB1-0894-164C-B76E-DC50CDA1A7B8}" srcOrd="3" destOrd="0" presId="urn:microsoft.com/office/officeart/2005/8/layout/chevron1"/>
    <dgm:cxn modelId="{73D62689-8E53-1B44-8369-CD1FD61C1EB6}" type="presParOf" srcId="{5E26E2D5-43E6-4342-B40C-826B1B409854}" destId="{34A7D7F8-24CF-8E41-AC95-A3272A208F25}" srcOrd="4" destOrd="0" presId="urn:microsoft.com/office/officeart/2005/8/layout/chevron1"/>
    <dgm:cxn modelId="{4A132327-F283-654F-87AF-D74778A07C19}" type="presParOf" srcId="{5E26E2D5-43E6-4342-B40C-826B1B409854}" destId="{B6684DA1-E27F-5A47-B8DA-0A963709894B}" srcOrd="5" destOrd="0" presId="urn:microsoft.com/office/officeart/2005/8/layout/chevron1"/>
    <dgm:cxn modelId="{DE543D25-E115-6649-8F9C-4BEF6148288A}" type="presParOf" srcId="{5E26E2D5-43E6-4342-B40C-826B1B409854}" destId="{EDBB7CAE-F53B-4C43-B75C-94301065248D}" srcOrd="6" destOrd="0" presId="urn:microsoft.com/office/officeart/2005/8/layout/chevron1"/>
    <dgm:cxn modelId="{7F6CFDD1-765A-4C48-A99F-D7AEEB14520B}" type="presParOf" srcId="{5E26E2D5-43E6-4342-B40C-826B1B409854}" destId="{12641679-C8F5-CA49-900A-339D6C9F5E56}" srcOrd="7" destOrd="0" presId="urn:microsoft.com/office/officeart/2005/8/layout/chevron1"/>
    <dgm:cxn modelId="{2BDF8604-FB41-F24E-8284-D5D894E388FA}" type="presParOf" srcId="{5E26E2D5-43E6-4342-B40C-826B1B409854}" destId="{6FEDED1C-6027-5942-8CC5-664CC1167A14}" srcOrd="8" destOrd="0" presId="urn:microsoft.com/office/officeart/2005/8/layout/chevron1"/>
    <dgm:cxn modelId="{DB96A7CF-6B4C-A246-B87F-BEC0566A6DC2}" type="presParOf" srcId="{5E26E2D5-43E6-4342-B40C-826B1B409854}" destId="{5C0BE35F-4CAF-514B-BA45-1E36CAC2C998}" srcOrd="9" destOrd="0" presId="urn:microsoft.com/office/officeart/2005/8/layout/chevron1"/>
    <dgm:cxn modelId="{DD39962E-3613-FA47-96AF-6CA7A877C867}" type="presParOf" srcId="{5E26E2D5-43E6-4342-B40C-826B1B409854}" destId="{5F878341-2BD6-9A45-817A-90C50E713D96}" srcOrd="10" destOrd="0" presId="urn:microsoft.com/office/officeart/2005/8/layout/chevron1"/>
    <dgm:cxn modelId="{90BF3852-83A3-9947-8C58-CAFD1658142B}" type="presParOf" srcId="{5E26E2D5-43E6-4342-B40C-826B1B409854}" destId="{1E2F583A-0EA4-EC4D-A59F-7B1956418565}" srcOrd="11" destOrd="0" presId="urn:microsoft.com/office/officeart/2005/8/layout/chevron1"/>
    <dgm:cxn modelId="{B026E14C-1B63-7640-A5B8-5CA0CD46C259}" type="presParOf" srcId="{5E26E2D5-43E6-4342-B40C-826B1B409854}" destId="{CBF13B3C-E3C9-CC4D-B382-6367A62C91D3}" srcOrd="12" destOrd="0" presId="urn:microsoft.com/office/officeart/2005/8/layout/chevron1"/>
    <dgm:cxn modelId="{3ACC8D25-040F-6846-BF15-D86DEDE9CC43}" type="presParOf" srcId="{5E26E2D5-43E6-4342-B40C-826B1B409854}" destId="{FEBCADFE-2E49-0B46-8119-1363A1F996D5}" srcOrd="13" destOrd="0" presId="urn:microsoft.com/office/officeart/2005/8/layout/chevron1"/>
    <dgm:cxn modelId="{ABF41676-554A-E444-AA22-DA707815CEB6}" type="presParOf" srcId="{5E26E2D5-43E6-4342-B40C-826B1B409854}" destId="{C3B2FF43-8B30-E94D-9AA9-0EF65D963E59}" srcOrd="14" destOrd="0" presId="urn:microsoft.com/office/officeart/2005/8/layout/chevron1"/>
    <dgm:cxn modelId="{6C588BFF-A71C-964A-B653-C3FCE255495F}" type="presParOf" srcId="{5E26E2D5-43E6-4342-B40C-826B1B409854}" destId="{BCEC897D-E6BD-3E43-BDA3-DAF8DCFA13E9}" srcOrd="15" destOrd="0" presId="urn:microsoft.com/office/officeart/2005/8/layout/chevron1"/>
    <dgm:cxn modelId="{89D7E7D6-1EE0-3C4C-BD7F-8F5DC3613777}" type="presParOf" srcId="{5E26E2D5-43E6-4342-B40C-826B1B409854}" destId="{CBC035EA-96E9-1347-A3DD-A40679248E50}" srcOrd="16" destOrd="0" presId="urn:microsoft.com/office/officeart/2005/8/layout/chevron1"/>
    <dgm:cxn modelId="{75F1BD31-07E0-A741-ADF9-2918FFE35D3D}" type="presParOf" srcId="{5E26E2D5-43E6-4342-B40C-826B1B409854}" destId="{EBE11029-D521-2F4D-82FC-1C114EE8DFB8}" srcOrd="17" destOrd="0" presId="urn:microsoft.com/office/officeart/2005/8/layout/chevron1"/>
    <dgm:cxn modelId="{F34C085B-789F-0A49-88DC-2521B7C87131}" type="presParOf" srcId="{5E26E2D5-43E6-4342-B40C-826B1B409854}" destId="{9F0E4342-C79D-FA4C-BABB-94539EC7A91C}" srcOrd="1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423EA-50C9-1B45-A9BD-CA435127DBCF}">
      <dsp:nvSpPr>
        <dsp:cNvPr id="0" name=""/>
        <dsp:cNvSpPr/>
      </dsp:nvSpPr>
      <dsp:spPr>
        <a:xfrm>
          <a:off x="1418" y="583821"/>
          <a:ext cx="1276719" cy="51068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2012</a:t>
          </a:r>
        </a:p>
      </dsp:txBody>
      <dsp:txXfrm>
        <a:off x="256762" y="583821"/>
        <a:ext cx="766032" cy="510687"/>
      </dsp:txXfrm>
    </dsp:sp>
    <dsp:sp modelId="{61D7C4BF-FEA0-934C-A0F5-8A32734D8475}">
      <dsp:nvSpPr>
        <dsp:cNvPr id="0" name=""/>
        <dsp:cNvSpPr/>
      </dsp:nvSpPr>
      <dsp:spPr>
        <a:xfrm>
          <a:off x="1150465" y="583821"/>
          <a:ext cx="1276719" cy="51068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2013</a:t>
          </a:r>
        </a:p>
      </dsp:txBody>
      <dsp:txXfrm>
        <a:off x="1405809" y="583821"/>
        <a:ext cx="766032" cy="510687"/>
      </dsp:txXfrm>
    </dsp:sp>
    <dsp:sp modelId="{34A7D7F8-24CF-8E41-AC95-A3272A208F25}">
      <dsp:nvSpPr>
        <dsp:cNvPr id="0" name=""/>
        <dsp:cNvSpPr/>
      </dsp:nvSpPr>
      <dsp:spPr>
        <a:xfrm>
          <a:off x="2299513" y="583821"/>
          <a:ext cx="1276719" cy="51068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2014</a:t>
          </a:r>
        </a:p>
      </dsp:txBody>
      <dsp:txXfrm>
        <a:off x="2554857" y="583821"/>
        <a:ext cx="766032" cy="510687"/>
      </dsp:txXfrm>
    </dsp:sp>
    <dsp:sp modelId="{EDBB7CAE-F53B-4C43-B75C-94301065248D}">
      <dsp:nvSpPr>
        <dsp:cNvPr id="0" name=""/>
        <dsp:cNvSpPr/>
      </dsp:nvSpPr>
      <dsp:spPr>
        <a:xfrm>
          <a:off x="3448560" y="583821"/>
          <a:ext cx="1276719" cy="51068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2015</a:t>
          </a:r>
        </a:p>
      </dsp:txBody>
      <dsp:txXfrm>
        <a:off x="3703904" y="583821"/>
        <a:ext cx="766032" cy="510687"/>
      </dsp:txXfrm>
    </dsp:sp>
    <dsp:sp modelId="{6FEDED1C-6027-5942-8CC5-664CC1167A14}">
      <dsp:nvSpPr>
        <dsp:cNvPr id="0" name=""/>
        <dsp:cNvSpPr/>
      </dsp:nvSpPr>
      <dsp:spPr>
        <a:xfrm>
          <a:off x="4597607" y="583821"/>
          <a:ext cx="1276719" cy="51068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2016</a:t>
          </a:r>
        </a:p>
      </dsp:txBody>
      <dsp:txXfrm>
        <a:off x="4852951" y="583821"/>
        <a:ext cx="766032" cy="510687"/>
      </dsp:txXfrm>
    </dsp:sp>
    <dsp:sp modelId="{5F878341-2BD6-9A45-817A-90C50E713D96}">
      <dsp:nvSpPr>
        <dsp:cNvPr id="0" name=""/>
        <dsp:cNvSpPr/>
      </dsp:nvSpPr>
      <dsp:spPr>
        <a:xfrm>
          <a:off x="5746655" y="583821"/>
          <a:ext cx="1276719" cy="51068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2017</a:t>
          </a:r>
        </a:p>
      </dsp:txBody>
      <dsp:txXfrm>
        <a:off x="6001999" y="583821"/>
        <a:ext cx="766032" cy="510687"/>
      </dsp:txXfrm>
    </dsp:sp>
    <dsp:sp modelId="{CBF13B3C-E3C9-CC4D-B382-6367A62C91D3}">
      <dsp:nvSpPr>
        <dsp:cNvPr id="0" name=""/>
        <dsp:cNvSpPr/>
      </dsp:nvSpPr>
      <dsp:spPr>
        <a:xfrm>
          <a:off x="6895702" y="583821"/>
          <a:ext cx="1276719" cy="51068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2018</a:t>
          </a:r>
        </a:p>
      </dsp:txBody>
      <dsp:txXfrm>
        <a:off x="7151046" y="583821"/>
        <a:ext cx="766032" cy="510687"/>
      </dsp:txXfrm>
    </dsp:sp>
    <dsp:sp modelId="{C3B2FF43-8B30-E94D-9AA9-0EF65D963E59}">
      <dsp:nvSpPr>
        <dsp:cNvPr id="0" name=""/>
        <dsp:cNvSpPr/>
      </dsp:nvSpPr>
      <dsp:spPr>
        <a:xfrm>
          <a:off x="8044749" y="583821"/>
          <a:ext cx="1276719" cy="51068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2019</a:t>
          </a:r>
        </a:p>
      </dsp:txBody>
      <dsp:txXfrm>
        <a:off x="8300093" y="583821"/>
        <a:ext cx="766032" cy="510687"/>
      </dsp:txXfrm>
    </dsp:sp>
    <dsp:sp modelId="{CBC035EA-96E9-1347-A3DD-A40679248E50}">
      <dsp:nvSpPr>
        <dsp:cNvPr id="0" name=""/>
        <dsp:cNvSpPr/>
      </dsp:nvSpPr>
      <dsp:spPr>
        <a:xfrm>
          <a:off x="9193796" y="583821"/>
          <a:ext cx="1276719" cy="51068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2020</a:t>
          </a:r>
        </a:p>
      </dsp:txBody>
      <dsp:txXfrm>
        <a:off x="9449140" y="583821"/>
        <a:ext cx="766032" cy="510687"/>
      </dsp:txXfrm>
    </dsp:sp>
    <dsp:sp modelId="{9F0E4342-C79D-FA4C-BABB-94539EC7A91C}">
      <dsp:nvSpPr>
        <dsp:cNvPr id="0" name=""/>
        <dsp:cNvSpPr/>
      </dsp:nvSpPr>
      <dsp:spPr>
        <a:xfrm>
          <a:off x="10342844" y="583821"/>
          <a:ext cx="1276719" cy="51068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2021</a:t>
          </a:r>
        </a:p>
      </dsp:txBody>
      <dsp:txXfrm>
        <a:off x="10598188" y="583821"/>
        <a:ext cx="766032" cy="5106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3EEB3-0622-714B-9B00-40B8E54A9D40}" type="datetimeFigureOut">
              <a:rPr lang="en-US" smtClean="0"/>
              <a:t>4/15/22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DDB16C-1674-FF4D-8859-410A8A3DDDC1}" type="slidenum">
              <a:rPr lang="en-US" smtClean="0"/>
              <a:t>‹#›</a:t>
            </a:fld>
            <a:endParaRPr lang="en-US"/>
          </a:p>
        </p:txBody>
      </p:sp>
    </p:spTree>
    <p:extLst>
      <p:ext uri="{BB962C8B-B14F-4D97-AF65-F5344CB8AC3E}">
        <p14:creationId xmlns:p14="http://schemas.microsoft.com/office/powerpoint/2010/main" val="89141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1</a:t>
            </a:fld>
            <a:endParaRPr lang="en-US"/>
          </a:p>
        </p:txBody>
      </p:sp>
    </p:spTree>
    <p:extLst>
      <p:ext uri="{BB962C8B-B14F-4D97-AF65-F5344CB8AC3E}">
        <p14:creationId xmlns:p14="http://schemas.microsoft.com/office/powerpoint/2010/main" val="167815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10</a:t>
            </a:fld>
            <a:endParaRPr lang="en-US"/>
          </a:p>
        </p:txBody>
      </p:sp>
    </p:spTree>
    <p:extLst>
      <p:ext uri="{BB962C8B-B14F-4D97-AF65-F5344CB8AC3E}">
        <p14:creationId xmlns:p14="http://schemas.microsoft.com/office/powerpoint/2010/main" val="2272822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11</a:t>
            </a:fld>
            <a:endParaRPr lang="en-US"/>
          </a:p>
        </p:txBody>
      </p:sp>
    </p:spTree>
    <p:extLst>
      <p:ext uri="{BB962C8B-B14F-4D97-AF65-F5344CB8AC3E}">
        <p14:creationId xmlns:p14="http://schemas.microsoft.com/office/powerpoint/2010/main" val="262807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12</a:t>
            </a:fld>
            <a:endParaRPr lang="en-US"/>
          </a:p>
        </p:txBody>
      </p:sp>
    </p:spTree>
    <p:extLst>
      <p:ext uri="{BB962C8B-B14F-4D97-AF65-F5344CB8AC3E}">
        <p14:creationId xmlns:p14="http://schemas.microsoft.com/office/powerpoint/2010/main" val="3055140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rgbClr val="FF0000"/>
                </a:solidFill>
              </a:rPr>
              <a:t>What are components to sharing information/resources and collaborating across groups that have been key to being able to do your removal trapping?(as they relate to collaboration/information sharing needed for removal trapping success). What worked for your group from the outset, what has been improved since you started, and what do you hope to improve moving forward (what barriers remain).</a:t>
            </a:r>
            <a:endParaRPr dirty="0">
              <a:solidFill>
                <a:srgbClr val="FF0000"/>
              </a:solidFill>
            </a:endParaRPr>
          </a:p>
          <a:p>
            <a:pPr marL="0" lvl="0" indent="0" algn="l" rtl="0">
              <a:spcBef>
                <a:spcPts val="0"/>
              </a:spcBef>
              <a:spcAft>
                <a:spcPts val="0"/>
              </a:spcAft>
              <a:buSzPts val="1400"/>
              <a:buNone/>
            </a:pPr>
            <a:br>
              <a:rPr lang="en-US" dirty="0">
                <a:solidFill>
                  <a:srgbClr val="FF0000"/>
                </a:solidFill>
              </a:rPr>
            </a:br>
            <a:r>
              <a:rPr lang="en-US" dirty="0">
                <a:solidFill>
                  <a:srgbClr val="FF0000"/>
                </a:solidFill>
              </a:rPr>
              <a:t>Keep to a max of 4 or so take homes</a:t>
            </a:r>
            <a:endParaRPr dirty="0">
              <a:solidFill>
                <a:srgbClr val="FF0000"/>
              </a:solidFill>
            </a:endParaRPr>
          </a:p>
          <a:p>
            <a:pPr marL="0" lvl="0" indent="0" algn="l" rtl="0">
              <a:spcBef>
                <a:spcPts val="0"/>
              </a:spcBef>
              <a:spcAft>
                <a:spcPts val="0"/>
              </a:spcAft>
              <a:buSzPts val="1400"/>
              <a:buNone/>
            </a:pPr>
            <a:r>
              <a:rPr lang="en-US" dirty="0">
                <a:solidFill>
                  <a:srgbClr val="FF0000"/>
                </a:solidFill>
              </a:rPr>
              <a:t>Feel free to add image/visual as helpful.</a:t>
            </a:r>
            <a:endParaRPr dirty="0">
              <a:solidFill>
                <a:srgbClr val="FF0000"/>
              </a:solidFill>
            </a:endParaRPr>
          </a:p>
          <a:p>
            <a:pPr marL="0" lvl="0" indent="0" algn="l" rtl="0">
              <a:lnSpc>
                <a:spcPct val="100000"/>
              </a:lnSpc>
              <a:spcBef>
                <a:spcPts val="0"/>
              </a:spcBef>
              <a:spcAft>
                <a:spcPts val="0"/>
              </a:spcAft>
              <a:buSzPts val="1400"/>
              <a:buNone/>
            </a:pPr>
            <a:br>
              <a:rPr lang="en-US" dirty="0"/>
            </a:br>
            <a:endParaRPr dirty="0"/>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1c46330ce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121c46330ce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CRS has benefited from additional support from the following organizations. </a:t>
            </a:r>
            <a:endParaRPr/>
          </a:p>
        </p:txBody>
      </p:sp>
      <p:sp>
        <p:nvSpPr>
          <p:cNvPr id="122" name="Google Shape;122;g121c46330ce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15</a:t>
            </a:fld>
            <a:endParaRPr lang="en-US"/>
          </a:p>
        </p:txBody>
      </p:sp>
    </p:spTree>
    <p:extLst>
      <p:ext uri="{BB962C8B-B14F-4D97-AF65-F5344CB8AC3E}">
        <p14:creationId xmlns:p14="http://schemas.microsoft.com/office/powerpoint/2010/main" val="2645002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Overview of Lummi Nation Tidelands managed by Lummi Natural Resources</a:t>
            </a:r>
          </a:p>
          <a:p>
            <a:pPr marL="0" indent="0">
              <a:buFontTx/>
              <a:buNone/>
            </a:pPr>
            <a:r>
              <a:rPr lang="en-US" dirty="0"/>
              <a:t>Tidelands consist of roughly 20 square miles, vas intertidal sand/mud flats, marsh habitat in two estuarine zones (Lummi and Nooksack River), Portage Island and it’s adjacent bay. </a:t>
            </a:r>
          </a:p>
          <a:p>
            <a:pPr marL="0" indent="0">
              <a:buFontTx/>
              <a:buNone/>
            </a:pPr>
            <a:r>
              <a:rPr lang="en-US" dirty="0"/>
              <a:t>In addition, salt water intrusion can occur as far as 2-3 miles up Lummi River, reaching 5 ppt during periods of low precipitation (e.g. summer months). </a:t>
            </a:r>
          </a:p>
          <a:p>
            <a:pPr marL="0" indent="0">
              <a:buFontTx/>
              <a:buNone/>
            </a:pPr>
            <a:r>
              <a:rPr lang="en-US" dirty="0"/>
              <a:t>Removal trapping on tidelands began in October 2019. Several locations were trapped in Lummi Bay and River, and on Portage Island. Only 2 locations contained trapped </a:t>
            </a:r>
          </a:p>
          <a:p>
            <a:pPr marL="0" indent="0">
              <a:buFontTx/>
              <a:buNone/>
            </a:pPr>
            <a:endParaRPr lang="en-US" dirty="0"/>
          </a:p>
          <a:p>
            <a:pPr marL="0" indent="0">
              <a:buFontTx/>
              <a:buNone/>
            </a:pPr>
            <a:endParaRPr lang="en-US" dirty="0"/>
          </a:p>
          <a:p>
            <a:pPr marL="0" indent="0">
              <a:buFontTx/>
              <a:buNone/>
            </a:pPr>
            <a:r>
              <a:rPr lang="en-US" dirty="0"/>
              <a:t>Personnel reflective of current, LNR have doubled our staff since last year</a:t>
            </a:r>
          </a:p>
          <a:p>
            <a:pPr marL="0" indent="0">
              <a:buFontTx/>
              <a:buNone/>
            </a:pPr>
            <a:br>
              <a:rPr lang="en-US" dirty="0"/>
            </a:b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16</a:t>
            </a:fld>
            <a:endParaRPr lang="en-US"/>
          </a:p>
        </p:txBody>
      </p:sp>
    </p:spTree>
    <p:extLst>
      <p:ext uri="{BB962C8B-B14F-4D97-AF65-F5344CB8AC3E}">
        <p14:creationId xmlns:p14="http://schemas.microsoft.com/office/powerpoint/2010/main" val="747327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17</a:t>
            </a:fld>
            <a:endParaRPr lang="en-US"/>
          </a:p>
        </p:txBody>
      </p:sp>
    </p:spTree>
    <p:extLst>
      <p:ext uri="{BB962C8B-B14F-4D97-AF65-F5344CB8AC3E}">
        <p14:creationId xmlns:p14="http://schemas.microsoft.com/office/powerpoint/2010/main" val="1929682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traps checked 171</a:t>
            </a:r>
          </a:p>
          <a:p>
            <a:r>
              <a:rPr lang="en-US" dirty="0"/>
              <a:t># of EGC 72</a:t>
            </a:r>
          </a:p>
          <a:p>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18</a:t>
            </a:fld>
            <a:endParaRPr lang="en-US"/>
          </a:p>
        </p:txBody>
      </p:sp>
    </p:spTree>
    <p:extLst>
      <p:ext uri="{BB962C8B-B14F-4D97-AF65-F5344CB8AC3E}">
        <p14:creationId xmlns:p14="http://schemas.microsoft.com/office/powerpoint/2010/main" val="1234146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538 traps checked</a:t>
            </a:r>
          </a:p>
          <a:p>
            <a:r>
              <a:rPr lang="en-US" dirty="0"/>
              <a:t>1342 EGC captured</a:t>
            </a:r>
          </a:p>
          <a:p>
            <a:endParaRPr lang="en-US" dirty="0"/>
          </a:p>
          <a:p>
            <a:r>
              <a:rPr lang="en-US" dirty="0"/>
              <a:t>Tripled effort, 10x the crab</a:t>
            </a:r>
          </a:p>
          <a:p>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19</a:t>
            </a:fld>
            <a:endParaRPr lang="en-US"/>
          </a:p>
        </p:txBody>
      </p:sp>
    </p:spTree>
    <p:extLst>
      <p:ext uri="{BB962C8B-B14F-4D97-AF65-F5344CB8AC3E}">
        <p14:creationId xmlns:p14="http://schemas.microsoft.com/office/powerpoint/2010/main" val="450794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2</a:t>
            </a:fld>
            <a:endParaRPr lang="en-US"/>
          </a:p>
        </p:txBody>
      </p:sp>
    </p:spTree>
    <p:extLst>
      <p:ext uri="{BB962C8B-B14F-4D97-AF65-F5344CB8AC3E}">
        <p14:creationId xmlns:p14="http://schemas.microsoft.com/office/powerpoint/2010/main" val="122770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1451 traps checked</a:t>
            </a:r>
          </a:p>
          <a:p>
            <a:r>
              <a:rPr lang="en-US" dirty="0"/>
              <a:t>11,049 EGC captured</a:t>
            </a:r>
          </a:p>
        </p:txBody>
      </p:sp>
      <p:sp>
        <p:nvSpPr>
          <p:cNvPr id="4" name="Slide Number Placeholder 3"/>
          <p:cNvSpPr>
            <a:spLocks noGrp="1"/>
          </p:cNvSpPr>
          <p:nvPr>
            <p:ph type="sldNum" sz="quarter" idx="5"/>
          </p:nvPr>
        </p:nvSpPr>
        <p:spPr/>
        <p:txBody>
          <a:bodyPr/>
          <a:lstStyle/>
          <a:p>
            <a:fld id="{BDDDB16C-1674-FF4D-8859-410A8A3DDDC1}" type="slidenum">
              <a:rPr lang="en-US" smtClean="0"/>
              <a:t>20</a:t>
            </a:fld>
            <a:endParaRPr lang="en-US"/>
          </a:p>
        </p:txBody>
      </p:sp>
    </p:spTree>
    <p:extLst>
      <p:ext uri="{BB962C8B-B14F-4D97-AF65-F5344CB8AC3E}">
        <p14:creationId xmlns:p14="http://schemas.microsoft.com/office/powerpoint/2010/main" val="1154179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who supports and participates in your removal trapping efforts, whether solely managed internally or also facilitated with external partners or entities, who helps plan, make decisions, or provide authority for management, who funds and actively participates in on the ground work, and who do you reach out to for social license or expertise when needed.</a:t>
            </a:r>
            <a:br>
              <a:rPr lang="en-US" dirty="0"/>
            </a:br>
            <a:br>
              <a:rPr lang="en-US" dirty="0"/>
            </a:br>
            <a:r>
              <a:rPr lang="en-US" dirty="0"/>
              <a:t>Feel free to add photo or other visuals</a:t>
            </a:r>
          </a:p>
          <a:p>
            <a:endParaRPr lang="en-US" dirty="0"/>
          </a:p>
          <a:p>
            <a:r>
              <a:rPr lang="en-US" dirty="0"/>
              <a:t>LNR and our partner organizations “wear many hats”</a:t>
            </a:r>
          </a:p>
        </p:txBody>
      </p:sp>
      <p:sp>
        <p:nvSpPr>
          <p:cNvPr id="4" name="Slide Number Placeholder 3"/>
          <p:cNvSpPr>
            <a:spLocks noGrp="1"/>
          </p:cNvSpPr>
          <p:nvPr>
            <p:ph type="sldNum" sz="quarter" idx="5"/>
          </p:nvPr>
        </p:nvSpPr>
        <p:spPr/>
        <p:txBody>
          <a:bodyPr/>
          <a:lstStyle/>
          <a:p>
            <a:fld id="{BDDDB16C-1674-FF4D-8859-410A8A3DDDC1}" type="slidenum">
              <a:rPr lang="en-US" smtClean="0"/>
              <a:t>21</a:t>
            </a:fld>
            <a:endParaRPr lang="en-US"/>
          </a:p>
        </p:txBody>
      </p:sp>
    </p:spTree>
    <p:extLst>
      <p:ext uri="{BB962C8B-B14F-4D97-AF65-F5344CB8AC3E}">
        <p14:creationId xmlns:p14="http://schemas.microsoft.com/office/powerpoint/2010/main" val="2744364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95275" marR="0" lvl="0" indent="-285750" algn="l" rtl="0">
              <a:lnSpc>
                <a:spcPct val="100000"/>
              </a:lnSpc>
              <a:spcBef>
                <a:spcPts val="0"/>
              </a:spcBef>
              <a:spcAft>
                <a:spcPts val="0"/>
              </a:spcAft>
              <a:buClr>
                <a:srgbClr val="000000"/>
              </a:buClr>
              <a:buSzPts val="2000"/>
              <a:buFont typeface="Arial" panose="020B0604020202020204" pitchFamily="34" charset="0"/>
              <a:buChar char="•"/>
            </a:pPr>
            <a:r>
              <a:rPr lang="en-US" sz="2000" dirty="0"/>
              <a:t>Successes </a:t>
            </a:r>
            <a:endParaRPr lang="en-US" dirty="0"/>
          </a:p>
          <a:p>
            <a:pPr marL="9525" marR="0" lvl="0" algn="l" rtl="0">
              <a:lnSpc>
                <a:spcPct val="100000"/>
              </a:lnSpc>
              <a:spcBef>
                <a:spcPts val="0"/>
              </a:spcBef>
              <a:spcAft>
                <a:spcPts val="0"/>
              </a:spcAft>
              <a:buClr>
                <a:srgbClr val="000000"/>
              </a:buClr>
              <a:buSzPts val="2000"/>
            </a:pPr>
            <a:r>
              <a:rPr lang="en-US" dirty="0"/>
              <a:t>With the support of partner organizations, LNR was able to </a:t>
            </a:r>
            <a:r>
              <a:rPr lang="en-US" b="1" dirty="0">
                <a:solidFill>
                  <a:srgbClr val="68829E"/>
                </a:solidFill>
              </a:rPr>
              <a:t>more than triple effort </a:t>
            </a:r>
            <a:r>
              <a:rPr lang="en-US" dirty="0"/>
              <a:t>and launch </a:t>
            </a:r>
            <a:r>
              <a:rPr lang="en-US" b="1" dirty="0">
                <a:solidFill>
                  <a:srgbClr val="68829E"/>
                </a:solidFill>
              </a:rPr>
              <a:t>one of the largest collaborative EGC trapping efforts in Washington State</a:t>
            </a:r>
          </a:p>
          <a:p>
            <a:pPr marL="295275" marR="0" lvl="0" indent="-285750" algn="l" rtl="0">
              <a:lnSpc>
                <a:spcPct val="100000"/>
              </a:lnSpc>
              <a:spcBef>
                <a:spcPts val="0"/>
              </a:spcBef>
              <a:spcAft>
                <a:spcPts val="0"/>
              </a:spcAft>
              <a:buClr>
                <a:srgbClr val="000000"/>
              </a:buClr>
              <a:buSzPts val="2000"/>
              <a:buFont typeface="Arial" panose="020B0604020202020204" pitchFamily="34" charset="0"/>
              <a:buChar char="•"/>
            </a:pPr>
            <a:r>
              <a:rPr lang="en-US" sz="2000" dirty="0"/>
              <a:t>Lessons learned </a:t>
            </a:r>
            <a:endParaRPr lang="en-US" dirty="0"/>
          </a:p>
          <a:p>
            <a:pPr marL="9525" marR="0" lvl="0" algn="l" rtl="0">
              <a:lnSpc>
                <a:spcPct val="100000"/>
              </a:lnSpc>
              <a:spcBef>
                <a:spcPts val="0"/>
              </a:spcBef>
              <a:spcAft>
                <a:spcPts val="0"/>
              </a:spcAft>
              <a:buClr>
                <a:srgbClr val="000000"/>
              </a:buClr>
              <a:buSzPts val="2000"/>
            </a:pPr>
            <a:r>
              <a:rPr lang="en-US" sz="1200" b="1" dirty="0">
                <a:solidFill>
                  <a:srgbClr val="68829E"/>
                </a:solidFill>
              </a:rPr>
              <a:t>Do not underestimate </a:t>
            </a:r>
            <a:r>
              <a:rPr lang="en-US" sz="1200" dirty="0"/>
              <a:t>reproductive potential of green crab</a:t>
            </a:r>
          </a:p>
          <a:p>
            <a:pPr marL="9525" marR="0" lvl="0" algn="l" rtl="0">
              <a:lnSpc>
                <a:spcPct val="100000"/>
              </a:lnSpc>
              <a:spcBef>
                <a:spcPts val="0"/>
              </a:spcBef>
              <a:spcAft>
                <a:spcPts val="0"/>
              </a:spcAft>
              <a:buClr>
                <a:srgbClr val="000000"/>
              </a:buClr>
              <a:buSzPts val="2000"/>
            </a:pPr>
            <a:r>
              <a:rPr lang="en-US" sz="1200" dirty="0"/>
              <a:t>Building positive </a:t>
            </a:r>
            <a:r>
              <a:rPr lang="en-US" sz="1200" b="1" dirty="0">
                <a:solidFill>
                  <a:srgbClr val="68829E"/>
                </a:solidFill>
              </a:rPr>
              <a:t>collaborations early on are essential </a:t>
            </a:r>
            <a:r>
              <a:rPr lang="en-US" sz="1200" dirty="0"/>
              <a:t>for successful response</a:t>
            </a:r>
          </a:p>
          <a:p>
            <a:pPr marL="295275" marR="0" lvl="0" indent="-285750" algn="l" rtl="0">
              <a:lnSpc>
                <a:spcPct val="100000"/>
              </a:lnSpc>
              <a:spcBef>
                <a:spcPts val="0"/>
              </a:spcBef>
              <a:spcAft>
                <a:spcPts val="0"/>
              </a:spcAft>
              <a:buClr>
                <a:srgbClr val="000000"/>
              </a:buClr>
              <a:buSzPts val="2000"/>
              <a:buFont typeface="Arial" panose="020B0604020202020204" pitchFamily="34" charset="0"/>
              <a:buChar char="•"/>
            </a:pPr>
            <a:r>
              <a:rPr lang="en-US" sz="2000" dirty="0"/>
              <a:t>Ongoing challenges</a:t>
            </a:r>
          </a:p>
          <a:p>
            <a:pPr marL="9525" marR="0" lvl="0" indent="0" algn="l" rtl="0">
              <a:lnSpc>
                <a:spcPct val="100000"/>
              </a:lnSpc>
              <a:spcBef>
                <a:spcPts val="0"/>
              </a:spcBef>
              <a:spcAft>
                <a:spcPts val="0"/>
              </a:spcAft>
              <a:buClr>
                <a:srgbClr val="000000"/>
              </a:buClr>
              <a:buSzPts val="2000"/>
              <a:buFont typeface="Arial" panose="020B0604020202020204" pitchFamily="34" charset="0"/>
              <a:buNone/>
            </a:pPr>
            <a:r>
              <a:rPr lang="en-US" sz="2000" dirty="0"/>
              <a:t>Complacency and response burnout</a:t>
            </a:r>
          </a:p>
          <a:p>
            <a:pPr marL="295275" marR="0" lvl="0" indent="-285750" algn="l" rtl="0">
              <a:lnSpc>
                <a:spcPct val="100000"/>
              </a:lnSpc>
              <a:spcBef>
                <a:spcPts val="0"/>
              </a:spcBef>
              <a:spcAft>
                <a:spcPts val="0"/>
              </a:spcAft>
              <a:buClr>
                <a:srgbClr val="000000"/>
              </a:buClr>
              <a:buSzPts val="2000"/>
              <a:buFont typeface="Arial" panose="020B0604020202020204" pitchFamily="34" charset="0"/>
              <a:buChar char="•"/>
            </a:pPr>
            <a:endParaRPr lang="en-US" sz="2000" dirty="0"/>
          </a:p>
          <a:p>
            <a:pPr marL="9525" marR="0" lvl="0" indent="0" algn="l" rtl="0">
              <a:lnSpc>
                <a:spcPct val="100000"/>
              </a:lnSpc>
              <a:spcBef>
                <a:spcPts val="0"/>
              </a:spcBef>
              <a:spcAft>
                <a:spcPts val="0"/>
              </a:spcAft>
              <a:buClr>
                <a:srgbClr val="000000"/>
              </a:buClr>
              <a:buSzPts val="2000"/>
              <a:buFont typeface="Arial" panose="020B0604020202020204" pitchFamily="34" charset="0"/>
              <a:buNone/>
            </a:pPr>
            <a:r>
              <a:rPr lang="en-US" sz="2000" dirty="0"/>
              <a:t>“Early and often” engaging the tribes in management issues. </a:t>
            </a:r>
          </a:p>
          <a:p>
            <a:pPr marL="9525" marR="0" lvl="0" indent="0" algn="l" rtl="0">
              <a:lnSpc>
                <a:spcPct val="100000"/>
              </a:lnSpc>
              <a:spcBef>
                <a:spcPts val="0"/>
              </a:spcBef>
              <a:spcAft>
                <a:spcPts val="0"/>
              </a:spcAft>
              <a:buClr>
                <a:srgbClr val="000000"/>
              </a:buClr>
              <a:buSzPts val="2000"/>
              <a:buFont typeface="Arial" panose="020B0604020202020204" pitchFamily="34" charset="0"/>
              <a:buNone/>
            </a:pPr>
            <a:endParaRPr lang="en-US" dirty="0"/>
          </a:p>
          <a:p>
            <a:pPr marL="9525" marR="0" lvl="0" algn="l" rtl="0">
              <a:lnSpc>
                <a:spcPct val="100000"/>
              </a:lnSpc>
              <a:spcBef>
                <a:spcPts val="0"/>
              </a:spcBef>
              <a:spcAft>
                <a:spcPts val="0"/>
              </a:spcAft>
              <a:buClr>
                <a:srgbClr val="000000"/>
              </a:buClr>
              <a:buSzPts val="2000"/>
            </a:pPr>
            <a:r>
              <a:rPr lang="en-US" dirty="0"/>
              <a:t>Long-term EGC management and funding</a:t>
            </a:r>
          </a:p>
          <a:p>
            <a:r>
              <a:rPr lang="en-US" dirty="0"/>
              <a:t>-Trapping is a short-term solution for the sea pond</a:t>
            </a:r>
          </a:p>
          <a:p>
            <a:r>
              <a:rPr lang="en-US" dirty="0"/>
              <a:t>-EGC in LSP will most likely seed and establish neighboring EGC population</a:t>
            </a:r>
          </a:p>
          <a:p>
            <a:endParaRPr lang="en-US" dirty="0"/>
          </a:p>
          <a:p>
            <a:endParaRPr lang="en-US" dirty="0"/>
          </a:p>
          <a:p>
            <a:r>
              <a:rPr lang="en-US" dirty="0"/>
              <a:t>At this particular location only 1 of 6 tide gates are functioning, integrity of tide gates questionable. Restoring the tide gates will allow full control of water levels in sea pond, and treatment options-controlling the environment within the sea pond. </a:t>
            </a:r>
          </a:p>
          <a:p>
            <a:r>
              <a:rPr lang="en-US" dirty="0"/>
              <a:t>-can’t drain in its current state</a:t>
            </a:r>
          </a:p>
          <a:p>
            <a:r>
              <a:rPr lang="en-US" dirty="0"/>
              <a:t>-source water system for hatcheries, must maintain ~5 ft to be able to draw water from sea pond. Breaking the dependence will be a challenge. </a:t>
            </a:r>
          </a:p>
        </p:txBody>
      </p:sp>
      <p:sp>
        <p:nvSpPr>
          <p:cNvPr id="4" name="Slide Number Placeholder 3"/>
          <p:cNvSpPr>
            <a:spLocks noGrp="1"/>
          </p:cNvSpPr>
          <p:nvPr>
            <p:ph type="sldNum" sz="quarter" idx="5"/>
          </p:nvPr>
        </p:nvSpPr>
        <p:spPr/>
        <p:txBody>
          <a:bodyPr/>
          <a:lstStyle/>
          <a:p>
            <a:fld id="{BDDDB16C-1674-FF4D-8859-410A8A3DDDC1}" type="slidenum">
              <a:rPr lang="en-US" smtClean="0"/>
              <a:t>22</a:t>
            </a:fld>
            <a:endParaRPr lang="en-US"/>
          </a:p>
        </p:txBody>
      </p:sp>
    </p:spTree>
    <p:extLst>
      <p:ext uri="{BB962C8B-B14F-4D97-AF65-F5344CB8AC3E}">
        <p14:creationId xmlns:p14="http://schemas.microsoft.com/office/powerpoint/2010/main" val="1965318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23</a:t>
            </a:fld>
            <a:endParaRPr lang="en-US"/>
          </a:p>
        </p:txBody>
      </p:sp>
    </p:spTree>
    <p:extLst>
      <p:ext uri="{BB962C8B-B14F-4D97-AF65-F5344CB8AC3E}">
        <p14:creationId xmlns:p14="http://schemas.microsoft.com/office/powerpoint/2010/main" val="3501030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24</a:t>
            </a:fld>
            <a:endParaRPr lang="en-US"/>
          </a:p>
        </p:txBody>
      </p:sp>
    </p:spTree>
    <p:extLst>
      <p:ext uri="{BB962C8B-B14F-4D97-AF65-F5344CB8AC3E}">
        <p14:creationId xmlns:p14="http://schemas.microsoft.com/office/powerpoint/2010/main" val="50174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Core site trapping: Traps set for multiple nights and checked daily, 2-3 weeks trapped each month</a:t>
            </a:r>
          </a:p>
          <a:p>
            <a:pPr marL="0" lvl="0" indent="0" algn="l" rtl="0">
              <a:spcBef>
                <a:spcPts val="0"/>
              </a:spcBef>
              <a:spcAft>
                <a:spcPts val="0"/>
              </a:spcAft>
              <a:buNone/>
            </a:pPr>
            <a:r>
              <a:rPr lang="en-US" dirty="0"/>
              <a:t>Index site trapping: Traps set for one night at lowest tide of the month</a:t>
            </a:r>
          </a:p>
          <a:p>
            <a:pPr marL="0" lvl="0" indent="0" algn="l" rtl="0">
              <a:spcBef>
                <a:spcPts val="0"/>
              </a:spcBef>
              <a:spcAft>
                <a:spcPts val="0"/>
              </a:spcAft>
              <a:buNone/>
            </a:pPr>
            <a:r>
              <a:rPr lang="en-US" dirty="0"/>
              <a:t>Prospecting Pillars, California Creek, Dakota Creek, and others with various trap types (opportunistic)</a:t>
            </a:r>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Overview map of all sites trapped during 2021. Something as simple as a screen shot of a Google map will work. Add site names that will be used throughout presentation. No need for details on captures, or effort at this point. Can also add site photos, if they are informative.</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Purpose: show others where you trapped and familiarize people who may not be as tuned in to your geography.</a:t>
            </a:r>
            <a:endParaRPr dirty="0"/>
          </a:p>
        </p:txBody>
      </p:sp>
    </p:spTree>
    <p:extLst>
      <p:ext uri="{BB962C8B-B14F-4D97-AF65-F5344CB8AC3E}">
        <p14:creationId xmlns:p14="http://schemas.microsoft.com/office/powerpoint/2010/main" val="1829640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26</a:t>
            </a:fld>
            <a:endParaRPr lang="en-US"/>
          </a:p>
        </p:txBody>
      </p:sp>
    </p:spTree>
    <p:extLst>
      <p:ext uri="{BB962C8B-B14F-4D97-AF65-F5344CB8AC3E}">
        <p14:creationId xmlns:p14="http://schemas.microsoft.com/office/powerpoint/2010/main" val="1571291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27</a:t>
            </a:fld>
            <a:endParaRPr lang="en-US"/>
          </a:p>
        </p:txBody>
      </p:sp>
    </p:spTree>
    <p:extLst>
      <p:ext uri="{BB962C8B-B14F-4D97-AF65-F5344CB8AC3E}">
        <p14:creationId xmlns:p14="http://schemas.microsoft.com/office/powerpoint/2010/main" val="3236446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3</a:t>
            </a:fld>
            <a:endParaRPr lang="en-US"/>
          </a:p>
        </p:txBody>
      </p:sp>
    </p:spTree>
    <p:extLst>
      <p:ext uri="{BB962C8B-B14F-4D97-AF65-F5344CB8AC3E}">
        <p14:creationId xmlns:p14="http://schemas.microsoft.com/office/powerpoint/2010/main" val="2202976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4</a:t>
            </a:fld>
            <a:endParaRPr lang="en-US"/>
          </a:p>
        </p:txBody>
      </p:sp>
    </p:spTree>
    <p:extLst>
      <p:ext uri="{BB962C8B-B14F-4D97-AF65-F5344CB8AC3E}">
        <p14:creationId xmlns:p14="http://schemas.microsoft.com/office/powerpoint/2010/main" val="175318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BDDDB16C-1674-FF4D-8859-410A8A3DDDC1}" type="slidenum">
              <a:rPr lang="en-US" smtClean="0"/>
              <a:t>5</a:t>
            </a:fld>
            <a:endParaRPr lang="en-US"/>
          </a:p>
        </p:txBody>
      </p:sp>
    </p:spTree>
    <p:extLst>
      <p:ext uri="{BB962C8B-B14F-4D97-AF65-F5344CB8AC3E}">
        <p14:creationId xmlns:p14="http://schemas.microsoft.com/office/powerpoint/2010/main" val="2466252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591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As more sites were invaded the complexity of management increased, with each new site, one or more new jurisdictions became involved. And need for increased technical capacity and cooperation to effectively respond </a:t>
            </a:r>
          </a:p>
          <a:p>
            <a:pPr marL="457200" marR="0" lvl="0" indent="-228600" algn="l" rtl="0">
              <a:lnSpc>
                <a:spcPct val="100000"/>
              </a:lnSpc>
              <a:spcBef>
                <a:spcPts val="0"/>
              </a:spcBef>
              <a:spcAft>
                <a:spcPts val="0"/>
              </a:spcAft>
              <a:buSzPts val="1400"/>
              <a:buNone/>
            </a:pPr>
            <a:r>
              <a:rPr lang="en-US" dirty="0"/>
              <a:t>Sooke was the spur for action to develop transboundary, but it turns out it wasn’t  exactly ground zero.</a:t>
            </a:r>
            <a:endParaRPr dirty="0"/>
          </a:p>
        </p:txBody>
      </p:sp>
      <p:sp>
        <p:nvSpPr>
          <p:cNvPr id="364" name="Google Shape;364;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835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SSTAP</a:t>
            </a:r>
          </a:p>
          <a:p>
            <a:r>
              <a:rPr lang="en-US" dirty="0"/>
              <a:t>Transboundary Workshop</a:t>
            </a:r>
          </a:p>
        </p:txBody>
      </p:sp>
      <p:sp>
        <p:nvSpPr>
          <p:cNvPr id="4" name="Slide Number Placeholder 3"/>
          <p:cNvSpPr>
            <a:spLocks noGrp="1"/>
          </p:cNvSpPr>
          <p:nvPr>
            <p:ph type="sldNum" sz="quarter" idx="5"/>
          </p:nvPr>
        </p:nvSpPr>
        <p:spPr/>
        <p:txBody>
          <a:bodyPr/>
          <a:lstStyle/>
          <a:p>
            <a:fld id="{BDDDB16C-1674-FF4D-8859-410A8A3DDDC1}" type="slidenum">
              <a:rPr lang="en-US" smtClean="0"/>
              <a:t>8</a:t>
            </a:fld>
            <a:endParaRPr lang="en-US"/>
          </a:p>
        </p:txBody>
      </p:sp>
    </p:spTree>
    <p:extLst>
      <p:ext uri="{BB962C8B-B14F-4D97-AF65-F5344CB8AC3E}">
        <p14:creationId xmlns:p14="http://schemas.microsoft.com/office/powerpoint/2010/main" val="380631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crab is a problem that transcends both political and, biogeographical boundaries </a:t>
            </a:r>
            <a:br>
              <a:rPr lang="en-US" dirty="0"/>
            </a:br>
            <a:br>
              <a:rPr lang="en-US" dirty="0"/>
            </a:br>
            <a:r>
              <a:rPr lang="en-US" dirty="0"/>
              <a:t>Folks working in this area have always understood that a green crab anywhere in the </a:t>
            </a:r>
            <a:r>
              <a:rPr lang="en-US" dirty="0" err="1"/>
              <a:t>salish</a:t>
            </a:r>
            <a:r>
              <a:rPr lang="en-US" dirty="0"/>
              <a:t> sea represents a threat to everywhere in the </a:t>
            </a:r>
            <a:r>
              <a:rPr lang="en-US" dirty="0" err="1"/>
              <a:t>salish</a:t>
            </a:r>
            <a:r>
              <a:rPr lang="en-US" dirty="0"/>
              <a:t> sea. </a:t>
            </a:r>
            <a:br>
              <a:rPr lang="en-US" dirty="0"/>
            </a:br>
            <a:br>
              <a:rPr lang="en-US" dirty="0"/>
            </a:br>
            <a:r>
              <a:rPr lang="en-US" dirty="0"/>
              <a:t>Today’s panel will feature speakers that work on green crab management at local and regional scales, we’re particularly interested in the transfer of information and communication information both horizontally, across groups doing work in a single water body, and vertically, from groups working in the mud to groups working at the 30,000’ level, and back again. It’s easy for each of these dot s to become siloed, for the work to occur in a vacuum, and it’s easy for folks working at the broad scale to become out of touch with what things really look like on the ground ( I say this from personal experience), So what are the strategies that each of these groups have used to collaborate and avoid these challenges, and where do we have opportunities to do even better. </a:t>
            </a:r>
          </a:p>
        </p:txBody>
      </p:sp>
      <p:sp>
        <p:nvSpPr>
          <p:cNvPr id="4" name="Slide Number Placeholder 3"/>
          <p:cNvSpPr>
            <a:spLocks noGrp="1"/>
          </p:cNvSpPr>
          <p:nvPr>
            <p:ph type="sldNum" sz="quarter" idx="5"/>
          </p:nvPr>
        </p:nvSpPr>
        <p:spPr/>
        <p:txBody>
          <a:bodyPr/>
          <a:lstStyle/>
          <a:p>
            <a:fld id="{BDDDB16C-1674-FF4D-8859-410A8A3DDDC1}" type="slidenum">
              <a:rPr lang="en-US" smtClean="0"/>
              <a:t>9</a:t>
            </a:fld>
            <a:endParaRPr lang="en-US"/>
          </a:p>
        </p:txBody>
      </p:sp>
    </p:spTree>
    <p:extLst>
      <p:ext uri="{BB962C8B-B14F-4D97-AF65-F5344CB8AC3E}">
        <p14:creationId xmlns:p14="http://schemas.microsoft.com/office/powerpoint/2010/main" val="3683208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B32A8-9076-324D-9D9B-0DB7305C43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04DA28-784A-3E45-BFF5-204BA5686F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10BC75-2D48-6742-AFC1-7CAA8CFA97B4}"/>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5" name="Footer Placeholder 4">
            <a:extLst>
              <a:ext uri="{FF2B5EF4-FFF2-40B4-BE49-F238E27FC236}">
                <a16:creationId xmlns:a16="http://schemas.microsoft.com/office/drawing/2014/main" id="{0CA7754F-349E-F143-B2E1-940BB6D1B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83A5C-8DE9-9744-96B1-2E6A6817374D}"/>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1014816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70C3F-225A-8C46-BF59-578F391AEF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91DE4B-B967-FF40-8887-73ABD0371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1A3077-C817-A142-A90E-D54E8213AFCF}"/>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5" name="Footer Placeholder 4">
            <a:extLst>
              <a:ext uri="{FF2B5EF4-FFF2-40B4-BE49-F238E27FC236}">
                <a16:creationId xmlns:a16="http://schemas.microsoft.com/office/drawing/2014/main" id="{8647E069-A404-A543-AA24-B25FE5BD2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81448-0D2E-094E-A8C4-0975979F8776}"/>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28133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3C6E65-435A-C049-B0B0-28E64EF597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C15014-CD5D-2240-ABA2-73311BC28F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5887C-61C3-C04E-8410-B95CBAE74B3D}"/>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5" name="Footer Placeholder 4">
            <a:extLst>
              <a:ext uri="{FF2B5EF4-FFF2-40B4-BE49-F238E27FC236}">
                <a16:creationId xmlns:a16="http://schemas.microsoft.com/office/drawing/2014/main" id="{95440CC9-CDF7-A542-9358-E30FAEE4E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7D730-8F30-6B4B-BFF3-8AE833928737}"/>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2219571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95029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2C5ED-2E69-1042-8A9C-B346ADBC8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5B7D97-0419-5342-A043-F8C05BE09B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90AECB-D70F-0145-A87C-EBBCEC5BFF1F}"/>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5" name="Footer Placeholder 4">
            <a:extLst>
              <a:ext uri="{FF2B5EF4-FFF2-40B4-BE49-F238E27FC236}">
                <a16:creationId xmlns:a16="http://schemas.microsoft.com/office/drawing/2014/main" id="{B8E502B1-C865-3D40-9170-0B16519D16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7A037-2095-3B4E-A8F6-13F783CC0834}"/>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36738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5235-C9B7-F144-930E-9D30DBC4AA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727AD6-1212-C243-A916-7F62B9AC2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60864E-E38B-8F47-B565-A5A2DCF1811A}"/>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5" name="Footer Placeholder 4">
            <a:extLst>
              <a:ext uri="{FF2B5EF4-FFF2-40B4-BE49-F238E27FC236}">
                <a16:creationId xmlns:a16="http://schemas.microsoft.com/office/drawing/2014/main" id="{D4F06260-E0D7-E344-ADA7-7334AD83D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51CC6-5024-A348-883F-1BF303C56016}"/>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174799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66E0-9604-C144-AEA9-8FEE1D1446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C5196-56F3-9540-AD44-A8172198D5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D03522-A860-BF42-991B-1EC5244D0F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DCDF86-23A7-2F4E-BB62-14F6352B8A82}"/>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6" name="Footer Placeholder 5">
            <a:extLst>
              <a:ext uri="{FF2B5EF4-FFF2-40B4-BE49-F238E27FC236}">
                <a16:creationId xmlns:a16="http://schemas.microsoft.com/office/drawing/2014/main" id="{C50BE009-7BC3-6A42-87CD-CC09135832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224DB-37CE-014A-A5F1-EE729ECCD437}"/>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4125086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91305-B5B1-844D-9E4C-1108AA0112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D2B00A-BE74-6646-A8BD-4917C26F16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FA99EC-615F-494A-ADDF-40FEF4484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4EF281-74BB-534B-A0FA-45CB090A9B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F4E0F6-68D1-3244-A1B1-B70904A629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387CB8-6944-0D4A-A3AD-B5DE53DF52E6}"/>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8" name="Footer Placeholder 7">
            <a:extLst>
              <a:ext uri="{FF2B5EF4-FFF2-40B4-BE49-F238E27FC236}">
                <a16:creationId xmlns:a16="http://schemas.microsoft.com/office/drawing/2014/main" id="{7E34A68A-387D-FB4C-B71D-E96BA975FB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E68D92-8F6B-474B-9C32-55582D3D7E2C}"/>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652542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794A-DC73-5B42-BCFC-B3723A9FE8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A68B5B-5E05-034E-847B-95BA05FAFB64}"/>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4" name="Footer Placeholder 3">
            <a:extLst>
              <a:ext uri="{FF2B5EF4-FFF2-40B4-BE49-F238E27FC236}">
                <a16:creationId xmlns:a16="http://schemas.microsoft.com/office/drawing/2014/main" id="{0950AE2C-B664-0E4D-99D1-0A78F3C5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9A0422-D753-7449-A3AD-804EA1DCC470}"/>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1428532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C2098-C838-1149-838F-37DDE1434C16}"/>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3" name="Footer Placeholder 2">
            <a:extLst>
              <a:ext uri="{FF2B5EF4-FFF2-40B4-BE49-F238E27FC236}">
                <a16:creationId xmlns:a16="http://schemas.microsoft.com/office/drawing/2014/main" id="{F638EB3D-12AA-194F-A2F1-0F69629531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BEA53-F87F-2042-96CC-848D2F0B8FED}"/>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378802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E6D1A-2F02-1740-834B-78A82B86C2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90E329-8F78-3549-9609-E988026ADA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BF9602-76F0-A04A-819A-673740D41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F72A9B-A4B0-2045-8E6D-287ECDC5A2F4}"/>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6" name="Footer Placeholder 5">
            <a:extLst>
              <a:ext uri="{FF2B5EF4-FFF2-40B4-BE49-F238E27FC236}">
                <a16:creationId xmlns:a16="http://schemas.microsoft.com/office/drawing/2014/main" id="{B0E516B2-EEFA-5F4D-BA26-7515E960E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C702E-2BCB-B24C-B60C-7A12A280CE72}"/>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438933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A728F-9F21-8D47-BADD-4AE715A495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A6A266-77DB-5B4D-A2FC-5C95C0F69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927AA7-A522-DF42-B586-2B2E279921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4DAF8-D615-AA46-B851-CA355D473B51}"/>
              </a:ext>
            </a:extLst>
          </p:cNvPr>
          <p:cNvSpPr>
            <a:spLocks noGrp="1"/>
          </p:cNvSpPr>
          <p:nvPr>
            <p:ph type="dt" sz="half" idx="10"/>
          </p:nvPr>
        </p:nvSpPr>
        <p:spPr/>
        <p:txBody>
          <a:bodyPr/>
          <a:lstStyle/>
          <a:p>
            <a:fld id="{2062159B-ED42-7242-906A-A53FFDACA9AB}" type="datetimeFigureOut">
              <a:rPr lang="en-US" smtClean="0"/>
              <a:t>4/15/22</a:t>
            </a:fld>
            <a:endParaRPr lang="en-US"/>
          </a:p>
        </p:txBody>
      </p:sp>
      <p:sp>
        <p:nvSpPr>
          <p:cNvPr id="6" name="Footer Placeholder 5">
            <a:extLst>
              <a:ext uri="{FF2B5EF4-FFF2-40B4-BE49-F238E27FC236}">
                <a16:creationId xmlns:a16="http://schemas.microsoft.com/office/drawing/2014/main" id="{501F4B82-4A44-6649-AADD-F2DCFC52B9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9933B-A937-3D4E-A0D8-858287A8C3E5}"/>
              </a:ext>
            </a:extLst>
          </p:cNvPr>
          <p:cNvSpPr>
            <a:spLocks noGrp="1"/>
          </p:cNvSpPr>
          <p:nvPr>
            <p:ph type="sldNum" sz="quarter" idx="12"/>
          </p:nvPr>
        </p:nvSpPr>
        <p:spPr/>
        <p:txBody>
          <a:bodyPr/>
          <a:lstStyle/>
          <a:p>
            <a:fld id="{F3D85D13-C15A-704F-96CB-74A2A18B34D1}" type="slidenum">
              <a:rPr lang="en-US" smtClean="0"/>
              <a:t>‹#›</a:t>
            </a:fld>
            <a:endParaRPr lang="en-US"/>
          </a:p>
        </p:txBody>
      </p:sp>
    </p:spTree>
    <p:extLst>
      <p:ext uri="{BB962C8B-B14F-4D97-AF65-F5344CB8AC3E}">
        <p14:creationId xmlns:p14="http://schemas.microsoft.com/office/powerpoint/2010/main" val="193902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8C6C1-AA74-B54A-BDBF-FE2B5333A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D2EA4F-B5D4-0F40-A40C-F196CFE87F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5F44B5-AFD0-2147-8DBA-2AD5B73A11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2159B-ED42-7242-906A-A53FFDACA9AB}" type="datetimeFigureOut">
              <a:rPr lang="en-US" smtClean="0"/>
              <a:t>4/15/22</a:t>
            </a:fld>
            <a:endParaRPr lang="en-US"/>
          </a:p>
        </p:txBody>
      </p:sp>
      <p:sp>
        <p:nvSpPr>
          <p:cNvPr id="5" name="Footer Placeholder 4">
            <a:extLst>
              <a:ext uri="{FF2B5EF4-FFF2-40B4-BE49-F238E27FC236}">
                <a16:creationId xmlns:a16="http://schemas.microsoft.com/office/drawing/2014/main" id="{5487E810-9F4B-FD4B-B216-F887321AC3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0CAF76-DF1D-F44E-85DC-D148E8259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85D13-C15A-704F-96CB-74A2A18B34D1}" type="slidenum">
              <a:rPr lang="en-US" smtClean="0"/>
              <a:t>‹#›</a:t>
            </a:fld>
            <a:endParaRPr lang="en-US"/>
          </a:p>
        </p:txBody>
      </p:sp>
    </p:spTree>
    <p:extLst>
      <p:ext uri="{BB962C8B-B14F-4D97-AF65-F5344CB8AC3E}">
        <p14:creationId xmlns:p14="http://schemas.microsoft.com/office/powerpoint/2010/main" val="2696423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13.png"/><Relationship Id="rId5" Type="http://schemas.openxmlformats.org/officeDocument/2006/relationships/image" Target="../media/image23.png"/><Relationship Id="rId15" Type="http://schemas.openxmlformats.org/officeDocument/2006/relationships/comments" Target="../comments/comment1.xml"/><Relationship Id="rId10" Type="http://schemas.openxmlformats.org/officeDocument/2006/relationships/image" Target="../media/image12.jp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0.JPG"/><Relationship Id="rId5" Type="http://schemas.openxmlformats.org/officeDocument/2006/relationships/diagramQuickStyle" Target="../diagrams/quickStyle1.xml"/><Relationship Id="rId10" Type="http://schemas.openxmlformats.org/officeDocument/2006/relationships/image" Target="../media/image9.png"/><Relationship Id="rId4" Type="http://schemas.openxmlformats.org/officeDocument/2006/relationships/diagramLayout" Target="../diagrams/layout1.xml"/><Relationship Id="rId9"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a:extLst>
              <a:ext uri="{FF2B5EF4-FFF2-40B4-BE49-F238E27FC236}">
                <a16:creationId xmlns:a16="http://schemas.microsoft.com/office/drawing/2014/main" id="{D9E69C5F-1285-60BA-3636-97EC0E1BEC0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D3F2DE-B072-3045-BA0B-6DBB404FE61C}"/>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From Site to Sea:</a:t>
            </a:r>
          </a:p>
        </p:txBody>
      </p:sp>
      <p:sp>
        <p:nvSpPr>
          <p:cNvPr id="5" name="Subtitle 4">
            <a:extLst>
              <a:ext uri="{FF2B5EF4-FFF2-40B4-BE49-F238E27FC236}">
                <a16:creationId xmlns:a16="http://schemas.microsoft.com/office/drawing/2014/main" id="{23A51F57-AE13-294B-91B8-E5D1D5A50EFA}"/>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200" dirty="0">
                <a:solidFill>
                  <a:srgbClr val="FFFFFF"/>
                </a:solidFill>
              </a:rPr>
              <a:t>Protecting Habitat Through an Integrated Response to the Invasive European Green Crab across the Salish Sea</a:t>
            </a:r>
          </a:p>
        </p:txBody>
      </p:sp>
    </p:spTree>
    <p:extLst>
      <p:ext uri="{BB962C8B-B14F-4D97-AF65-F5344CB8AC3E}">
        <p14:creationId xmlns:p14="http://schemas.microsoft.com/office/powerpoint/2010/main" val="393285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extLst>
              <a:ext uri="{FF2B5EF4-FFF2-40B4-BE49-F238E27FC236}">
                <a16:creationId xmlns:a16="http://schemas.microsoft.com/office/drawing/2014/main" id="{D9E69C5F-1285-60BA-3636-97EC0E1BEC0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4" name="Title 3">
            <a:extLst>
              <a:ext uri="{FF2B5EF4-FFF2-40B4-BE49-F238E27FC236}">
                <a16:creationId xmlns:a16="http://schemas.microsoft.com/office/drawing/2014/main" id="{2CD3F2DE-B072-3045-BA0B-6DBB404FE61C}"/>
              </a:ext>
            </a:extLst>
          </p:cNvPr>
          <p:cNvSpPr>
            <a:spLocks noGrp="1"/>
          </p:cNvSpPr>
          <p:nvPr>
            <p:ph type="ctrTitle"/>
          </p:nvPr>
        </p:nvSpPr>
        <p:spPr>
          <a:xfrm>
            <a:off x="0" y="0"/>
            <a:ext cx="12292314" cy="3900328"/>
          </a:xfrm>
          <a:gradFill>
            <a:gsLst>
              <a:gs pos="72000">
                <a:srgbClr val="F6F8FC">
                  <a:alpha val="0"/>
                </a:srgbClr>
              </a:gs>
              <a:gs pos="93000">
                <a:schemeClr val="tx1">
                  <a:alpha val="44000"/>
                </a:schemeClr>
              </a:gs>
              <a:gs pos="100000">
                <a:schemeClr val="tx1">
                  <a:lumMod val="85000"/>
                  <a:lumOff val="15000"/>
                  <a:alpha val="0"/>
                </a:schemeClr>
              </a:gs>
            </a:gsLst>
            <a:lin ang="5400000" scaled="1"/>
          </a:gradFill>
          <a:effectLst>
            <a:outerShdw blurRad="50800" dist="38100" dir="2700000" algn="tl" rotWithShape="0">
              <a:prstClr val="black">
                <a:alpha val="40000"/>
              </a:prstClr>
            </a:outerShdw>
          </a:effectLst>
        </p:spPr>
        <p:txBody>
          <a:bodyPr>
            <a:normAutofit/>
          </a:bodyPr>
          <a:lstStyle/>
          <a:p>
            <a:pPr algn="l"/>
            <a:r>
              <a:rPr lang="en-US" sz="5200" dirty="0">
                <a:solidFill>
                  <a:srgbClr val="FFFFFF"/>
                </a:solidFill>
              </a:rPr>
              <a:t>Removal Trapping: Sooke Basin, BC</a:t>
            </a:r>
          </a:p>
        </p:txBody>
      </p:sp>
      <p:sp>
        <p:nvSpPr>
          <p:cNvPr id="5" name="Subtitle 4">
            <a:extLst>
              <a:ext uri="{FF2B5EF4-FFF2-40B4-BE49-F238E27FC236}">
                <a16:creationId xmlns:a16="http://schemas.microsoft.com/office/drawing/2014/main" id="{23A51F57-AE13-294B-91B8-E5D1D5A50EFA}"/>
              </a:ext>
            </a:extLst>
          </p:cNvPr>
          <p:cNvSpPr>
            <a:spLocks noGrp="1"/>
          </p:cNvSpPr>
          <p:nvPr>
            <p:ph type="subTitle" idx="1"/>
          </p:nvPr>
        </p:nvSpPr>
        <p:spPr>
          <a:xfrm>
            <a:off x="0" y="4096456"/>
            <a:ext cx="10058400" cy="1282707"/>
          </a:xfrm>
          <a:effectLst>
            <a:outerShdw blurRad="50800" dist="38100" dir="2700000" algn="tl" rotWithShape="0">
              <a:prstClr val="black">
                <a:alpha val="40000"/>
              </a:prstClr>
            </a:outerShdw>
          </a:effectLst>
        </p:spPr>
        <p:txBody>
          <a:bodyPr>
            <a:normAutofit fontScale="77500" lnSpcReduction="20000"/>
          </a:bodyPr>
          <a:lstStyle/>
          <a:p>
            <a:pPr algn="l"/>
            <a:r>
              <a:rPr lang="en-US" sz="4200" dirty="0" err="1">
                <a:solidFill>
                  <a:srgbClr val="FFFFFF"/>
                </a:solidFill>
              </a:rPr>
              <a:t>Crysta</a:t>
            </a:r>
            <a:r>
              <a:rPr lang="en-US" sz="4200" dirty="0">
                <a:solidFill>
                  <a:srgbClr val="FFFFFF"/>
                </a:solidFill>
              </a:rPr>
              <a:t> Stubbs, BSc, BIT</a:t>
            </a:r>
          </a:p>
          <a:p>
            <a:pPr algn="l"/>
            <a:r>
              <a:rPr lang="en-US" sz="3200" dirty="0">
                <a:solidFill>
                  <a:srgbClr val="FFFFFF"/>
                </a:solidFill>
              </a:rPr>
              <a:t>Lead Biologist</a:t>
            </a:r>
          </a:p>
          <a:p>
            <a:pPr algn="l"/>
            <a:r>
              <a:rPr lang="en-US" sz="3200" dirty="0">
                <a:solidFill>
                  <a:srgbClr val="FFFFFF"/>
                </a:solidFill>
              </a:rPr>
              <a:t>Coastal Restoration Society</a:t>
            </a:r>
          </a:p>
          <a:p>
            <a:pPr algn="l"/>
            <a:endParaRPr lang="en-US" sz="3200" dirty="0">
              <a:solidFill>
                <a:srgbClr val="FFFFFF"/>
              </a:solidFill>
            </a:endParaRPr>
          </a:p>
        </p:txBody>
      </p:sp>
    </p:spTree>
    <p:extLst>
      <p:ext uri="{BB962C8B-B14F-4D97-AF65-F5344CB8AC3E}">
        <p14:creationId xmlns:p14="http://schemas.microsoft.com/office/powerpoint/2010/main" val="27439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repeatCount="indefinite"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coastline of the Salish Sea.">
            <a:extLst>
              <a:ext uri="{FF2B5EF4-FFF2-40B4-BE49-F238E27FC236}">
                <a16:creationId xmlns:a16="http://schemas.microsoft.com/office/drawing/2014/main" id="{79872CC5-CEAB-4C41-8878-87F34E67D568}"/>
              </a:ext>
            </a:extLst>
          </p:cNvPr>
          <p:cNvPicPr>
            <a:picLocks noChangeAspect="1"/>
          </p:cNvPicPr>
          <p:nvPr/>
        </p:nvPicPr>
        <p:blipFill rotWithShape="1">
          <a:blip r:embed="rId3"/>
          <a:srcRect l="7643" t="7629" r="18723" b="11415"/>
          <a:stretch/>
        </p:blipFill>
        <p:spPr>
          <a:xfrm>
            <a:off x="3364738" y="0"/>
            <a:ext cx="8827261" cy="6858000"/>
          </a:xfrm>
          <a:prstGeom prst="rect">
            <a:avLst/>
          </a:prstGeom>
        </p:spPr>
      </p:pic>
      <p:sp>
        <p:nvSpPr>
          <p:cNvPr id="12" name="Rectangle 11">
            <a:extLst>
              <a:ext uri="{FF2B5EF4-FFF2-40B4-BE49-F238E27FC236}">
                <a16:creationId xmlns:a16="http://schemas.microsoft.com/office/drawing/2014/main" id="{29773530-DA62-2B4D-8FC9-9769C9D74D48}"/>
              </a:ext>
            </a:extLst>
          </p:cNvPr>
          <p:cNvSpPr/>
          <p:nvPr/>
        </p:nvSpPr>
        <p:spPr>
          <a:xfrm>
            <a:off x="9157920" y="3805394"/>
            <a:ext cx="433304" cy="432509"/>
          </a:xfrm>
          <a:prstGeom prst="rect">
            <a:avLst/>
          </a:prstGeom>
          <a:noFill/>
          <a:ln w="57150">
            <a:solidFill>
              <a:srgbClr val="F6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EF90A88-62D5-E842-8E03-70A0F00C4190}"/>
              </a:ext>
            </a:extLst>
          </p:cNvPr>
          <p:cNvSpPr>
            <a:spLocks noGrp="1"/>
          </p:cNvSpPr>
          <p:nvPr>
            <p:ph type="title"/>
          </p:nvPr>
        </p:nvSpPr>
        <p:spPr>
          <a:xfrm>
            <a:off x="0" y="0"/>
            <a:ext cx="3932237" cy="487403"/>
          </a:xfrm>
        </p:spPr>
        <p:txBody>
          <a:bodyPr>
            <a:noAutofit/>
          </a:bodyPr>
          <a:lstStyle/>
          <a:p>
            <a:pPr lvl="0">
              <a:lnSpc>
                <a:spcPct val="100000"/>
              </a:lnSpc>
              <a:spcBef>
                <a:spcPts val="0"/>
              </a:spcBef>
            </a:pPr>
            <a:r>
              <a:rPr lang="en-US" b="1" cap="small" dirty="0">
                <a:solidFill>
                  <a:srgbClr val="1A4645"/>
                </a:solidFill>
              </a:rPr>
              <a:t>Geography &amp; Approach</a:t>
            </a:r>
          </a:p>
        </p:txBody>
      </p:sp>
      <p:sp>
        <p:nvSpPr>
          <p:cNvPr id="15" name="Text Placeholder 14">
            <a:extLst>
              <a:ext uri="{FF2B5EF4-FFF2-40B4-BE49-F238E27FC236}">
                <a16:creationId xmlns:a16="http://schemas.microsoft.com/office/drawing/2014/main" id="{D27110AD-7798-4F46-86D7-C893B49EEC2A}"/>
              </a:ext>
            </a:extLst>
          </p:cNvPr>
          <p:cNvSpPr>
            <a:spLocks noGrp="1"/>
          </p:cNvSpPr>
          <p:nvPr>
            <p:ph type="body" sz="half" idx="2"/>
          </p:nvPr>
        </p:nvSpPr>
        <p:spPr>
          <a:xfrm>
            <a:off x="138280" y="714098"/>
            <a:ext cx="6348780" cy="5094288"/>
          </a:xfrm>
        </p:spPr>
        <p:txBody>
          <a:bodyPr>
            <a:normAutofit/>
          </a:bodyPr>
          <a:lstStyle/>
          <a:p>
            <a:pPr marL="9525" lvl="0">
              <a:lnSpc>
                <a:spcPct val="100000"/>
              </a:lnSpc>
              <a:spcBef>
                <a:spcPts val="0"/>
              </a:spcBef>
              <a:buClr>
                <a:srgbClr val="000000"/>
              </a:buClr>
              <a:buSzPts val="2000"/>
            </a:pPr>
            <a:r>
              <a:rPr lang="en-US" sz="3200" u="sng" dirty="0"/>
              <a:t>Management Site: </a:t>
            </a:r>
          </a:p>
          <a:p>
            <a:pPr marL="9525" lvl="0">
              <a:lnSpc>
                <a:spcPct val="100000"/>
              </a:lnSpc>
              <a:spcBef>
                <a:spcPts val="0"/>
              </a:spcBef>
              <a:buClr>
                <a:srgbClr val="000000"/>
              </a:buClr>
              <a:buSzPts val="2000"/>
            </a:pPr>
            <a:r>
              <a:rPr lang="en-US" sz="3200" b="1" dirty="0">
                <a:solidFill>
                  <a:srgbClr val="68829E"/>
                </a:solidFill>
              </a:rPr>
              <a:t>Sooke Basin, BC</a:t>
            </a:r>
          </a:p>
          <a:p>
            <a:pPr marL="295275" lvl="0" indent="-285750">
              <a:lnSpc>
                <a:spcPct val="100000"/>
              </a:lnSpc>
              <a:spcBef>
                <a:spcPts val="600"/>
              </a:spcBef>
              <a:buClr>
                <a:srgbClr val="000000"/>
              </a:buClr>
              <a:buSzPts val="2000"/>
              <a:buFont typeface="Arial" panose="020B0604020202020204" pitchFamily="34" charset="0"/>
              <a:buChar char="•"/>
            </a:pPr>
            <a:r>
              <a:rPr lang="en-US" sz="2400" dirty="0"/>
              <a:t>Coordinating group:</a:t>
            </a:r>
            <a:r>
              <a:rPr lang="en-US" sz="2400" dirty="0">
                <a:solidFill>
                  <a:srgbClr val="505160"/>
                </a:solidFill>
              </a:rPr>
              <a:t>                                                       </a:t>
            </a:r>
          </a:p>
          <a:p>
            <a:pPr marL="9525" lvl="0">
              <a:lnSpc>
                <a:spcPct val="100000"/>
              </a:lnSpc>
              <a:buClr>
                <a:srgbClr val="000000"/>
              </a:buClr>
              <a:buSzPts val="2000"/>
            </a:pPr>
            <a:r>
              <a:rPr lang="en-US" sz="2400" b="1" dirty="0">
                <a:solidFill>
                  <a:srgbClr val="505160"/>
                </a:solidFill>
              </a:rPr>
              <a:t>	</a:t>
            </a:r>
            <a:r>
              <a:rPr lang="en-US" sz="2400" b="1" dirty="0">
                <a:solidFill>
                  <a:srgbClr val="68829E"/>
                </a:solidFill>
              </a:rPr>
              <a:t>Coastal Restoration Society</a:t>
            </a:r>
          </a:p>
          <a:p>
            <a:pPr marL="295275" lvl="0" indent="-285750">
              <a:lnSpc>
                <a:spcPct val="100000"/>
              </a:lnSpc>
              <a:spcBef>
                <a:spcPts val="600"/>
              </a:spcBef>
              <a:buClr>
                <a:srgbClr val="000000"/>
              </a:buClr>
              <a:buSzPts val="2000"/>
              <a:buFont typeface="Arial" panose="020B0604020202020204" pitchFamily="34" charset="0"/>
              <a:buChar char="•"/>
            </a:pPr>
            <a:r>
              <a:rPr lang="en-US" sz="2400" b="1" dirty="0">
                <a:solidFill>
                  <a:srgbClr val="68829E"/>
                </a:solidFill>
              </a:rPr>
              <a:t>10</a:t>
            </a:r>
            <a:r>
              <a:rPr lang="en-US" sz="2400" dirty="0"/>
              <a:t> square km of tidelands (4 target sites)</a:t>
            </a:r>
          </a:p>
          <a:p>
            <a:pPr marL="295275" lvl="0" indent="-285750">
              <a:lnSpc>
                <a:spcPct val="100000"/>
              </a:lnSpc>
              <a:spcBef>
                <a:spcPts val="600"/>
              </a:spcBef>
              <a:buClr>
                <a:srgbClr val="000000"/>
              </a:buClr>
              <a:buSzPts val="2000"/>
              <a:buFont typeface="Arial" panose="020B0604020202020204" pitchFamily="34" charset="0"/>
              <a:buChar char="•"/>
            </a:pPr>
            <a:r>
              <a:rPr lang="en-US" sz="2400" dirty="0"/>
              <a:t>First green crab detection: </a:t>
            </a:r>
            <a:r>
              <a:rPr lang="en-US" sz="2400" b="1" dirty="0">
                <a:solidFill>
                  <a:srgbClr val="68829E"/>
                </a:solidFill>
              </a:rPr>
              <a:t>2012</a:t>
            </a:r>
            <a:endParaRPr lang="en-US" sz="2400" dirty="0"/>
          </a:p>
          <a:p>
            <a:pPr marL="295275" lvl="0" indent="-285750">
              <a:lnSpc>
                <a:spcPct val="100000"/>
              </a:lnSpc>
              <a:spcBef>
                <a:spcPts val="600"/>
              </a:spcBef>
              <a:buClr>
                <a:srgbClr val="000000"/>
              </a:buClr>
              <a:buSzPts val="2000"/>
              <a:buFont typeface="Arial" panose="020B0604020202020204" pitchFamily="34" charset="0"/>
              <a:buChar char="•"/>
            </a:pPr>
            <a:r>
              <a:rPr lang="en-US" sz="2400" dirty="0"/>
              <a:t>Removal trapping began: </a:t>
            </a:r>
            <a:r>
              <a:rPr lang="en-US" sz="2400" b="1" dirty="0">
                <a:solidFill>
                  <a:srgbClr val="68829E"/>
                </a:solidFill>
              </a:rPr>
              <a:t>November 2021</a:t>
            </a:r>
          </a:p>
          <a:p>
            <a:pPr marL="295275" lvl="0" indent="-285750">
              <a:lnSpc>
                <a:spcPct val="100000"/>
              </a:lnSpc>
              <a:spcBef>
                <a:spcPts val="600"/>
              </a:spcBef>
              <a:buClr>
                <a:srgbClr val="000000"/>
              </a:buClr>
              <a:buSzPts val="2000"/>
              <a:buFont typeface="Arial" panose="020B0604020202020204" pitchFamily="34" charset="0"/>
              <a:buChar char="•"/>
            </a:pPr>
            <a:r>
              <a:rPr lang="en-US" sz="2400" b="1" dirty="0">
                <a:solidFill>
                  <a:srgbClr val="68829E"/>
                </a:solidFill>
              </a:rPr>
              <a:t>60,013</a:t>
            </a:r>
            <a:r>
              <a:rPr lang="en-US" sz="2400" dirty="0"/>
              <a:t> green crabs captured in since Nov. 2021</a:t>
            </a:r>
          </a:p>
          <a:p>
            <a:pPr marL="295275" lvl="0" indent="-285750">
              <a:lnSpc>
                <a:spcPct val="100000"/>
              </a:lnSpc>
              <a:spcBef>
                <a:spcPts val="600"/>
              </a:spcBef>
              <a:buClr>
                <a:srgbClr val="000000"/>
              </a:buClr>
              <a:buSzPts val="2000"/>
              <a:buFont typeface="Arial" panose="020B0604020202020204" pitchFamily="34" charset="0"/>
              <a:buChar char="•"/>
            </a:pPr>
            <a:r>
              <a:rPr lang="en-US" sz="2400" dirty="0"/>
              <a:t>Personnel</a:t>
            </a:r>
          </a:p>
          <a:p>
            <a:pPr marL="752475" lvl="1" indent="-285750">
              <a:buClr>
                <a:srgbClr val="000000"/>
              </a:buClr>
              <a:buSzPts val="2000"/>
              <a:buFont typeface="Arial" panose="020B0604020202020204" pitchFamily="34" charset="0"/>
              <a:buChar char="•"/>
            </a:pPr>
            <a:r>
              <a:rPr lang="en-US" sz="2400" dirty="0"/>
              <a:t>4 Full Time</a:t>
            </a:r>
            <a:endParaRPr lang="en-US" sz="2400" dirty="0">
              <a:cs typeface="Calibri"/>
            </a:endParaRPr>
          </a:p>
          <a:p>
            <a:pPr marL="752475" lvl="1" indent="-285750">
              <a:buClr>
                <a:srgbClr val="000000"/>
              </a:buClr>
              <a:buSzPts val="2000"/>
              <a:buFont typeface="Arial" panose="020B0604020202020204" pitchFamily="34" charset="0"/>
              <a:buChar char="•"/>
            </a:pPr>
            <a:r>
              <a:rPr lang="en-US" sz="2400" dirty="0"/>
              <a:t>3 Part Time</a:t>
            </a:r>
          </a:p>
          <a:p>
            <a:endParaRPr lang="en-US" sz="1800" dirty="0"/>
          </a:p>
        </p:txBody>
      </p:sp>
    </p:spTree>
    <p:extLst>
      <p:ext uri="{BB962C8B-B14F-4D97-AF65-F5344CB8AC3E}">
        <p14:creationId xmlns:p14="http://schemas.microsoft.com/office/powerpoint/2010/main" val="363189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F90A88-62D5-E842-8E03-70A0F00C4190}"/>
              </a:ext>
            </a:extLst>
          </p:cNvPr>
          <p:cNvSpPr>
            <a:spLocks noGrp="1"/>
          </p:cNvSpPr>
          <p:nvPr>
            <p:ph type="title"/>
          </p:nvPr>
        </p:nvSpPr>
        <p:spPr>
          <a:xfrm>
            <a:off x="0" y="0"/>
            <a:ext cx="8437944" cy="487403"/>
          </a:xfrm>
        </p:spPr>
        <p:txBody>
          <a:bodyPr>
            <a:noAutofit/>
          </a:bodyPr>
          <a:lstStyle/>
          <a:p>
            <a:pPr lvl="0">
              <a:lnSpc>
                <a:spcPct val="100000"/>
              </a:lnSpc>
              <a:spcBef>
                <a:spcPts val="0"/>
              </a:spcBef>
            </a:pPr>
            <a:r>
              <a:rPr lang="en-US" b="1" cap="small" dirty="0">
                <a:solidFill>
                  <a:srgbClr val="1A4645"/>
                </a:solidFill>
              </a:rPr>
              <a:t>Collaborations &amp; Partners: Sooke Basin, BC</a:t>
            </a:r>
          </a:p>
        </p:txBody>
      </p:sp>
      <p:sp>
        <p:nvSpPr>
          <p:cNvPr id="15" name="Text Placeholder 14">
            <a:extLst>
              <a:ext uri="{FF2B5EF4-FFF2-40B4-BE49-F238E27FC236}">
                <a16:creationId xmlns:a16="http://schemas.microsoft.com/office/drawing/2014/main" id="{D27110AD-7798-4F46-86D7-C893B49EEC2A}"/>
              </a:ext>
            </a:extLst>
          </p:cNvPr>
          <p:cNvSpPr>
            <a:spLocks noGrp="1"/>
          </p:cNvSpPr>
          <p:nvPr>
            <p:ph type="body" sz="half" idx="2"/>
          </p:nvPr>
        </p:nvSpPr>
        <p:spPr>
          <a:xfrm>
            <a:off x="138280" y="714098"/>
            <a:ext cx="6348780" cy="5094288"/>
          </a:xfrm>
        </p:spPr>
        <p:txBody>
          <a:bodyPr>
            <a:normAutofit/>
          </a:bodyPr>
          <a:lstStyle/>
          <a:p>
            <a:pPr marL="9525" lvl="0">
              <a:spcBef>
                <a:spcPts val="1200"/>
              </a:spcBef>
              <a:spcAft>
                <a:spcPts val="600"/>
              </a:spcAft>
            </a:pPr>
            <a:r>
              <a:rPr lang="en-US" sz="2200" dirty="0">
                <a:solidFill>
                  <a:schemeClr val="dk1"/>
                </a:solidFill>
              </a:rPr>
              <a:t>For planning:</a:t>
            </a:r>
            <a:endParaRPr lang="en-US" sz="2200" dirty="0">
              <a:solidFill>
                <a:srgbClr val="C36446"/>
              </a:solidFill>
            </a:endParaRPr>
          </a:p>
          <a:p>
            <a:pPr marL="295275" lvl="0" indent="-285750">
              <a:lnSpc>
                <a:spcPct val="100000"/>
              </a:lnSpc>
              <a:spcBef>
                <a:spcPts val="0"/>
              </a:spcBef>
              <a:buClr>
                <a:srgbClr val="000000"/>
              </a:buClr>
              <a:buSzPts val="2000"/>
              <a:buChar char="•"/>
            </a:pPr>
            <a:r>
              <a:rPr lang="en-US" sz="1800" dirty="0" err="1">
                <a:solidFill>
                  <a:schemeClr val="dk1"/>
                </a:solidFill>
              </a:rPr>
              <a:t>T’Sou-ke</a:t>
            </a:r>
            <a:r>
              <a:rPr lang="en-US" sz="1800" dirty="0">
                <a:solidFill>
                  <a:schemeClr val="dk1"/>
                </a:solidFill>
              </a:rPr>
              <a:t> First Nation</a:t>
            </a:r>
          </a:p>
          <a:p>
            <a:pPr marL="295275" lvl="0" indent="-273050">
              <a:lnSpc>
                <a:spcPct val="100000"/>
              </a:lnSpc>
              <a:spcBef>
                <a:spcPts val="0"/>
              </a:spcBef>
              <a:buClr>
                <a:schemeClr val="dk1"/>
              </a:buClr>
              <a:buSzPts val="1800"/>
              <a:buChar char="•"/>
            </a:pPr>
            <a:r>
              <a:rPr lang="en-US" sz="1800" dirty="0">
                <a:solidFill>
                  <a:schemeClr val="dk1"/>
                </a:solidFill>
              </a:rPr>
              <a:t>Coastal Restoration Society</a:t>
            </a:r>
          </a:p>
          <a:p>
            <a:pPr marL="295275" lvl="0" indent="-273050">
              <a:lnSpc>
                <a:spcPct val="100000"/>
              </a:lnSpc>
              <a:spcBef>
                <a:spcPts val="0"/>
              </a:spcBef>
              <a:buClr>
                <a:schemeClr val="dk1"/>
              </a:buClr>
              <a:buSzPts val="1800"/>
              <a:buChar char="•"/>
            </a:pPr>
            <a:r>
              <a:rPr lang="en-US" sz="1800" dirty="0">
                <a:solidFill>
                  <a:schemeClr val="dk1"/>
                </a:solidFill>
              </a:rPr>
              <a:t>Department of Fisheries and Oceans Canada</a:t>
            </a:r>
          </a:p>
          <a:p>
            <a:pPr marL="9525" lvl="0">
              <a:lnSpc>
                <a:spcPct val="100000"/>
              </a:lnSpc>
              <a:spcBef>
                <a:spcPts val="1200"/>
              </a:spcBef>
              <a:spcAft>
                <a:spcPts val="600"/>
              </a:spcAft>
              <a:buClr>
                <a:srgbClr val="000000"/>
              </a:buClr>
              <a:buSzPts val="2400"/>
            </a:pPr>
            <a:r>
              <a:rPr lang="en-US" sz="2200" dirty="0">
                <a:solidFill>
                  <a:schemeClr val="dk1"/>
                </a:solidFill>
              </a:rPr>
              <a:t>For funding:</a:t>
            </a:r>
          </a:p>
          <a:p>
            <a:pPr marL="295275" lvl="0" indent="-285750">
              <a:lnSpc>
                <a:spcPct val="100000"/>
              </a:lnSpc>
              <a:spcBef>
                <a:spcPts val="0"/>
              </a:spcBef>
              <a:buClr>
                <a:srgbClr val="000000"/>
              </a:buClr>
              <a:buSzPts val="2000"/>
              <a:buChar char="•"/>
            </a:pPr>
            <a:r>
              <a:rPr lang="en-US" sz="1900" dirty="0">
                <a:solidFill>
                  <a:schemeClr val="dk1"/>
                </a:solidFill>
              </a:rPr>
              <a:t>British Columbia Salmon Restoration and Innovation Fund</a:t>
            </a:r>
          </a:p>
          <a:p>
            <a:pPr marL="9525" lvl="0">
              <a:lnSpc>
                <a:spcPct val="100000"/>
              </a:lnSpc>
              <a:spcBef>
                <a:spcPts val="1200"/>
              </a:spcBef>
              <a:spcAft>
                <a:spcPts val="600"/>
              </a:spcAft>
              <a:buClr>
                <a:srgbClr val="000000"/>
              </a:buClr>
              <a:buSzPts val="2400"/>
            </a:pPr>
            <a:r>
              <a:rPr lang="en-US" sz="2200" dirty="0">
                <a:solidFill>
                  <a:schemeClr val="dk1"/>
                </a:solidFill>
              </a:rPr>
              <a:t>For personnel:</a:t>
            </a:r>
            <a:endParaRPr lang="en-US" sz="2200" dirty="0">
              <a:solidFill>
                <a:srgbClr val="000000"/>
              </a:solidFill>
            </a:endParaRPr>
          </a:p>
          <a:p>
            <a:pPr marL="295275" lvl="0" indent="-285750">
              <a:lnSpc>
                <a:spcPct val="100000"/>
              </a:lnSpc>
              <a:spcBef>
                <a:spcPts val="0"/>
              </a:spcBef>
              <a:buClr>
                <a:srgbClr val="000000"/>
              </a:buClr>
              <a:buSzPts val="2000"/>
              <a:buChar char="•"/>
            </a:pPr>
            <a:r>
              <a:rPr lang="en-US" sz="1900" dirty="0">
                <a:solidFill>
                  <a:schemeClr val="dk1"/>
                </a:solidFill>
              </a:rPr>
              <a:t>Coastal Restoration Society</a:t>
            </a:r>
          </a:p>
          <a:p>
            <a:pPr marL="295275" lvl="0" indent="-285750">
              <a:lnSpc>
                <a:spcPct val="100000"/>
              </a:lnSpc>
              <a:spcBef>
                <a:spcPts val="0"/>
              </a:spcBef>
              <a:buClr>
                <a:srgbClr val="000000"/>
              </a:buClr>
              <a:buSzPts val="2000"/>
              <a:buChar char="•"/>
            </a:pPr>
            <a:r>
              <a:rPr lang="en-US" sz="1900" dirty="0" err="1">
                <a:solidFill>
                  <a:schemeClr val="dk1"/>
                </a:solidFill>
              </a:rPr>
              <a:t>T’Sou-ke</a:t>
            </a:r>
            <a:r>
              <a:rPr lang="en-US" sz="1900" dirty="0">
                <a:solidFill>
                  <a:schemeClr val="dk1"/>
                </a:solidFill>
              </a:rPr>
              <a:t> First Nation </a:t>
            </a:r>
          </a:p>
          <a:p>
            <a:pPr marL="9525" lvl="0">
              <a:lnSpc>
                <a:spcPct val="100000"/>
              </a:lnSpc>
              <a:spcBef>
                <a:spcPts val="1200"/>
              </a:spcBef>
              <a:spcAft>
                <a:spcPts val="600"/>
              </a:spcAft>
              <a:buClr>
                <a:srgbClr val="000000"/>
              </a:buClr>
              <a:buSzPts val="2400"/>
            </a:pPr>
            <a:r>
              <a:rPr lang="en-US" sz="2200" dirty="0">
                <a:solidFill>
                  <a:schemeClr val="dk1"/>
                </a:solidFill>
              </a:rPr>
              <a:t>For information/advisement:</a:t>
            </a:r>
            <a:endParaRPr lang="en-US" sz="2200" dirty="0">
              <a:solidFill>
                <a:srgbClr val="000000"/>
              </a:solidFill>
            </a:endParaRPr>
          </a:p>
          <a:p>
            <a:pPr marL="295275" lvl="0" indent="-285750">
              <a:lnSpc>
                <a:spcPct val="100000"/>
              </a:lnSpc>
              <a:spcBef>
                <a:spcPts val="0"/>
              </a:spcBef>
              <a:buClr>
                <a:srgbClr val="000000"/>
              </a:buClr>
              <a:buSzPts val="2000"/>
              <a:buChar char="•"/>
            </a:pPr>
            <a:r>
              <a:rPr lang="en-US" sz="1800" dirty="0">
                <a:solidFill>
                  <a:schemeClr val="dk1"/>
                </a:solidFill>
              </a:rPr>
              <a:t>Department of Fisheries and Oceans Canada</a:t>
            </a:r>
          </a:p>
          <a:p>
            <a:pPr marL="295275" lvl="0" indent="-273050">
              <a:lnSpc>
                <a:spcPct val="100000"/>
              </a:lnSpc>
              <a:spcBef>
                <a:spcPts val="0"/>
              </a:spcBef>
              <a:buClr>
                <a:schemeClr val="dk1"/>
              </a:buClr>
              <a:buSzPts val="1800"/>
              <a:buChar char="•"/>
            </a:pPr>
            <a:r>
              <a:rPr lang="en-US" sz="1800" dirty="0" err="1">
                <a:solidFill>
                  <a:schemeClr val="dk1"/>
                </a:solidFill>
              </a:rPr>
              <a:t>T’Sou-ke</a:t>
            </a:r>
            <a:r>
              <a:rPr lang="en-US" sz="1800" dirty="0">
                <a:solidFill>
                  <a:schemeClr val="dk1"/>
                </a:solidFill>
              </a:rPr>
              <a:t> First Nation</a:t>
            </a:r>
          </a:p>
        </p:txBody>
      </p:sp>
      <p:pic>
        <p:nvPicPr>
          <p:cNvPr id="6" name="Google Shape;103;g124307c9397_0_18" descr="The logo of the coastal restoration Society">
            <a:extLst>
              <a:ext uri="{FF2B5EF4-FFF2-40B4-BE49-F238E27FC236}">
                <a16:creationId xmlns:a16="http://schemas.microsoft.com/office/drawing/2014/main" id="{40793B94-0B1E-8840-8E84-4114AB5D0297}"/>
              </a:ext>
            </a:extLst>
          </p:cNvPr>
          <p:cNvPicPr preferRelativeResize="0"/>
          <p:nvPr/>
        </p:nvPicPr>
        <p:blipFill rotWithShape="1">
          <a:blip r:embed="rId3">
            <a:alphaModFix/>
          </a:blip>
          <a:srcRect/>
          <a:stretch/>
        </p:blipFill>
        <p:spPr>
          <a:xfrm>
            <a:off x="2431100" y="5551877"/>
            <a:ext cx="1914141" cy="769500"/>
          </a:xfrm>
          <a:prstGeom prst="rect">
            <a:avLst/>
          </a:prstGeom>
          <a:noFill/>
          <a:ln>
            <a:noFill/>
          </a:ln>
        </p:spPr>
      </p:pic>
      <p:pic>
        <p:nvPicPr>
          <p:cNvPr id="7" name="Google Shape;104;g124307c9397_0_18" descr="The logo of the T'Sou-ke First Nation">
            <a:extLst>
              <a:ext uri="{FF2B5EF4-FFF2-40B4-BE49-F238E27FC236}">
                <a16:creationId xmlns:a16="http://schemas.microsoft.com/office/drawing/2014/main" id="{D77AE0B3-7919-E94C-8668-1307F9F1F38E}"/>
              </a:ext>
            </a:extLst>
          </p:cNvPr>
          <p:cNvPicPr preferRelativeResize="0"/>
          <p:nvPr/>
        </p:nvPicPr>
        <p:blipFill rotWithShape="1">
          <a:blip r:embed="rId4">
            <a:alphaModFix/>
          </a:blip>
          <a:srcRect/>
          <a:stretch/>
        </p:blipFill>
        <p:spPr>
          <a:xfrm>
            <a:off x="580100" y="5413275"/>
            <a:ext cx="1130416" cy="1046700"/>
          </a:xfrm>
          <a:prstGeom prst="rect">
            <a:avLst/>
          </a:prstGeom>
          <a:noFill/>
          <a:ln>
            <a:noFill/>
          </a:ln>
        </p:spPr>
      </p:pic>
      <p:pic>
        <p:nvPicPr>
          <p:cNvPr id="9" name="Google Shape;105;g124307c9397_0_18" descr="The logo of Fisheries and Oceans Canada">
            <a:extLst>
              <a:ext uri="{FF2B5EF4-FFF2-40B4-BE49-F238E27FC236}">
                <a16:creationId xmlns:a16="http://schemas.microsoft.com/office/drawing/2014/main" id="{44C481AA-9A0D-5C4D-BF6C-F09F402E90A8}"/>
              </a:ext>
            </a:extLst>
          </p:cNvPr>
          <p:cNvPicPr preferRelativeResize="0"/>
          <p:nvPr/>
        </p:nvPicPr>
        <p:blipFill rotWithShape="1">
          <a:blip r:embed="rId5">
            <a:alphaModFix/>
          </a:blip>
          <a:srcRect/>
          <a:stretch/>
        </p:blipFill>
        <p:spPr>
          <a:xfrm>
            <a:off x="5065823" y="5527600"/>
            <a:ext cx="2066688" cy="769500"/>
          </a:xfrm>
          <a:prstGeom prst="rect">
            <a:avLst/>
          </a:prstGeom>
          <a:noFill/>
          <a:ln>
            <a:noFill/>
          </a:ln>
        </p:spPr>
      </p:pic>
      <p:pic>
        <p:nvPicPr>
          <p:cNvPr id="10" name="Google Shape;106;g124307c9397_0_18" descr="The logo of the province of British Columbia">
            <a:extLst>
              <a:ext uri="{FF2B5EF4-FFF2-40B4-BE49-F238E27FC236}">
                <a16:creationId xmlns:a16="http://schemas.microsoft.com/office/drawing/2014/main" id="{C5335407-D2EB-D64C-817D-53F918B748DC}"/>
              </a:ext>
            </a:extLst>
          </p:cNvPr>
          <p:cNvPicPr preferRelativeResize="0"/>
          <p:nvPr/>
        </p:nvPicPr>
        <p:blipFill>
          <a:blip r:embed="rId6">
            <a:alphaModFix/>
          </a:blip>
          <a:stretch>
            <a:fillRect/>
          </a:stretch>
        </p:blipFill>
        <p:spPr>
          <a:xfrm>
            <a:off x="7853076" y="5471436"/>
            <a:ext cx="1385075" cy="769500"/>
          </a:xfrm>
          <a:prstGeom prst="rect">
            <a:avLst/>
          </a:prstGeom>
          <a:noFill/>
          <a:ln>
            <a:noFill/>
          </a:ln>
        </p:spPr>
      </p:pic>
      <p:pic>
        <p:nvPicPr>
          <p:cNvPr id="11" name="Google Shape;107;g124307c9397_0_18" descr="The logo of the federal government of Canada">
            <a:extLst>
              <a:ext uri="{FF2B5EF4-FFF2-40B4-BE49-F238E27FC236}">
                <a16:creationId xmlns:a16="http://schemas.microsoft.com/office/drawing/2014/main" id="{4D1B784D-CEA0-C240-BD74-1CE6B29AD046}"/>
              </a:ext>
            </a:extLst>
          </p:cNvPr>
          <p:cNvPicPr preferRelativeResize="0"/>
          <p:nvPr/>
        </p:nvPicPr>
        <p:blipFill>
          <a:blip r:embed="rId7">
            <a:alphaModFix/>
          </a:blip>
          <a:stretch>
            <a:fillRect/>
          </a:stretch>
        </p:blipFill>
        <p:spPr>
          <a:xfrm>
            <a:off x="9958727" y="5684902"/>
            <a:ext cx="1634550" cy="503448"/>
          </a:xfrm>
          <a:prstGeom prst="rect">
            <a:avLst/>
          </a:prstGeom>
          <a:noFill/>
          <a:ln>
            <a:noFill/>
          </a:ln>
        </p:spPr>
      </p:pic>
      <p:pic>
        <p:nvPicPr>
          <p:cNvPr id="13" name="Google Shape;108;g124307c9397_0_18" descr="A picture of two people on a a boat collecting data on green crabs.">
            <a:extLst>
              <a:ext uri="{FF2B5EF4-FFF2-40B4-BE49-F238E27FC236}">
                <a16:creationId xmlns:a16="http://schemas.microsoft.com/office/drawing/2014/main" id="{72055B71-C941-D649-933C-C0CBA6751893}"/>
              </a:ext>
            </a:extLst>
          </p:cNvPr>
          <p:cNvPicPr preferRelativeResize="0"/>
          <p:nvPr/>
        </p:nvPicPr>
        <p:blipFill>
          <a:blip r:embed="rId8">
            <a:alphaModFix/>
          </a:blip>
          <a:stretch>
            <a:fillRect/>
          </a:stretch>
        </p:blipFill>
        <p:spPr>
          <a:xfrm>
            <a:off x="8011875" y="976025"/>
            <a:ext cx="3291223" cy="1851324"/>
          </a:xfrm>
          <a:prstGeom prst="rect">
            <a:avLst/>
          </a:prstGeom>
          <a:noFill/>
          <a:ln>
            <a:noFill/>
          </a:ln>
        </p:spPr>
      </p:pic>
      <p:pic>
        <p:nvPicPr>
          <p:cNvPr id="14" name="Google Shape;109;g124307c9397_0_18" descr="A picture of a lot of European green crab piled together.">
            <a:extLst>
              <a:ext uri="{FF2B5EF4-FFF2-40B4-BE49-F238E27FC236}">
                <a16:creationId xmlns:a16="http://schemas.microsoft.com/office/drawing/2014/main" id="{5763E61F-B6BA-174B-9E5E-73EC5C590F00}"/>
              </a:ext>
            </a:extLst>
          </p:cNvPr>
          <p:cNvPicPr preferRelativeResize="0"/>
          <p:nvPr/>
        </p:nvPicPr>
        <p:blipFill>
          <a:blip r:embed="rId9">
            <a:alphaModFix/>
          </a:blip>
          <a:stretch>
            <a:fillRect/>
          </a:stretch>
        </p:blipFill>
        <p:spPr>
          <a:xfrm>
            <a:off x="8011865" y="2956938"/>
            <a:ext cx="3291233" cy="2474838"/>
          </a:xfrm>
          <a:prstGeom prst="rect">
            <a:avLst/>
          </a:prstGeom>
          <a:noFill/>
          <a:ln>
            <a:noFill/>
          </a:ln>
        </p:spPr>
      </p:pic>
    </p:spTree>
    <p:extLst>
      <p:ext uri="{BB962C8B-B14F-4D97-AF65-F5344CB8AC3E}">
        <p14:creationId xmlns:p14="http://schemas.microsoft.com/office/powerpoint/2010/main" val="3062009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aphicFrame>
        <p:nvGraphicFramePr>
          <p:cNvPr id="116" name="Google Shape;116;p3"/>
          <p:cNvGraphicFramePr/>
          <p:nvPr>
            <p:extLst>
              <p:ext uri="{D42A27DB-BD31-4B8C-83A1-F6EECF244321}">
                <p14:modId xmlns:p14="http://schemas.microsoft.com/office/powerpoint/2010/main" val="336780664"/>
              </p:ext>
            </p:extLst>
          </p:nvPr>
        </p:nvGraphicFramePr>
        <p:xfrm>
          <a:off x="952500" y="878188"/>
          <a:ext cx="10287000" cy="2431375"/>
        </p:xfrm>
        <a:graphic>
          <a:graphicData uri="http://schemas.openxmlformats.org/drawingml/2006/table">
            <a:tbl>
              <a:tblPr>
                <a:noFill/>
              </a:tblPr>
              <a:tblGrid>
                <a:gridCol w="34290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587800">
                <a:tc>
                  <a:txBody>
                    <a:bodyPr/>
                    <a:lstStyle/>
                    <a:p>
                      <a:pPr marL="0" lvl="0" indent="0" algn="ctr" rtl="0">
                        <a:spcBef>
                          <a:spcPts val="0"/>
                        </a:spcBef>
                        <a:spcAft>
                          <a:spcPts val="0"/>
                        </a:spcAft>
                        <a:buNone/>
                      </a:pPr>
                      <a:r>
                        <a:rPr lang="en-US" sz="2400" b="1" dirty="0">
                          <a:solidFill>
                            <a:schemeClr val="dk1"/>
                          </a:solidFill>
                          <a:latin typeface="+mj-lt"/>
                        </a:rPr>
                        <a:t>Successes </a:t>
                      </a:r>
                      <a:endParaRPr sz="2400" dirty="0">
                        <a:latin typeface="+mj-lt"/>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b="1" dirty="0">
                          <a:solidFill>
                            <a:schemeClr val="dk1"/>
                          </a:solidFill>
                          <a:latin typeface="+mj-lt"/>
                        </a:rPr>
                        <a:t>Lessons learned</a:t>
                      </a:r>
                      <a:endParaRPr sz="2400" dirty="0">
                        <a:latin typeface="+mj-lt"/>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b="1" dirty="0">
                          <a:solidFill>
                            <a:schemeClr val="dk1"/>
                          </a:solidFill>
                          <a:latin typeface="+mj-lt"/>
                        </a:rPr>
                        <a:t>Ongoing challenges</a:t>
                      </a:r>
                      <a:endParaRPr sz="2400" b="1" dirty="0">
                        <a:solidFill>
                          <a:schemeClr val="dk1"/>
                        </a:solidFill>
                        <a:latin typeface="+mj-lt"/>
                      </a:endParaRPr>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843575">
                <a:tc>
                  <a:txBody>
                    <a:bodyPr/>
                    <a:lstStyle/>
                    <a:p>
                      <a:pPr marL="0" lvl="0" indent="0" algn="ctr" rtl="0">
                        <a:spcBef>
                          <a:spcPts val="0"/>
                        </a:spcBef>
                        <a:spcAft>
                          <a:spcPts val="0"/>
                        </a:spcAft>
                        <a:buNone/>
                      </a:pPr>
                      <a:endParaRPr sz="1800" dirty="0">
                        <a:solidFill>
                          <a:schemeClr val="dk1"/>
                        </a:solidFill>
                      </a:endParaRPr>
                    </a:p>
                    <a:p>
                      <a:pPr marL="0" lvl="0" indent="0" algn="ctr" rtl="0">
                        <a:spcBef>
                          <a:spcPts val="0"/>
                        </a:spcBef>
                        <a:spcAft>
                          <a:spcPts val="0"/>
                        </a:spcAft>
                        <a:buNone/>
                      </a:pPr>
                      <a:r>
                        <a:rPr lang="en-US" sz="1800" dirty="0">
                          <a:solidFill>
                            <a:schemeClr val="dk1"/>
                          </a:solidFill>
                        </a:rPr>
                        <a:t>Expanded EGC network</a:t>
                      </a:r>
                      <a:endParaRPr sz="1800" dirty="0">
                        <a:solidFill>
                          <a:schemeClr val="dk1"/>
                        </a:solidFill>
                      </a:endParaRPr>
                    </a:p>
                    <a:p>
                      <a:pPr marL="0" lvl="0" indent="0" algn="ctr" rtl="0">
                        <a:spcBef>
                          <a:spcPts val="0"/>
                        </a:spcBef>
                        <a:spcAft>
                          <a:spcPts val="0"/>
                        </a:spcAft>
                        <a:buNone/>
                      </a:pPr>
                      <a:endParaRPr sz="1800" dirty="0">
                        <a:solidFill>
                          <a:schemeClr val="dk1"/>
                        </a:solidFill>
                      </a:endParaRPr>
                    </a:p>
                    <a:p>
                      <a:pPr marL="0" lvl="0" indent="0" algn="ctr" rtl="0">
                        <a:spcBef>
                          <a:spcPts val="0"/>
                        </a:spcBef>
                        <a:spcAft>
                          <a:spcPts val="0"/>
                        </a:spcAft>
                        <a:buClr>
                          <a:schemeClr val="dk1"/>
                        </a:buClr>
                        <a:buSzPts val="1100"/>
                        <a:buFont typeface="Arial"/>
                        <a:buNone/>
                      </a:pPr>
                      <a:r>
                        <a:rPr lang="en-US" sz="1800" dirty="0">
                          <a:solidFill>
                            <a:schemeClr val="dk1"/>
                          </a:solidFill>
                        </a:rPr>
                        <a:t>Development and implementation of Sooke Basin EGC Management Plan </a:t>
                      </a:r>
                      <a:endParaRPr sz="1800" dirty="0">
                        <a:solidFill>
                          <a:schemeClr val="dk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1800">
                        <a:solidFill>
                          <a:schemeClr val="dk1"/>
                        </a:solidFill>
                      </a:endParaRPr>
                    </a:p>
                    <a:p>
                      <a:pPr marL="0" lvl="0" indent="0" algn="ctr" rtl="0">
                        <a:spcBef>
                          <a:spcPts val="0"/>
                        </a:spcBef>
                        <a:spcAft>
                          <a:spcPts val="0"/>
                        </a:spcAft>
                        <a:buClr>
                          <a:schemeClr val="dk1"/>
                        </a:buClr>
                        <a:buSzPts val="1100"/>
                        <a:buFont typeface="Arial"/>
                        <a:buNone/>
                      </a:pPr>
                      <a:r>
                        <a:rPr lang="en-US" sz="1800">
                          <a:solidFill>
                            <a:schemeClr val="dk1"/>
                          </a:solidFill>
                        </a:rPr>
                        <a:t>Evolving methodology</a:t>
                      </a:r>
                      <a:endParaRPr sz="1800">
                        <a:solidFill>
                          <a:schemeClr val="dk1"/>
                        </a:solidFill>
                      </a:endParaRPr>
                    </a:p>
                    <a:p>
                      <a:pPr marL="0" lvl="0" indent="0" algn="ctr" rtl="0">
                        <a:spcBef>
                          <a:spcPts val="0"/>
                        </a:spcBef>
                        <a:spcAft>
                          <a:spcPts val="0"/>
                        </a:spcAft>
                        <a:buClr>
                          <a:schemeClr val="dk1"/>
                        </a:buClr>
                        <a:buSzPts val="1100"/>
                        <a:buFont typeface="Arial"/>
                        <a:buNone/>
                      </a:pPr>
                      <a:endParaRPr sz="1800">
                        <a:solidFill>
                          <a:schemeClr val="dk1"/>
                        </a:solidFill>
                      </a:endParaRPr>
                    </a:p>
                    <a:p>
                      <a:pPr marL="0" lvl="0" indent="0" algn="ctr" rtl="0">
                        <a:spcBef>
                          <a:spcPts val="0"/>
                        </a:spcBef>
                        <a:spcAft>
                          <a:spcPts val="0"/>
                        </a:spcAft>
                        <a:buClr>
                          <a:schemeClr val="dk1"/>
                        </a:buClr>
                        <a:buSzPts val="1100"/>
                        <a:buFont typeface="Arial"/>
                        <a:buNone/>
                      </a:pPr>
                      <a:r>
                        <a:rPr lang="en-US" sz="1800">
                          <a:solidFill>
                            <a:schemeClr val="dk1"/>
                          </a:solidFill>
                        </a:rPr>
                        <a:t>Enhanced understanding of EGC and management for all partners </a:t>
                      </a:r>
                      <a:endParaRPr sz="1800">
                        <a:solidFill>
                          <a:schemeClr val="dk1"/>
                        </a:solidFill>
                      </a:endParaRPr>
                    </a:p>
                    <a:p>
                      <a:pPr marL="0" lvl="0" indent="0" algn="ctr" rtl="0">
                        <a:spcBef>
                          <a:spcPts val="0"/>
                        </a:spcBef>
                        <a:spcAft>
                          <a:spcPts val="0"/>
                        </a:spcAft>
                        <a:buNone/>
                      </a:pPr>
                      <a:endParaRPr sz="1800" b="1">
                        <a:solidFill>
                          <a:schemeClr val="dk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1800" dirty="0">
                        <a:solidFill>
                          <a:schemeClr val="dk1"/>
                        </a:solidFill>
                      </a:endParaRPr>
                    </a:p>
                    <a:p>
                      <a:pPr marL="0" lvl="0" indent="0" algn="ctr" rtl="0">
                        <a:spcBef>
                          <a:spcPts val="0"/>
                        </a:spcBef>
                        <a:spcAft>
                          <a:spcPts val="0"/>
                        </a:spcAft>
                        <a:buClr>
                          <a:schemeClr val="dk1"/>
                        </a:buClr>
                        <a:buSzPts val="1100"/>
                        <a:buFont typeface="Arial"/>
                        <a:buNone/>
                      </a:pPr>
                      <a:r>
                        <a:rPr lang="en-US" sz="1800" dirty="0">
                          <a:solidFill>
                            <a:schemeClr val="dk1"/>
                          </a:solidFill>
                        </a:rPr>
                        <a:t>COVID-19</a:t>
                      </a:r>
                      <a:endParaRPr sz="1800" dirty="0">
                        <a:solidFill>
                          <a:schemeClr val="dk1"/>
                        </a:solidFill>
                      </a:endParaRPr>
                    </a:p>
                    <a:p>
                      <a:pPr marL="0" lvl="0" indent="0" algn="ctr" rtl="0">
                        <a:spcBef>
                          <a:spcPts val="0"/>
                        </a:spcBef>
                        <a:spcAft>
                          <a:spcPts val="0"/>
                        </a:spcAft>
                        <a:buClr>
                          <a:schemeClr val="dk1"/>
                        </a:buClr>
                        <a:buSzPts val="1100"/>
                        <a:buFont typeface="Arial"/>
                        <a:buNone/>
                      </a:pPr>
                      <a:endParaRPr sz="1800" dirty="0">
                        <a:solidFill>
                          <a:schemeClr val="dk1"/>
                        </a:solidFill>
                      </a:endParaRPr>
                    </a:p>
                    <a:p>
                      <a:pPr marL="0" lvl="0" indent="0" algn="ctr" rtl="0">
                        <a:spcBef>
                          <a:spcPts val="0"/>
                        </a:spcBef>
                        <a:spcAft>
                          <a:spcPts val="0"/>
                        </a:spcAft>
                        <a:buClr>
                          <a:schemeClr val="dk1"/>
                        </a:buClr>
                        <a:buSzPts val="1100"/>
                        <a:buFont typeface="Arial"/>
                        <a:buNone/>
                      </a:pPr>
                      <a:r>
                        <a:rPr lang="en-US" sz="1800" dirty="0">
                          <a:solidFill>
                            <a:schemeClr val="dk1"/>
                          </a:solidFill>
                        </a:rPr>
                        <a:t>Capacity limitations</a:t>
                      </a:r>
                      <a:endParaRPr dirty="0">
                        <a:solidFill>
                          <a:schemeClr val="dk1"/>
                        </a:solidFill>
                      </a:endParaRPr>
                    </a:p>
                    <a:p>
                      <a:pPr marL="0" lvl="0" indent="0" algn="ctr" rtl="0">
                        <a:spcBef>
                          <a:spcPts val="0"/>
                        </a:spcBef>
                        <a:spcAft>
                          <a:spcPts val="0"/>
                        </a:spcAft>
                        <a:buNone/>
                      </a:pPr>
                      <a:endParaRPr sz="1800" b="1" dirty="0">
                        <a:solidFill>
                          <a:schemeClr val="dk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117" name="Google Shape;117;p3" descr="A picture of a close up of two hands in black gloves, each holding a tally counting clicker."/>
          <p:cNvPicPr preferRelativeResize="0"/>
          <p:nvPr/>
        </p:nvPicPr>
        <p:blipFill>
          <a:blip r:embed="rId3">
            <a:alphaModFix/>
          </a:blip>
          <a:stretch>
            <a:fillRect/>
          </a:stretch>
        </p:blipFill>
        <p:spPr>
          <a:xfrm>
            <a:off x="6096008" y="3566675"/>
            <a:ext cx="3833190" cy="2874900"/>
          </a:xfrm>
          <a:prstGeom prst="rect">
            <a:avLst/>
          </a:prstGeom>
          <a:noFill/>
          <a:ln>
            <a:noFill/>
          </a:ln>
        </p:spPr>
      </p:pic>
      <p:pic>
        <p:nvPicPr>
          <p:cNvPr id="118" name="Google Shape;118;p3" descr="A picture of a person with blue gloves and two green crabs in each hand. "/>
          <p:cNvPicPr preferRelativeResize="0"/>
          <p:nvPr/>
        </p:nvPicPr>
        <p:blipFill>
          <a:blip r:embed="rId4">
            <a:alphaModFix/>
          </a:blip>
          <a:stretch>
            <a:fillRect/>
          </a:stretch>
        </p:blipFill>
        <p:spPr>
          <a:xfrm>
            <a:off x="2262800" y="3566675"/>
            <a:ext cx="3833201" cy="2874904"/>
          </a:xfrm>
          <a:prstGeom prst="rect">
            <a:avLst/>
          </a:prstGeom>
          <a:noFill/>
          <a:ln>
            <a:noFill/>
          </a:ln>
        </p:spPr>
      </p:pic>
      <p:sp>
        <p:nvSpPr>
          <p:cNvPr id="6" name="Google Shape;312;p55">
            <a:extLst>
              <a:ext uri="{FF2B5EF4-FFF2-40B4-BE49-F238E27FC236}">
                <a16:creationId xmlns:a16="http://schemas.microsoft.com/office/drawing/2014/main" id="{602D1E3B-A197-5542-81C3-55DEFD1E1856}"/>
              </a:ext>
            </a:extLst>
          </p:cNvPr>
          <p:cNvSpPr txBox="1"/>
          <p:nvPr/>
        </p:nvSpPr>
        <p:spPr>
          <a:xfrm>
            <a:off x="3759452" y="355004"/>
            <a:ext cx="6650689" cy="52318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800" b="1" cap="small" dirty="0">
                <a:solidFill>
                  <a:srgbClr val="1A4645"/>
                </a:solidFill>
              </a:rPr>
              <a:t>Lessons Learned: Sooke Basin, BC</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5" name="Google Shape;125;g121c46330ce_0_17"/>
          <p:cNvPicPr preferRelativeResize="0"/>
          <p:nvPr/>
        </p:nvPicPr>
        <p:blipFill>
          <a:blip r:embed="rId3">
            <a:alphaModFix/>
          </a:blip>
          <a:stretch>
            <a:fillRect/>
          </a:stretch>
        </p:blipFill>
        <p:spPr>
          <a:xfrm>
            <a:off x="8484850" y="2877625"/>
            <a:ext cx="1293897" cy="1102750"/>
          </a:xfrm>
          <a:prstGeom prst="rect">
            <a:avLst/>
          </a:prstGeom>
          <a:noFill/>
          <a:ln>
            <a:noFill/>
          </a:ln>
        </p:spPr>
      </p:pic>
      <p:pic>
        <p:nvPicPr>
          <p:cNvPr id="126" name="Google Shape;126;g121c46330ce_0_17"/>
          <p:cNvPicPr preferRelativeResize="0"/>
          <p:nvPr/>
        </p:nvPicPr>
        <p:blipFill>
          <a:blip r:embed="rId4">
            <a:alphaModFix/>
          </a:blip>
          <a:stretch>
            <a:fillRect/>
          </a:stretch>
        </p:blipFill>
        <p:spPr>
          <a:xfrm>
            <a:off x="2471763" y="2874525"/>
            <a:ext cx="1235380" cy="1102750"/>
          </a:xfrm>
          <a:prstGeom prst="rect">
            <a:avLst/>
          </a:prstGeom>
          <a:noFill/>
          <a:ln>
            <a:noFill/>
          </a:ln>
        </p:spPr>
      </p:pic>
      <p:pic>
        <p:nvPicPr>
          <p:cNvPr id="127" name="Google Shape;127;g121c46330ce_0_17"/>
          <p:cNvPicPr preferRelativeResize="0"/>
          <p:nvPr/>
        </p:nvPicPr>
        <p:blipFill>
          <a:blip r:embed="rId5">
            <a:alphaModFix/>
          </a:blip>
          <a:stretch>
            <a:fillRect/>
          </a:stretch>
        </p:blipFill>
        <p:spPr>
          <a:xfrm>
            <a:off x="6290537" y="4734088"/>
            <a:ext cx="1921824" cy="917675"/>
          </a:xfrm>
          <a:prstGeom prst="rect">
            <a:avLst/>
          </a:prstGeom>
          <a:noFill/>
          <a:ln>
            <a:noFill/>
          </a:ln>
        </p:spPr>
      </p:pic>
      <p:pic>
        <p:nvPicPr>
          <p:cNvPr id="128" name="Google Shape;128;g121c46330ce_0_17"/>
          <p:cNvPicPr preferRelativeResize="0"/>
          <p:nvPr/>
        </p:nvPicPr>
        <p:blipFill>
          <a:blip r:embed="rId6">
            <a:alphaModFix/>
          </a:blip>
          <a:stretch>
            <a:fillRect/>
          </a:stretch>
        </p:blipFill>
        <p:spPr>
          <a:xfrm>
            <a:off x="9548275" y="4347939"/>
            <a:ext cx="2072250" cy="1102750"/>
          </a:xfrm>
          <a:prstGeom prst="rect">
            <a:avLst/>
          </a:prstGeom>
          <a:noFill/>
          <a:ln>
            <a:noFill/>
          </a:ln>
        </p:spPr>
      </p:pic>
      <p:pic>
        <p:nvPicPr>
          <p:cNvPr id="129" name="Google Shape;129;g121c46330ce_0_17"/>
          <p:cNvPicPr preferRelativeResize="0"/>
          <p:nvPr/>
        </p:nvPicPr>
        <p:blipFill>
          <a:blip r:embed="rId7">
            <a:alphaModFix/>
          </a:blip>
          <a:stretch>
            <a:fillRect/>
          </a:stretch>
        </p:blipFill>
        <p:spPr>
          <a:xfrm>
            <a:off x="2499110" y="1567749"/>
            <a:ext cx="2117639" cy="618175"/>
          </a:xfrm>
          <a:prstGeom prst="rect">
            <a:avLst/>
          </a:prstGeom>
          <a:noFill/>
          <a:ln>
            <a:noFill/>
          </a:ln>
        </p:spPr>
      </p:pic>
      <p:pic>
        <p:nvPicPr>
          <p:cNvPr id="130" name="Google Shape;130;g121c46330ce_0_17"/>
          <p:cNvPicPr preferRelativeResize="0"/>
          <p:nvPr/>
        </p:nvPicPr>
        <p:blipFill>
          <a:blip r:embed="rId8">
            <a:alphaModFix/>
          </a:blip>
          <a:stretch>
            <a:fillRect/>
          </a:stretch>
        </p:blipFill>
        <p:spPr>
          <a:xfrm>
            <a:off x="7575225" y="1552325"/>
            <a:ext cx="2231439" cy="618175"/>
          </a:xfrm>
          <a:prstGeom prst="rect">
            <a:avLst/>
          </a:prstGeom>
          <a:noFill/>
          <a:ln>
            <a:noFill/>
          </a:ln>
        </p:spPr>
      </p:pic>
      <p:pic>
        <p:nvPicPr>
          <p:cNvPr id="131" name="Google Shape;131;g121c46330ce_0_17"/>
          <p:cNvPicPr preferRelativeResize="0"/>
          <p:nvPr/>
        </p:nvPicPr>
        <p:blipFill>
          <a:blip r:embed="rId9">
            <a:alphaModFix/>
          </a:blip>
          <a:stretch>
            <a:fillRect/>
          </a:stretch>
        </p:blipFill>
        <p:spPr>
          <a:xfrm>
            <a:off x="3462975" y="4665875"/>
            <a:ext cx="1491650" cy="1054100"/>
          </a:xfrm>
          <a:prstGeom prst="rect">
            <a:avLst/>
          </a:prstGeom>
          <a:noFill/>
          <a:ln>
            <a:noFill/>
          </a:ln>
        </p:spPr>
      </p:pic>
      <p:pic>
        <p:nvPicPr>
          <p:cNvPr id="132" name="Google Shape;132;g121c46330ce_0_17"/>
          <p:cNvPicPr preferRelativeResize="0"/>
          <p:nvPr/>
        </p:nvPicPr>
        <p:blipFill rotWithShape="1">
          <a:blip r:embed="rId10">
            <a:alphaModFix/>
          </a:blip>
          <a:srcRect/>
          <a:stretch/>
        </p:blipFill>
        <p:spPr>
          <a:xfrm>
            <a:off x="4954625" y="2970162"/>
            <a:ext cx="2282738" cy="917675"/>
          </a:xfrm>
          <a:prstGeom prst="rect">
            <a:avLst/>
          </a:prstGeom>
          <a:noFill/>
          <a:ln>
            <a:noFill/>
          </a:ln>
        </p:spPr>
      </p:pic>
      <p:pic>
        <p:nvPicPr>
          <p:cNvPr id="133" name="Google Shape;133;g121c46330ce_0_17"/>
          <p:cNvPicPr preferRelativeResize="0"/>
          <p:nvPr/>
        </p:nvPicPr>
        <p:blipFill rotWithShape="1">
          <a:blip r:embed="rId11">
            <a:alphaModFix/>
          </a:blip>
          <a:srcRect/>
          <a:stretch/>
        </p:blipFill>
        <p:spPr>
          <a:xfrm>
            <a:off x="5449036" y="1189210"/>
            <a:ext cx="1293900" cy="1198039"/>
          </a:xfrm>
          <a:prstGeom prst="rect">
            <a:avLst/>
          </a:prstGeom>
          <a:noFill/>
          <a:ln>
            <a:noFill/>
          </a:ln>
        </p:spPr>
      </p:pic>
      <p:pic>
        <p:nvPicPr>
          <p:cNvPr id="134" name="Google Shape;134;g121c46330ce_0_17"/>
          <p:cNvPicPr preferRelativeResize="0"/>
          <p:nvPr/>
        </p:nvPicPr>
        <p:blipFill rotWithShape="1">
          <a:blip r:embed="rId12">
            <a:alphaModFix/>
          </a:blip>
          <a:srcRect/>
          <a:stretch/>
        </p:blipFill>
        <p:spPr>
          <a:xfrm>
            <a:off x="674735" y="4950487"/>
            <a:ext cx="2066688" cy="769500"/>
          </a:xfrm>
          <a:prstGeom prst="rect">
            <a:avLst/>
          </a:prstGeom>
          <a:noFill/>
          <a:ln>
            <a:noFill/>
          </a:ln>
        </p:spPr>
      </p:pic>
      <p:pic>
        <p:nvPicPr>
          <p:cNvPr id="135" name="Google Shape;135;g121c46330ce_0_17"/>
          <p:cNvPicPr preferRelativeResize="0"/>
          <p:nvPr/>
        </p:nvPicPr>
        <p:blipFill>
          <a:blip r:embed="rId13">
            <a:alphaModFix/>
          </a:blip>
          <a:stretch>
            <a:fillRect/>
          </a:stretch>
        </p:blipFill>
        <p:spPr>
          <a:xfrm>
            <a:off x="10165151" y="2185923"/>
            <a:ext cx="1385075" cy="769500"/>
          </a:xfrm>
          <a:prstGeom prst="rect">
            <a:avLst/>
          </a:prstGeom>
          <a:noFill/>
          <a:ln>
            <a:noFill/>
          </a:ln>
        </p:spPr>
      </p:pic>
      <p:pic>
        <p:nvPicPr>
          <p:cNvPr id="136" name="Google Shape;136;g121c46330ce_0_17"/>
          <p:cNvPicPr preferRelativeResize="0"/>
          <p:nvPr/>
        </p:nvPicPr>
        <p:blipFill>
          <a:blip r:embed="rId14">
            <a:alphaModFix/>
          </a:blip>
          <a:stretch>
            <a:fillRect/>
          </a:stretch>
        </p:blipFill>
        <p:spPr>
          <a:xfrm>
            <a:off x="674727" y="2185915"/>
            <a:ext cx="1634550" cy="503448"/>
          </a:xfrm>
          <a:prstGeom prst="rect">
            <a:avLst/>
          </a:prstGeom>
          <a:noFill/>
          <a:ln>
            <a:noFill/>
          </a:ln>
        </p:spPr>
      </p:pic>
      <p:sp>
        <p:nvSpPr>
          <p:cNvPr id="15" name="Google Shape;312;p55">
            <a:extLst>
              <a:ext uri="{FF2B5EF4-FFF2-40B4-BE49-F238E27FC236}">
                <a16:creationId xmlns:a16="http://schemas.microsoft.com/office/drawing/2014/main" id="{6D5ED73D-C995-9340-8576-9E23E590B713}"/>
              </a:ext>
            </a:extLst>
          </p:cNvPr>
          <p:cNvSpPr txBox="1"/>
          <p:nvPr/>
        </p:nvSpPr>
        <p:spPr>
          <a:xfrm>
            <a:off x="-35304" y="-99741"/>
            <a:ext cx="6905104" cy="52318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US" sz="2800" b="1" cap="small" dirty="0">
                <a:solidFill>
                  <a:srgbClr val="1A4645"/>
                </a:solidFill>
              </a:rPr>
              <a:t>Acknowledgments: Sooke Basin, BC</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extLst>
              <a:ext uri="{FF2B5EF4-FFF2-40B4-BE49-F238E27FC236}">
                <a16:creationId xmlns:a16="http://schemas.microsoft.com/office/drawing/2014/main" id="{D9E69C5F-1285-60BA-3636-97EC0E1BEC0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4" name="Title 3">
            <a:extLst>
              <a:ext uri="{FF2B5EF4-FFF2-40B4-BE49-F238E27FC236}">
                <a16:creationId xmlns:a16="http://schemas.microsoft.com/office/drawing/2014/main" id="{2CD3F2DE-B072-3045-BA0B-6DBB404FE61C}"/>
              </a:ext>
            </a:extLst>
          </p:cNvPr>
          <p:cNvSpPr>
            <a:spLocks noGrp="1"/>
          </p:cNvSpPr>
          <p:nvPr>
            <p:ph type="ctrTitle"/>
          </p:nvPr>
        </p:nvSpPr>
        <p:spPr>
          <a:xfrm>
            <a:off x="0" y="0"/>
            <a:ext cx="12292314" cy="3900328"/>
          </a:xfrm>
          <a:gradFill>
            <a:gsLst>
              <a:gs pos="72000">
                <a:srgbClr val="F6F8FC">
                  <a:alpha val="0"/>
                </a:srgbClr>
              </a:gs>
              <a:gs pos="93000">
                <a:schemeClr val="tx1">
                  <a:alpha val="44000"/>
                </a:schemeClr>
              </a:gs>
              <a:gs pos="100000">
                <a:schemeClr val="tx1">
                  <a:lumMod val="85000"/>
                  <a:lumOff val="15000"/>
                  <a:alpha val="0"/>
                </a:schemeClr>
              </a:gs>
            </a:gsLst>
            <a:lin ang="5400000" scaled="1"/>
          </a:gradFill>
          <a:effectLst>
            <a:outerShdw blurRad="50800" dist="38100" dir="2700000" algn="tl" rotWithShape="0">
              <a:prstClr val="black">
                <a:alpha val="40000"/>
              </a:prstClr>
            </a:outerShdw>
          </a:effectLst>
        </p:spPr>
        <p:txBody>
          <a:bodyPr>
            <a:normAutofit/>
          </a:bodyPr>
          <a:lstStyle/>
          <a:p>
            <a:pPr algn="l"/>
            <a:r>
              <a:rPr lang="en-US" sz="5200" dirty="0">
                <a:solidFill>
                  <a:srgbClr val="FFFFFF"/>
                </a:solidFill>
              </a:rPr>
              <a:t>Removal Trapping: Lummi Tidelands, WA</a:t>
            </a:r>
          </a:p>
        </p:txBody>
      </p:sp>
      <p:sp>
        <p:nvSpPr>
          <p:cNvPr id="5" name="Subtitle 4">
            <a:extLst>
              <a:ext uri="{FF2B5EF4-FFF2-40B4-BE49-F238E27FC236}">
                <a16:creationId xmlns:a16="http://schemas.microsoft.com/office/drawing/2014/main" id="{23A51F57-AE13-294B-91B8-E5D1D5A50EFA}"/>
              </a:ext>
            </a:extLst>
          </p:cNvPr>
          <p:cNvSpPr>
            <a:spLocks noGrp="1"/>
          </p:cNvSpPr>
          <p:nvPr>
            <p:ph type="subTitle" idx="1"/>
          </p:nvPr>
        </p:nvSpPr>
        <p:spPr>
          <a:xfrm>
            <a:off x="0" y="4096456"/>
            <a:ext cx="10058400" cy="1282707"/>
          </a:xfrm>
          <a:effectLst>
            <a:outerShdw blurRad="50800" dist="38100" dir="2700000" algn="tl" rotWithShape="0">
              <a:prstClr val="black">
                <a:alpha val="40000"/>
              </a:prstClr>
            </a:outerShdw>
          </a:effectLst>
        </p:spPr>
        <p:txBody>
          <a:bodyPr>
            <a:normAutofit fontScale="77500" lnSpcReduction="20000"/>
          </a:bodyPr>
          <a:lstStyle/>
          <a:p>
            <a:pPr algn="l"/>
            <a:r>
              <a:rPr lang="en-US" sz="4200" dirty="0">
                <a:solidFill>
                  <a:srgbClr val="FFFFFF"/>
                </a:solidFill>
              </a:rPr>
              <a:t>Bobbie </a:t>
            </a:r>
            <a:r>
              <a:rPr lang="en-US" sz="4200" dirty="0" err="1">
                <a:solidFill>
                  <a:srgbClr val="FFFFFF"/>
                </a:solidFill>
              </a:rPr>
              <a:t>Buzzell</a:t>
            </a:r>
            <a:r>
              <a:rPr lang="en-US" sz="4200" dirty="0">
                <a:solidFill>
                  <a:srgbClr val="FFFFFF"/>
                </a:solidFill>
              </a:rPr>
              <a:t> MSc</a:t>
            </a:r>
          </a:p>
          <a:p>
            <a:pPr algn="l"/>
            <a:r>
              <a:rPr lang="en-US" sz="3200" dirty="0">
                <a:solidFill>
                  <a:srgbClr val="FFFFFF"/>
                </a:solidFill>
              </a:rPr>
              <a:t>Green Crab Biologist</a:t>
            </a:r>
          </a:p>
          <a:p>
            <a:pPr algn="l"/>
            <a:r>
              <a:rPr lang="en-US" sz="3200" dirty="0">
                <a:solidFill>
                  <a:srgbClr val="FFFFFF"/>
                </a:solidFill>
              </a:rPr>
              <a:t>Lummi Natural Resources Department</a:t>
            </a:r>
          </a:p>
          <a:p>
            <a:pPr algn="l"/>
            <a:endParaRPr lang="en-US" sz="3200" dirty="0">
              <a:solidFill>
                <a:srgbClr val="FFFFFF"/>
              </a:solidFill>
            </a:endParaRPr>
          </a:p>
        </p:txBody>
      </p:sp>
    </p:spTree>
    <p:extLst>
      <p:ext uri="{BB962C8B-B14F-4D97-AF65-F5344CB8AC3E}">
        <p14:creationId xmlns:p14="http://schemas.microsoft.com/office/powerpoint/2010/main" val="71613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repeatCount="indefinite"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coastline of the Salish Sea.">
            <a:extLst>
              <a:ext uri="{FF2B5EF4-FFF2-40B4-BE49-F238E27FC236}">
                <a16:creationId xmlns:a16="http://schemas.microsoft.com/office/drawing/2014/main" id="{79872CC5-CEAB-4C41-8878-87F34E67D568}"/>
              </a:ext>
            </a:extLst>
          </p:cNvPr>
          <p:cNvPicPr>
            <a:picLocks noChangeAspect="1"/>
          </p:cNvPicPr>
          <p:nvPr/>
        </p:nvPicPr>
        <p:blipFill rotWithShape="1">
          <a:blip r:embed="rId3"/>
          <a:srcRect l="7643" t="7629" r="18723" b="11415"/>
          <a:stretch/>
        </p:blipFill>
        <p:spPr>
          <a:xfrm>
            <a:off x="3364738" y="0"/>
            <a:ext cx="8827261" cy="6858000"/>
          </a:xfrm>
          <a:prstGeom prst="rect">
            <a:avLst/>
          </a:prstGeom>
        </p:spPr>
      </p:pic>
      <p:sp>
        <p:nvSpPr>
          <p:cNvPr id="4" name="Title 3">
            <a:extLst>
              <a:ext uri="{FF2B5EF4-FFF2-40B4-BE49-F238E27FC236}">
                <a16:creationId xmlns:a16="http://schemas.microsoft.com/office/drawing/2014/main" id="{EEF90A88-62D5-E842-8E03-70A0F00C4190}"/>
              </a:ext>
            </a:extLst>
          </p:cNvPr>
          <p:cNvSpPr>
            <a:spLocks noGrp="1"/>
          </p:cNvSpPr>
          <p:nvPr>
            <p:ph type="title"/>
          </p:nvPr>
        </p:nvSpPr>
        <p:spPr>
          <a:xfrm>
            <a:off x="0" y="0"/>
            <a:ext cx="3932237" cy="487403"/>
          </a:xfrm>
        </p:spPr>
        <p:txBody>
          <a:bodyPr>
            <a:noAutofit/>
          </a:bodyPr>
          <a:lstStyle/>
          <a:p>
            <a:pPr lvl="0">
              <a:lnSpc>
                <a:spcPct val="100000"/>
              </a:lnSpc>
              <a:spcBef>
                <a:spcPts val="0"/>
              </a:spcBef>
            </a:pPr>
            <a:r>
              <a:rPr lang="en-US" b="1" cap="small" dirty="0">
                <a:solidFill>
                  <a:srgbClr val="1A4645"/>
                </a:solidFill>
              </a:rPr>
              <a:t>Geography &amp; Approach</a:t>
            </a:r>
          </a:p>
        </p:txBody>
      </p:sp>
      <p:sp>
        <p:nvSpPr>
          <p:cNvPr id="15" name="Text Placeholder 14">
            <a:extLst>
              <a:ext uri="{FF2B5EF4-FFF2-40B4-BE49-F238E27FC236}">
                <a16:creationId xmlns:a16="http://schemas.microsoft.com/office/drawing/2014/main" id="{D27110AD-7798-4F46-86D7-C893B49EEC2A}"/>
              </a:ext>
            </a:extLst>
          </p:cNvPr>
          <p:cNvSpPr>
            <a:spLocks noGrp="1"/>
          </p:cNvSpPr>
          <p:nvPr>
            <p:ph type="body" sz="half" idx="2"/>
          </p:nvPr>
        </p:nvSpPr>
        <p:spPr>
          <a:xfrm>
            <a:off x="101209" y="714098"/>
            <a:ext cx="6348780" cy="5420484"/>
          </a:xfrm>
        </p:spPr>
        <p:txBody>
          <a:bodyPr>
            <a:normAutofit lnSpcReduction="10000"/>
          </a:bodyPr>
          <a:lstStyle/>
          <a:p>
            <a:pPr marL="9525" lvl="0">
              <a:lnSpc>
                <a:spcPct val="100000"/>
              </a:lnSpc>
              <a:spcBef>
                <a:spcPts val="0"/>
              </a:spcBef>
              <a:buClr>
                <a:srgbClr val="000000"/>
              </a:buClr>
              <a:buSzPts val="2000"/>
            </a:pPr>
            <a:r>
              <a:rPr lang="en-US" sz="3200" u="sng" dirty="0"/>
              <a:t>Management Site: </a:t>
            </a:r>
          </a:p>
          <a:p>
            <a:pPr marL="9525" lvl="0">
              <a:lnSpc>
                <a:spcPct val="100000"/>
              </a:lnSpc>
              <a:spcBef>
                <a:spcPts val="0"/>
              </a:spcBef>
              <a:buClr>
                <a:srgbClr val="000000"/>
              </a:buClr>
              <a:buSzPts val="2000"/>
            </a:pPr>
            <a:r>
              <a:rPr lang="en-US" sz="3200" b="1" dirty="0">
                <a:solidFill>
                  <a:srgbClr val="68829E"/>
                </a:solidFill>
              </a:rPr>
              <a:t>Lummi Nation Tidelands, WA</a:t>
            </a:r>
          </a:p>
          <a:p>
            <a:pPr marL="295275" lvl="0" indent="-285750">
              <a:lnSpc>
                <a:spcPct val="100000"/>
              </a:lnSpc>
              <a:spcBef>
                <a:spcPts val="600"/>
              </a:spcBef>
              <a:buClr>
                <a:srgbClr val="000000"/>
              </a:buClr>
              <a:buSzPts val="2000"/>
              <a:buFont typeface="Arial" panose="020B0604020202020204" pitchFamily="34" charset="0"/>
              <a:buChar char="•"/>
            </a:pPr>
            <a:r>
              <a:rPr lang="en-US" sz="2400" dirty="0"/>
              <a:t>Coordinating group:</a:t>
            </a:r>
            <a:r>
              <a:rPr lang="en-US" sz="2400" dirty="0">
                <a:solidFill>
                  <a:srgbClr val="505160"/>
                </a:solidFill>
              </a:rPr>
              <a:t>                                                       </a:t>
            </a:r>
          </a:p>
          <a:p>
            <a:pPr marL="9525" lvl="0">
              <a:lnSpc>
                <a:spcPct val="100000"/>
              </a:lnSpc>
              <a:buClr>
                <a:srgbClr val="000000"/>
              </a:buClr>
              <a:buSzPts val="2000"/>
            </a:pPr>
            <a:r>
              <a:rPr lang="en-US" sz="2400" b="1" dirty="0">
                <a:solidFill>
                  <a:srgbClr val="505160"/>
                </a:solidFill>
              </a:rPr>
              <a:t>	</a:t>
            </a:r>
            <a:r>
              <a:rPr lang="en-US" sz="2400" b="1" dirty="0">
                <a:solidFill>
                  <a:srgbClr val="68829E"/>
                </a:solidFill>
              </a:rPr>
              <a:t>Lummi Natural Resources (LNR)</a:t>
            </a:r>
          </a:p>
          <a:p>
            <a:pPr marL="295275" lvl="0" indent="-285750">
              <a:lnSpc>
                <a:spcPct val="100000"/>
              </a:lnSpc>
              <a:spcBef>
                <a:spcPts val="600"/>
              </a:spcBef>
              <a:buClr>
                <a:srgbClr val="000000"/>
              </a:buClr>
              <a:buSzPts val="2000"/>
              <a:buFont typeface="Arial" panose="020B0604020202020204" pitchFamily="34" charset="0"/>
              <a:buChar char="•"/>
            </a:pPr>
            <a:r>
              <a:rPr lang="en-US" sz="2400" b="1" dirty="0">
                <a:solidFill>
                  <a:srgbClr val="68829E"/>
                </a:solidFill>
              </a:rPr>
              <a:t>20</a:t>
            </a:r>
            <a:r>
              <a:rPr lang="en-US" sz="2400" dirty="0"/>
              <a:t> square miles of tidelands</a:t>
            </a:r>
          </a:p>
          <a:p>
            <a:pPr marL="295275" lvl="0" indent="-285750">
              <a:lnSpc>
                <a:spcPct val="100000"/>
              </a:lnSpc>
              <a:spcBef>
                <a:spcPts val="600"/>
              </a:spcBef>
              <a:buClr>
                <a:srgbClr val="000000"/>
              </a:buClr>
              <a:buSzPts val="2000"/>
              <a:buFont typeface="Arial" panose="020B0604020202020204" pitchFamily="34" charset="0"/>
              <a:buChar char="•"/>
            </a:pPr>
            <a:r>
              <a:rPr lang="en-US" sz="2400" dirty="0"/>
              <a:t>First detection: </a:t>
            </a:r>
            <a:r>
              <a:rPr lang="en-US" sz="2400" b="1" dirty="0">
                <a:solidFill>
                  <a:srgbClr val="68829E"/>
                </a:solidFill>
              </a:rPr>
              <a:t>2019</a:t>
            </a:r>
            <a:endParaRPr lang="en-US" sz="2400" dirty="0"/>
          </a:p>
          <a:p>
            <a:pPr marL="295275" lvl="0" indent="-285750">
              <a:lnSpc>
                <a:spcPct val="100000"/>
              </a:lnSpc>
              <a:spcBef>
                <a:spcPts val="600"/>
              </a:spcBef>
              <a:buClr>
                <a:srgbClr val="000000"/>
              </a:buClr>
              <a:buSzPts val="2000"/>
              <a:buFont typeface="Arial" panose="020B0604020202020204" pitchFamily="34" charset="0"/>
              <a:buChar char="•"/>
            </a:pPr>
            <a:r>
              <a:rPr lang="en-US" sz="2400" dirty="0"/>
              <a:t>Removal trapping began: </a:t>
            </a:r>
            <a:r>
              <a:rPr lang="en-US" sz="2400" b="1" dirty="0">
                <a:solidFill>
                  <a:srgbClr val="68829E"/>
                </a:solidFill>
              </a:rPr>
              <a:t>2020</a:t>
            </a:r>
          </a:p>
          <a:p>
            <a:pPr marL="295275" lvl="0" indent="-285750">
              <a:lnSpc>
                <a:spcPct val="100000"/>
              </a:lnSpc>
              <a:spcBef>
                <a:spcPts val="600"/>
              </a:spcBef>
              <a:buClr>
                <a:srgbClr val="000000"/>
              </a:buClr>
              <a:buSzPts val="2000"/>
              <a:buFont typeface="Arial" panose="020B0604020202020204" pitchFamily="34" charset="0"/>
              <a:buChar char="•"/>
            </a:pPr>
            <a:r>
              <a:rPr lang="en-US" sz="2400" b="1" dirty="0">
                <a:solidFill>
                  <a:srgbClr val="68829E"/>
                </a:solidFill>
              </a:rPr>
              <a:t>85,792</a:t>
            </a:r>
            <a:r>
              <a:rPr lang="en-US" sz="2400" dirty="0"/>
              <a:t> green crabs captured in 2021</a:t>
            </a:r>
          </a:p>
          <a:p>
            <a:pPr marL="295275" lvl="0" indent="-285750">
              <a:lnSpc>
                <a:spcPct val="100000"/>
              </a:lnSpc>
              <a:spcBef>
                <a:spcPts val="600"/>
              </a:spcBef>
              <a:buClr>
                <a:srgbClr val="000000"/>
              </a:buClr>
              <a:buSzPts val="2000"/>
              <a:buFont typeface="Arial" panose="020B0604020202020204" pitchFamily="34" charset="0"/>
              <a:buChar char="•"/>
            </a:pPr>
            <a:r>
              <a:rPr lang="en-US" sz="2400" dirty="0"/>
              <a:t>Personnel</a:t>
            </a:r>
          </a:p>
          <a:p>
            <a:pPr marL="752475" lvl="1" indent="-285750">
              <a:buClr>
                <a:srgbClr val="000000"/>
              </a:buClr>
              <a:buSzPts val="2000"/>
              <a:buFont typeface="Arial" panose="020B0604020202020204" pitchFamily="34" charset="0"/>
              <a:buChar char="•"/>
            </a:pPr>
            <a:r>
              <a:rPr lang="en-US" sz="2400" dirty="0"/>
              <a:t>7 LNR, 1 WSG, 1 UW</a:t>
            </a:r>
            <a:endParaRPr lang="en-US" sz="2400" dirty="0">
              <a:cs typeface="Calibri"/>
            </a:endParaRPr>
          </a:p>
          <a:p>
            <a:pPr marL="752475" lvl="1" indent="-285750">
              <a:buClr>
                <a:srgbClr val="000000"/>
              </a:buClr>
              <a:buSzPts val="2000"/>
              <a:buFont typeface="Arial" panose="020B0604020202020204" pitchFamily="34" charset="0"/>
              <a:buChar char="•"/>
            </a:pPr>
            <a:r>
              <a:rPr lang="en-US" sz="2400" dirty="0"/>
              <a:t>6 Washington Department of Fish and Wildlife (WDFW),</a:t>
            </a:r>
          </a:p>
          <a:p>
            <a:pPr marL="752475" lvl="1" indent="-285750">
              <a:buClr>
                <a:srgbClr val="000000"/>
              </a:buClr>
              <a:buSzPts val="2000"/>
              <a:buFont typeface="Arial" panose="020B0604020202020204" pitchFamily="34" charset="0"/>
              <a:buChar char="•"/>
            </a:pPr>
            <a:r>
              <a:rPr lang="en-US" sz="2400" dirty="0"/>
              <a:t>2 Northwest Straits Commission (NWSC)</a:t>
            </a:r>
          </a:p>
        </p:txBody>
      </p:sp>
      <p:sp>
        <p:nvSpPr>
          <p:cNvPr id="6" name="Rectangle 5">
            <a:extLst>
              <a:ext uri="{FF2B5EF4-FFF2-40B4-BE49-F238E27FC236}">
                <a16:creationId xmlns:a16="http://schemas.microsoft.com/office/drawing/2014/main" id="{75AA222F-33A6-8648-84D9-E3967AFA6FB3}"/>
              </a:ext>
            </a:extLst>
          </p:cNvPr>
          <p:cNvSpPr/>
          <p:nvPr/>
        </p:nvSpPr>
        <p:spPr>
          <a:xfrm>
            <a:off x="10522151" y="3044988"/>
            <a:ext cx="433304" cy="432509"/>
          </a:xfrm>
          <a:prstGeom prst="rect">
            <a:avLst/>
          </a:prstGeom>
          <a:noFill/>
          <a:ln w="57150">
            <a:solidFill>
              <a:srgbClr val="F6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558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coastline of the Salish Sea.">
            <a:extLst>
              <a:ext uri="{FF2B5EF4-FFF2-40B4-BE49-F238E27FC236}">
                <a16:creationId xmlns:a16="http://schemas.microsoft.com/office/drawing/2014/main" id="{79872CC5-CEAB-4C41-8878-87F34E67D568}"/>
              </a:ext>
            </a:extLst>
          </p:cNvPr>
          <p:cNvPicPr>
            <a:picLocks noChangeAspect="1"/>
          </p:cNvPicPr>
          <p:nvPr/>
        </p:nvPicPr>
        <p:blipFill rotWithShape="1">
          <a:blip r:embed="rId3"/>
          <a:srcRect l="7643" t="7629" r="18723" b="11415"/>
          <a:stretch/>
        </p:blipFill>
        <p:spPr>
          <a:xfrm>
            <a:off x="3364738" y="0"/>
            <a:ext cx="8827261" cy="6858000"/>
          </a:xfrm>
          <a:prstGeom prst="rect">
            <a:avLst/>
          </a:prstGeom>
        </p:spPr>
      </p:pic>
      <p:sp>
        <p:nvSpPr>
          <p:cNvPr id="4" name="Title 3">
            <a:extLst>
              <a:ext uri="{FF2B5EF4-FFF2-40B4-BE49-F238E27FC236}">
                <a16:creationId xmlns:a16="http://schemas.microsoft.com/office/drawing/2014/main" id="{EEF90A88-62D5-E842-8E03-70A0F00C4190}"/>
              </a:ext>
            </a:extLst>
          </p:cNvPr>
          <p:cNvSpPr>
            <a:spLocks noGrp="1"/>
          </p:cNvSpPr>
          <p:nvPr>
            <p:ph type="title"/>
          </p:nvPr>
        </p:nvSpPr>
        <p:spPr>
          <a:xfrm>
            <a:off x="0" y="0"/>
            <a:ext cx="3932237" cy="487403"/>
          </a:xfrm>
        </p:spPr>
        <p:txBody>
          <a:bodyPr>
            <a:noAutofit/>
          </a:bodyPr>
          <a:lstStyle/>
          <a:p>
            <a:pPr lvl="0">
              <a:lnSpc>
                <a:spcPct val="100000"/>
              </a:lnSpc>
              <a:spcBef>
                <a:spcPts val="0"/>
              </a:spcBef>
            </a:pPr>
            <a:r>
              <a:rPr lang="en-US" b="1" cap="small" dirty="0">
                <a:solidFill>
                  <a:srgbClr val="1A4645"/>
                </a:solidFill>
              </a:rPr>
              <a:t>Geography &amp; Approach</a:t>
            </a:r>
          </a:p>
        </p:txBody>
      </p:sp>
      <p:sp>
        <p:nvSpPr>
          <p:cNvPr id="6" name="Rectangle 5">
            <a:extLst>
              <a:ext uri="{FF2B5EF4-FFF2-40B4-BE49-F238E27FC236}">
                <a16:creationId xmlns:a16="http://schemas.microsoft.com/office/drawing/2014/main" id="{75AA222F-33A6-8648-84D9-E3967AFA6FB3}"/>
              </a:ext>
            </a:extLst>
          </p:cNvPr>
          <p:cNvSpPr/>
          <p:nvPr/>
        </p:nvSpPr>
        <p:spPr>
          <a:xfrm>
            <a:off x="10522151" y="3044988"/>
            <a:ext cx="433304" cy="432509"/>
          </a:xfrm>
          <a:prstGeom prst="rect">
            <a:avLst/>
          </a:prstGeom>
          <a:noFill/>
          <a:ln w="57150">
            <a:solidFill>
              <a:srgbClr val="F6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9053879-28B8-2E4E-BD29-0F91D187CA18}"/>
              </a:ext>
            </a:extLst>
          </p:cNvPr>
          <p:cNvPicPr>
            <a:picLocks noChangeAspect="1"/>
          </p:cNvPicPr>
          <p:nvPr/>
        </p:nvPicPr>
        <p:blipFill rotWithShape="1">
          <a:blip r:embed="rId4"/>
          <a:srcRect l="27771" t="13489" r="18223" b="12654"/>
          <a:stretch/>
        </p:blipFill>
        <p:spPr>
          <a:xfrm>
            <a:off x="4859455" y="3006060"/>
            <a:ext cx="3843171" cy="3516423"/>
          </a:xfrm>
          <a:prstGeom prst="rect">
            <a:avLst/>
          </a:prstGeom>
        </p:spPr>
      </p:pic>
      <p:pic>
        <p:nvPicPr>
          <p:cNvPr id="10" name="Picture 9">
            <a:extLst>
              <a:ext uri="{FF2B5EF4-FFF2-40B4-BE49-F238E27FC236}">
                <a16:creationId xmlns:a16="http://schemas.microsoft.com/office/drawing/2014/main" id="{4E679D92-5CAA-074F-9B06-F4EB564B8B6C}"/>
              </a:ext>
            </a:extLst>
          </p:cNvPr>
          <p:cNvPicPr>
            <a:picLocks noChangeAspect="1"/>
          </p:cNvPicPr>
          <p:nvPr/>
        </p:nvPicPr>
        <p:blipFill rotWithShape="1">
          <a:blip r:embed="rId5"/>
          <a:srcRect r="32436"/>
          <a:stretch/>
        </p:blipFill>
        <p:spPr>
          <a:xfrm>
            <a:off x="959863" y="862012"/>
            <a:ext cx="4485500" cy="5133975"/>
          </a:xfrm>
          <a:prstGeom prst="rect">
            <a:avLst/>
          </a:prstGeom>
        </p:spPr>
      </p:pic>
      <p:sp>
        <p:nvSpPr>
          <p:cNvPr id="11" name="Rectangle 10">
            <a:extLst>
              <a:ext uri="{FF2B5EF4-FFF2-40B4-BE49-F238E27FC236}">
                <a16:creationId xmlns:a16="http://schemas.microsoft.com/office/drawing/2014/main" id="{252F29C8-6522-6940-BD2A-27D9C1600158}"/>
              </a:ext>
            </a:extLst>
          </p:cNvPr>
          <p:cNvSpPr/>
          <p:nvPr/>
        </p:nvSpPr>
        <p:spPr>
          <a:xfrm>
            <a:off x="3157037" y="2865327"/>
            <a:ext cx="783600" cy="664121"/>
          </a:xfrm>
          <a:prstGeom prst="rect">
            <a:avLst/>
          </a:prstGeom>
          <a:noFill/>
          <a:ln w="57150">
            <a:solidFill>
              <a:srgbClr val="F6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54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CB07FF-F5B8-4CFE-8144-1580D3FDA9D7}"/>
              </a:ext>
            </a:extLst>
          </p:cNvPr>
          <p:cNvPicPr>
            <a:picLocks noChangeAspect="1"/>
          </p:cNvPicPr>
          <p:nvPr/>
        </p:nvPicPr>
        <p:blipFill>
          <a:blip r:embed="rId3"/>
          <a:stretch>
            <a:fillRect/>
          </a:stretch>
        </p:blipFill>
        <p:spPr>
          <a:xfrm>
            <a:off x="143336" y="618754"/>
            <a:ext cx="1800225" cy="2847975"/>
          </a:xfrm>
          <a:prstGeom prst="rect">
            <a:avLst/>
          </a:prstGeom>
        </p:spPr>
      </p:pic>
      <p:grpSp>
        <p:nvGrpSpPr>
          <p:cNvPr id="20" name="Group 19">
            <a:extLst>
              <a:ext uri="{FF2B5EF4-FFF2-40B4-BE49-F238E27FC236}">
                <a16:creationId xmlns:a16="http://schemas.microsoft.com/office/drawing/2014/main" id="{9BAC71A7-65D0-4E6B-BEBF-07A6DF87090B}"/>
              </a:ext>
            </a:extLst>
          </p:cNvPr>
          <p:cNvGrpSpPr/>
          <p:nvPr/>
        </p:nvGrpSpPr>
        <p:grpSpPr>
          <a:xfrm>
            <a:off x="-241272" y="3748313"/>
            <a:ext cx="3632935" cy="2776504"/>
            <a:chOff x="1575196" y="3729071"/>
            <a:chExt cx="3632935" cy="2776504"/>
          </a:xfrm>
        </p:grpSpPr>
        <p:grpSp>
          <p:nvGrpSpPr>
            <p:cNvPr id="14" name="Group 13">
              <a:extLst>
                <a:ext uri="{FF2B5EF4-FFF2-40B4-BE49-F238E27FC236}">
                  <a16:creationId xmlns:a16="http://schemas.microsoft.com/office/drawing/2014/main" id="{B47DAD62-CB13-44EB-A17A-BB66DE91BF8F}"/>
                </a:ext>
              </a:extLst>
            </p:cNvPr>
            <p:cNvGrpSpPr/>
            <p:nvPr/>
          </p:nvGrpSpPr>
          <p:grpSpPr>
            <a:xfrm>
              <a:off x="1976702" y="4412809"/>
              <a:ext cx="605782" cy="2092766"/>
              <a:chOff x="215251" y="3600229"/>
              <a:chExt cx="605782" cy="2092766"/>
            </a:xfrm>
          </p:grpSpPr>
          <p:sp>
            <p:nvSpPr>
              <p:cNvPr id="6" name="Rectangle 5">
                <a:extLst>
                  <a:ext uri="{FF2B5EF4-FFF2-40B4-BE49-F238E27FC236}">
                    <a16:creationId xmlns:a16="http://schemas.microsoft.com/office/drawing/2014/main" id="{55F46DBF-94A9-4AE7-8151-E48150CB4225}"/>
                  </a:ext>
                </a:extLst>
              </p:cNvPr>
              <p:cNvSpPr/>
              <p:nvPr/>
            </p:nvSpPr>
            <p:spPr>
              <a:xfrm>
                <a:off x="215251" y="3600229"/>
                <a:ext cx="605780" cy="5525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85516350-7CB5-43F7-9B65-81F3017BB752}"/>
                  </a:ext>
                </a:extLst>
              </p:cNvPr>
              <p:cNvSpPr/>
              <p:nvPr/>
            </p:nvSpPr>
            <p:spPr>
              <a:xfrm>
                <a:off x="215253" y="4323985"/>
                <a:ext cx="605780" cy="59889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5FBB2E-F803-4C71-9958-580C6CAC869B}"/>
                  </a:ext>
                </a:extLst>
              </p:cNvPr>
              <p:cNvSpPr/>
              <p:nvPr/>
            </p:nvSpPr>
            <p:spPr>
              <a:xfrm>
                <a:off x="215251" y="5094104"/>
                <a:ext cx="605781" cy="59889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BFC712F-7105-48F0-A058-3A06924C73AC}"/>
                </a:ext>
              </a:extLst>
            </p:cNvPr>
            <p:cNvSpPr txBox="1"/>
            <p:nvPr/>
          </p:nvSpPr>
          <p:spPr>
            <a:xfrm>
              <a:off x="1575196" y="3729071"/>
              <a:ext cx="2558921" cy="523220"/>
            </a:xfrm>
            <a:prstGeom prst="rect">
              <a:avLst/>
            </a:prstGeom>
            <a:noFill/>
          </p:spPr>
          <p:txBody>
            <a:bodyPr wrap="square" rtlCol="0">
              <a:spAutoFit/>
            </a:bodyPr>
            <a:lstStyle/>
            <a:p>
              <a:pPr algn="ctr"/>
              <a:r>
                <a:rPr lang="en-US" sz="2800" b="1" dirty="0"/>
                <a:t>Trap Type</a:t>
              </a:r>
            </a:p>
          </p:txBody>
        </p:sp>
        <p:sp>
          <p:nvSpPr>
            <p:cNvPr id="17" name="TextBox 16">
              <a:extLst>
                <a:ext uri="{FF2B5EF4-FFF2-40B4-BE49-F238E27FC236}">
                  <a16:creationId xmlns:a16="http://schemas.microsoft.com/office/drawing/2014/main" id="{710AAB18-B6D0-497A-89F1-A0A7DF900F39}"/>
                </a:ext>
              </a:extLst>
            </p:cNvPr>
            <p:cNvSpPr txBox="1"/>
            <p:nvPr/>
          </p:nvSpPr>
          <p:spPr>
            <a:xfrm>
              <a:off x="2649210" y="4465531"/>
              <a:ext cx="2558921" cy="461665"/>
            </a:xfrm>
            <a:prstGeom prst="rect">
              <a:avLst/>
            </a:prstGeom>
            <a:noFill/>
          </p:spPr>
          <p:txBody>
            <a:bodyPr wrap="square" rtlCol="0">
              <a:spAutoFit/>
            </a:bodyPr>
            <a:lstStyle/>
            <a:p>
              <a:r>
                <a:rPr lang="en-US" sz="2400" dirty="0"/>
                <a:t>Shrimp</a:t>
              </a:r>
            </a:p>
          </p:txBody>
        </p:sp>
        <p:sp>
          <p:nvSpPr>
            <p:cNvPr id="18" name="TextBox 17">
              <a:extLst>
                <a:ext uri="{FF2B5EF4-FFF2-40B4-BE49-F238E27FC236}">
                  <a16:creationId xmlns:a16="http://schemas.microsoft.com/office/drawing/2014/main" id="{A07F9728-5488-4ADF-B978-96673457F0F9}"/>
                </a:ext>
              </a:extLst>
            </p:cNvPr>
            <p:cNvSpPr txBox="1"/>
            <p:nvPr/>
          </p:nvSpPr>
          <p:spPr>
            <a:xfrm>
              <a:off x="2649210" y="5217332"/>
              <a:ext cx="2558921" cy="461665"/>
            </a:xfrm>
            <a:prstGeom prst="rect">
              <a:avLst/>
            </a:prstGeom>
            <a:noFill/>
          </p:spPr>
          <p:txBody>
            <a:bodyPr wrap="square" rtlCol="0">
              <a:spAutoFit/>
            </a:bodyPr>
            <a:lstStyle/>
            <a:p>
              <a:r>
                <a:rPr lang="en-US" sz="2400" dirty="0"/>
                <a:t>Fukui</a:t>
              </a:r>
            </a:p>
          </p:txBody>
        </p:sp>
        <p:sp>
          <p:nvSpPr>
            <p:cNvPr id="19" name="TextBox 18">
              <a:extLst>
                <a:ext uri="{FF2B5EF4-FFF2-40B4-BE49-F238E27FC236}">
                  <a16:creationId xmlns:a16="http://schemas.microsoft.com/office/drawing/2014/main" id="{40B72398-C177-4D86-915D-1CB7555164B8}"/>
                </a:ext>
              </a:extLst>
            </p:cNvPr>
            <p:cNvSpPr txBox="1"/>
            <p:nvPr/>
          </p:nvSpPr>
          <p:spPr>
            <a:xfrm>
              <a:off x="2649210" y="6018228"/>
              <a:ext cx="2558921" cy="461665"/>
            </a:xfrm>
            <a:prstGeom prst="rect">
              <a:avLst/>
            </a:prstGeom>
            <a:noFill/>
          </p:spPr>
          <p:txBody>
            <a:bodyPr wrap="square" rtlCol="0">
              <a:spAutoFit/>
            </a:bodyPr>
            <a:lstStyle/>
            <a:p>
              <a:r>
                <a:rPr lang="en-US" sz="2400" dirty="0"/>
                <a:t>Minnow</a:t>
              </a:r>
            </a:p>
          </p:txBody>
        </p:sp>
      </p:grpSp>
      <p:pic>
        <p:nvPicPr>
          <p:cNvPr id="22" name="Picture 21">
            <a:extLst>
              <a:ext uri="{FF2B5EF4-FFF2-40B4-BE49-F238E27FC236}">
                <a16:creationId xmlns:a16="http://schemas.microsoft.com/office/drawing/2014/main" id="{9557633A-2DDF-4DA7-9198-75AFF6BFED09}"/>
              </a:ext>
            </a:extLst>
          </p:cNvPr>
          <p:cNvPicPr>
            <a:picLocks noChangeAspect="1"/>
          </p:cNvPicPr>
          <p:nvPr/>
        </p:nvPicPr>
        <p:blipFill>
          <a:blip r:embed="rId4"/>
          <a:stretch>
            <a:fillRect/>
          </a:stretch>
        </p:blipFill>
        <p:spPr>
          <a:xfrm>
            <a:off x="2384375" y="228600"/>
            <a:ext cx="9729527" cy="6400800"/>
          </a:xfrm>
          <a:prstGeom prst="rect">
            <a:avLst/>
          </a:prstGeom>
        </p:spPr>
      </p:pic>
      <p:sp>
        <p:nvSpPr>
          <p:cNvPr id="2" name="TextBox 1">
            <a:extLst>
              <a:ext uri="{FF2B5EF4-FFF2-40B4-BE49-F238E27FC236}">
                <a16:creationId xmlns:a16="http://schemas.microsoft.com/office/drawing/2014/main" id="{E93E0FBD-CDD7-42D8-BE06-B97C4B8426CE}"/>
              </a:ext>
            </a:extLst>
          </p:cNvPr>
          <p:cNvSpPr txBox="1"/>
          <p:nvPr/>
        </p:nvSpPr>
        <p:spPr>
          <a:xfrm>
            <a:off x="4876570" y="4367330"/>
            <a:ext cx="3296652" cy="369332"/>
          </a:xfrm>
          <a:prstGeom prst="rect">
            <a:avLst/>
          </a:prstGeom>
          <a:noFill/>
        </p:spPr>
        <p:txBody>
          <a:bodyPr wrap="square" rtlCol="0">
            <a:spAutoFit/>
          </a:bodyPr>
          <a:lstStyle/>
          <a:p>
            <a:r>
              <a:rPr lang="en-US" i="1" spc="600" dirty="0">
                <a:solidFill>
                  <a:schemeClr val="bg1"/>
                </a:solidFill>
              </a:rPr>
              <a:t>Lummi Sea Pond</a:t>
            </a:r>
          </a:p>
        </p:txBody>
      </p:sp>
      <p:sp>
        <p:nvSpPr>
          <p:cNvPr id="24" name="TextBox 23">
            <a:extLst>
              <a:ext uri="{FF2B5EF4-FFF2-40B4-BE49-F238E27FC236}">
                <a16:creationId xmlns:a16="http://schemas.microsoft.com/office/drawing/2014/main" id="{0DAE6624-37C9-4F94-AF9C-EEECAB455001}"/>
              </a:ext>
            </a:extLst>
          </p:cNvPr>
          <p:cNvSpPr txBox="1"/>
          <p:nvPr/>
        </p:nvSpPr>
        <p:spPr>
          <a:xfrm>
            <a:off x="0" y="106847"/>
            <a:ext cx="2558921" cy="523220"/>
          </a:xfrm>
          <a:prstGeom prst="rect">
            <a:avLst/>
          </a:prstGeom>
          <a:noFill/>
        </p:spPr>
        <p:txBody>
          <a:bodyPr wrap="square" rtlCol="0">
            <a:spAutoFit/>
          </a:bodyPr>
          <a:lstStyle/>
          <a:p>
            <a:pPr algn="ctr"/>
            <a:r>
              <a:rPr lang="en-US" sz="2800" b="1" dirty="0"/>
              <a:t>Count of EGC</a:t>
            </a:r>
          </a:p>
        </p:txBody>
      </p:sp>
      <p:sp>
        <p:nvSpPr>
          <p:cNvPr id="21" name="Title 1">
            <a:extLst>
              <a:ext uri="{FF2B5EF4-FFF2-40B4-BE49-F238E27FC236}">
                <a16:creationId xmlns:a16="http://schemas.microsoft.com/office/drawing/2014/main" id="{0C64ED77-F74F-41C5-AD14-BAC269FB8050}"/>
              </a:ext>
            </a:extLst>
          </p:cNvPr>
          <p:cNvSpPr txBox="1">
            <a:spLocks/>
          </p:cNvSpPr>
          <p:nvPr/>
        </p:nvSpPr>
        <p:spPr>
          <a:xfrm>
            <a:off x="2528536" y="5663757"/>
            <a:ext cx="2695471" cy="797406"/>
          </a:xfrm>
          <a:prstGeom prst="rect">
            <a:avLst/>
          </a:prstGeom>
          <a:solidFill>
            <a:srgbClr val="FFFFFF">
              <a:alpha val="50196"/>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mn-lt"/>
              </a:rPr>
              <a:t>Week of July 13</a:t>
            </a:r>
            <a:r>
              <a:rPr lang="en-US" sz="2800" baseline="30000" dirty="0">
                <a:latin typeface="+mn-lt"/>
              </a:rPr>
              <a:t>th</a:t>
            </a:r>
            <a:r>
              <a:rPr lang="en-US" sz="2800" dirty="0">
                <a:latin typeface="+mn-lt"/>
              </a:rPr>
              <a:t> </a:t>
            </a:r>
          </a:p>
        </p:txBody>
      </p:sp>
    </p:spTree>
    <p:extLst>
      <p:ext uri="{BB962C8B-B14F-4D97-AF65-F5344CB8AC3E}">
        <p14:creationId xmlns:p14="http://schemas.microsoft.com/office/powerpoint/2010/main" val="2339474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385E7-CED3-4498-AB4F-DFC4C66854B0}"/>
              </a:ext>
            </a:extLst>
          </p:cNvPr>
          <p:cNvPicPr>
            <a:picLocks noChangeAspect="1"/>
          </p:cNvPicPr>
          <p:nvPr/>
        </p:nvPicPr>
        <p:blipFill>
          <a:blip r:embed="rId3"/>
          <a:stretch>
            <a:fillRect/>
          </a:stretch>
        </p:blipFill>
        <p:spPr>
          <a:xfrm>
            <a:off x="2384375" y="228600"/>
            <a:ext cx="9729527" cy="6400800"/>
          </a:xfrm>
          <a:prstGeom prst="rect">
            <a:avLst/>
          </a:prstGeom>
        </p:spPr>
      </p:pic>
      <p:pic>
        <p:nvPicPr>
          <p:cNvPr id="9" name="Picture 8">
            <a:extLst>
              <a:ext uri="{FF2B5EF4-FFF2-40B4-BE49-F238E27FC236}">
                <a16:creationId xmlns:a16="http://schemas.microsoft.com/office/drawing/2014/main" id="{2CCB07FF-F5B8-4CFE-8144-1580D3FDA9D7}"/>
              </a:ext>
            </a:extLst>
          </p:cNvPr>
          <p:cNvPicPr>
            <a:picLocks noChangeAspect="1"/>
          </p:cNvPicPr>
          <p:nvPr/>
        </p:nvPicPr>
        <p:blipFill>
          <a:blip r:embed="rId4"/>
          <a:stretch>
            <a:fillRect/>
          </a:stretch>
        </p:blipFill>
        <p:spPr>
          <a:xfrm>
            <a:off x="143336" y="618754"/>
            <a:ext cx="1800225" cy="2847975"/>
          </a:xfrm>
          <a:prstGeom prst="rect">
            <a:avLst/>
          </a:prstGeom>
        </p:spPr>
      </p:pic>
      <p:grpSp>
        <p:nvGrpSpPr>
          <p:cNvPr id="20" name="Group 19">
            <a:extLst>
              <a:ext uri="{FF2B5EF4-FFF2-40B4-BE49-F238E27FC236}">
                <a16:creationId xmlns:a16="http://schemas.microsoft.com/office/drawing/2014/main" id="{9BAC71A7-65D0-4E6B-BEBF-07A6DF87090B}"/>
              </a:ext>
            </a:extLst>
          </p:cNvPr>
          <p:cNvGrpSpPr/>
          <p:nvPr/>
        </p:nvGrpSpPr>
        <p:grpSpPr>
          <a:xfrm>
            <a:off x="-241272" y="3748313"/>
            <a:ext cx="3632935" cy="2776504"/>
            <a:chOff x="1575196" y="3729071"/>
            <a:chExt cx="3632935" cy="2776504"/>
          </a:xfrm>
        </p:grpSpPr>
        <p:grpSp>
          <p:nvGrpSpPr>
            <p:cNvPr id="14" name="Group 13">
              <a:extLst>
                <a:ext uri="{FF2B5EF4-FFF2-40B4-BE49-F238E27FC236}">
                  <a16:creationId xmlns:a16="http://schemas.microsoft.com/office/drawing/2014/main" id="{B47DAD62-CB13-44EB-A17A-BB66DE91BF8F}"/>
                </a:ext>
              </a:extLst>
            </p:cNvPr>
            <p:cNvGrpSpPr/>
            <p:nvPr/>
          </p:nvGrpSpPr>
          <p:grpSpPr>
            <a:xfrm>
              <a:off x="1976702" y="4412809"/>
              <a:ext cx="605782" cy="2092766"/>
              <a:chOff x="215251" y="3600229"/>
              <a:chExt cx="605782" cy="2092766"/>
            </a:xfrm>
          </p:grpSpPr>
          <p:sp>
            <p:nvSpPr>
              <p:cNvPr id="6" name="Rectangle 5">
                <a:extLst>
                  <a:ext uri="{FF2B5EF4-FFF2-40B4-BE49-F238E27FC236}">
                    <a16:creationId xmlns:a16="http://schemas.microsoft.com/office/drawing/2014/main" id="{55F46DBF-94A9-4AE7-8151-E48150CB4225}"/>
                  </a:ext>
                </a:extLst>
              </p:cNvPr>
              <p:cNvSpPr/>
              <p:nvPr/>
            </p:nvSpPr>
            <p:spPr>
              <a:xfrm>
                <a:off x="215251" y="3600229"/>
                <a:ext cx="605780" cy="5525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85516350-7CB5-43F7-9B65-81F3017BB752}"/>
                  </a:ext>
                </a:extLst>
              </p:cNvPr>
              <p:cNvSpPr/>
              <p:nvPr/>
            </p:nvSpPr>
            <p:spPr>
              <a:xfrm>
                <a:off x="215253" y="4323985"/>
                <a:ext cx="605780" cy="59889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5FBB2E-F803-4C71-9958-580C6CAC869B}"/>
                  </a:ext>
                </a:extLst>
              </p:cNvPr>
              <p:cNvSpPr/>
              <p:nvPr/>
            </p:nvSpPr>
            <p:spPr>
              <a:xfrm>
                <a:off x="215251" y="5094104"/>
                <a:ext cx="605781" cy="59889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BFC712F-7105-48F0-A058-3A06924C73AC}"/>
                </a:ext>
              </a:extLst>
            </p:cNvPr>
            <p:cNvSpPr txBox="1"/>
            <p:nvPr/>
          </p:nvSpPr>
          <p:spPr>
            <a:xfrm>
              <a:off x="1575196" y="3729071"/>
              <a:ext cx="2558921" cy="523220"/>
            </a:xfrm>
            <a:prstGeom prst="rect">
              <a:avLst/>
            </a:prstGeom>
            <a:noFill/>
          </p:spPr>
          <p:txBody>
            <a:bodyPr wrap="square" rtlCol="0">
              <a:spAutoFit/>
            </a:bodyPr>
            <a:lstStyle/>
            <a:p>
              <a:pPr algn="ctr"/>
              <a:r>
                <a:rPr lang="en-US" sz="2800" b="1" dirty="0"/>
                <a:t>Trap Type</a:t>
              </a:r>
            </a:p>
          </p:txBody>
        </p:sp>
        <p:sp>
          <p:nvSpPr>
            <p:cNvPr id="17" name="TextBox 16">
              <a:extLst>
                <a:ext uri="{FF2B5EF4-FFF2-40B4-BE49-F238E27FC236}">
                  <a16:creationId xmlns:a16="http://schemas.microsoft.com/office/drawing/2014/main" id="{710AAB18-B6D0-497A-89F1-A0A7DF900F39}"/>
                </a:ext>
              </a:extLst>
            </p:cNvPr>
            <p:cNvSpPr txBox="1"/>
            <p:nvPr/>
          </p:nvSpPr>
          <p:spPr>
            <a:xfrm>
              <a:off x="2649210" y="4465531"/>
              <a:ext cx="2558921" cy="461665"/>
            </a:xfrm>
            <a:prstGeom prst="rect">
              <a:avLst/>
            </a:prstGeom>
            <a:noFill/>
          </p:spPr>
          <p:txBody>
            <a:bodyPr wrap="square" rtlCol="0">
              <a:spAutoFit/>
            </a:bodyPr>
            <a:lstStyle/>
            <a:p>
              <a:r>
                <a:rPr lang="en-US" sz="2400" dirty="0"/>
                <a:t>Shrimp</a:t>
              </a:r>
            </a:p>
          </p:txBody>
        </p:sp>
        <p:sp>
          <p:nvSpPr>
            <p:cNvPr id="18" name="TextBox 17">
              <a:extLst>
                <a:ext uri="{FF2B5EF4-FFF2-40B4-BE49-F238E27FC236}">
                  <a16:creationId xmlns:a16="http://schemas.microsoft.com/office/drawing/2014/main" id="{A07F9728-5488-4ADF-B978-96673457F0F9}"/>
                </a:ext>
              </a:extLst>
            </p:cNvPr>
            <p:cNvSpPr txBox="1"/>
            <p:nvPr/>
          </p:nvSpPr>
          <p:spPr>
            <a:xfrm>
              <a:off x="2649210" y="5217332"/>
              <a:ext cx="2558921" cy="461665"/>
            </a:xfrm>
            <a:prstGeom prst="rect">
              <a:avLst/>
            </a:prstGeom>
            <a:noFill/>
          </p:spPr>
          <p:txBody>
            <a:bodyPr wrap="square" rtlCol="0">
              <a:spAutoFit/>
            </a:bodyPr>
            <a:lstStyle/>
            <a:p>
              <a:r>
                <a:rPr lang="en-US" sz="2400" dirty="0"/>
                <a:t>Fukui</a:t>
              </a:r>
            </a:p>
          </p:txBody>
        </p:sp>
        <p:sp>
          <p:nvSpPr>
            <p:cNvPr id="19" name="TextBox 18">
              <a:extLst>
                <a:ext uri="{FF2B5EF4-FFF2-40B4-BE49-F238E27FC236}">
                  <a16:creationId xmlns:a16="http://schemas.microsoft.com/office/drawing/2014/main" id="{40B72398-C177-4D86-915D-1CB7555164B8}"/>
                </a:ext>
              </a:extLst>
            </p:cNvPr>
            <p:cNvSpPr txBox="1"/>
            <p:nvPr/>
          </p:nvSpPr>
          <p:spPr>
            <a:xfrm>
              <a:off x="2649210" y="6018228"/>
              <a:ext cx="2558921" cy="461665"/>
            </a:xfrm>
            <a:prstGeom prst="rect">
              <a:avLst/>
            </a:prstGeom>
            <a:noFill/>
          </p:spPr>
          <p:txBody>
            <a:bodyPr wrap="square" rtlCol="0">
              <a:spAutoFit/>
            </a:bodyPr>
            <a:lstStyle/>
            <a:p>
              <a:r>
                <a:rPr lang="en-US" sz="2400" dirty="0"/>
                <a:t>Minnow</a:t>
              </a:r>
            </a:p>
          </p:txBody>
        </p:sp>
      </p:grpSp>
      <p:sp>
        <p:nvSpPr>
          <p:cNvPr id="2" name="TextBox 1">
            <a:extLst>
              <a:ext uri="{FF2B5EF4-FFF2-40B4-BE49-F238E27FC236}">
                <a16:creationId xmlns:a16="http://schemas.microsoft.com/office/drawing/2014/main" id="{E93E0FBD-CDD7-42D8-BE06-B97C4B8426CE}"/>
              </a:ext>
            </a:extLst>
          </p:cNvPr>
          <p:cNvSpPr txBox="1"/>
          <p:nvPr/>
        </p:nvSpPr>
        <p:spPr>
          <a:xfrm>
            <a:off x="4876570" y="4367330"/>
            <a:ext cx="3296652" cy="369332"/>
          </a:xfrm>
          <a:prstGeom prst="rect">
            <a:avLst/>
          </a:prstGeom>
          <a:noFill/>
        </p:spPr>
        <p:txBody>
          <a:bodyPr wrap="square" rtlCol="0">
            <a:spAutoFit/>
          </a:bodyPr>
          <a:lstStyle/>
          <a:p>
            <a:r>
              <a:rPr lang="en-US" i="1" spc="600" dirty="0">
                <a:solidFill>
                  <a:schemeClr val="bg1"/>
                </a:solidFill>
              </a:rPr>
              <a:t>Lummi Sea Pond</a:t>
            </a:r>
          </a:p>
        </p:txBody>
      </p:sp>
      <p:sp>
        <p:nvSpPr>
          <p:cNvPr id="22" name="Title 1">
            <a:extLst>
              <a:ext uri="{FF2B5EF4-FFF2-40B4-BE49-F238E27FC236}">
                <a16:creationId xmlns:a16="http://schemas.microsoft.com/office/drawing/2014/main" id="{CA22F042-183B-4DC7-8065-709BF892357A}"/>
              </a:ext>
            </a:extLst>
          </p:cNvPr>
          <p:cNvSpPr txBox="1">
            <a:spLocks/>
          </p:cNvSpPr>
          <p:nvPr/>
        </p:nvSpPr>
        <p:spPr>
          <a:xfrm>
            <a:off x="2528537" y="5663757"/>
            <a:ext cx="3296652" cy="797406"/>
          </a:xfrm>
          <a:prstGeom prst="rect">
            <a:avLst/>
          </a:prstGeom>
          <a:solidFill>
            <a:srgbClr val="FFFFFF">
              <a:alpha val="50196"/>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mn-lt"/>
              </a:rPr>
              <a:t>Week of August 22</a:t>
            </a:r>
            <a:r>
              <a:rPr lang="en-US" sz="2800" baseline="30000" dirty="0">
                <a:latin typeface="+mn-lt"/>
              </a:rPr>
              <a:t>nd</a:t>
            </a:r>
            <a:endParaRPr lang="en-US" sz="2800" dirty="0">
              <a:latin typeface="+mn-lt"/>
            </a:endParaRPr>
          </a:p>
        </p:txBody>
      </p:sp>
      <p:sp>
        <p:nvSpPr>
          <p:cNvPr id="21" name="TextBox 20">
            <a:extLst>
              <a:ext uri="{FF2B5EF4-FFF2-40B4-BE49-F238E27FC236}">
                <a16:creationId xmlns:a16="http://schemas.microsoft.com/office/drawing/2014/main" id="{713FB300-0B9D-4BB7-B4FF-F27D48AF57A5}"/>
              </a:ext>
            </a:extLst>
          </p:cNvPr>
          <p:cNvSpPr txBox="1"/>
          <p:nvPr/>
        </p:nvSpPr>
        <p:spPr>
          <a:xfrm>
            <a:off x="0" y="106847"/>
            <a:ext cx="2558921" cy="523220"/>
          </a:xfrm>
          <a:prstGeom prst="rect">
            <a:avLst/>
          </a:prstGeom>
          <a:noFill/>
        </p:spPr>
        <p:txBody>
          <a:bodyPr wrap="square" rtlCol="0">
            <a:spAutoFit/>
          </a:bodyPr>
          <a:lstStyle/>
          <a:p>
            <a:pPr algn="ctr"/>
            <a:r>
              <a:rPr lang="en-US" sz="2800" b="1" dirty="0"/>
              <a:t>Count of EGC</a:t>
            </a:r>
          </a:p>
        </p:txBody>
      </p:sp>
    </p:spTree>
    <p:extLst>
      <p:ext uri="{BB962C8B-B14F-4D97-AF65-F5344CB8AC3E}">
        <p14:creationId xmlns:p14="http://schemas.microsoft.com/office/powerpoint/2010/main" val="265849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coastline of the Salish Sea.">
            <a:extLst>
              <a:ext uri="{FF2B5EF4-FFF2-40B4-BE49-F238E27FC236}">
                <a16:creationId xmlns:a16="http://schemas.microsoft.com/office/drawing/2014/main" id="{79872CC5-CEAB-4C41-8878-87F34E67D568}"/>
              </a:ext>
            </a:extLst>
          </p:cNvPr>
          <p:cNvPicPr>
            <a:picLocks noChangeAspect="1"/>
          </p:cNvPicPr>
          <p:nvPr/>
        </p:nvPicPr>
        <p:blipFill rotWithShape="1">
          <a:blip r:embed="rId3"/>
          <a:srcRect l="7643" t="7629" r="18723" b="11415"/>
          <a:stretch/>
        </p:blipFill>
        <p:spPr>
          <a:xfrm>
            <a:off x="3364738" y="0"/>
            <a:ext cx="8827261" cy="6858000"/>
          </a:xfrm>
          <a:prstGeom prst="rect">
            <a:avLst/>
          </a:prstGeom>
        </p:spPr>
      </p:pic>
      <p:sp>
        <p:nvSpPr>
          <p:cNvPr id="9" name="Rectangle 8">
            <a:extLst>
              <a:ext uri="{FF2B5EF4-FFF2-40B4-BE49-F238E27FC236}">
                <a16:creationId xmlns:a16="http://schemas.microsoft.com/office/drawing/2014/main" id="{CB969791-666F-2548-AEA7-18193FFEF59D}"/>
              </a:ext>
            </a:extLst>
          </p:cNvPr>
          <p:cNvSpPr/>
          <p:nvPr/>
        </p:nvSpPr>
        <p:spPr>
          <a:xfrm>
            <a:off x="10522151" y="3044988"/>
            <a:ext cx="433304" cy="432509"/>
          </a:xfrm>
          <a:prstGeom prst="rect">
            <a:avLst/>
          </a:prstGeom>
          <a:noFill/>
          <a:ln w="57150">
            <a:solidFill>
              <a:srgbClr val="F6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531244-A33A-094A-BB95-87925DAD4B31}"/>
              </a:ext>
            </a:extLst>
          </p:cNvPr>
          <p:cNvSpPr/>
          <p:nvPr/>
        </p:nvSpPr>
        <p:spPr>
          <a:xfrm>
            <a:off x="10381699" y="2635222"/>
            <a:ext cx="433304" cy="432509"/>
          </a:xfrm>
          <a:prstGeom prst="rect">
            <a:avLst/>
          </a:prstGeom>
          <a:noFill/>
          <a:ln w="57150">
            <a:solidFill>
              <a:srgbClr val="F6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773530-DA62-2B4D-8FC9-9769C9D74D48}"/>
              </a:ext>
            </a:extLst>
          </p:cNvPr>
          <p:cNvSpPr/>
          <p:nvPr/>
        </p:nvSpPr>
        <p:spPr>
          <a:xfrm>
            <a:off x="9157920" y="3805394"/>
            <a:ext cx="433304" cy="432509"/>
          </a:xfrm>
          <a:prstGeom prst="rect">
            <a:avLst/>
          </a:prstGeom>
          <a:noFill/>
          <a:ln w="57150">
            <a:solidFill>
              <a:srgbClr val="F6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EF90A88-62D5-E842-8E03-70A0F00C4190}"/>
              </a:ext>
            </a:extLst>
          </p:cNvPr>
          <p:cNvSpPr>
            <a:spLocks noGrp="1"/>
          </p:cNvSpPr>
          <p:nvPr>
            <p:ph type="title"/>
          </p:nvPr>
        </p:nvSpPr>
        <p:spPr>
          <a:xfrm>
            <a:off x="0" y="0"/>
            <a:ext cx="3932237" cy="487403"/>
          </a:xfrm>
        </p:spPr>
        <p:txBody>
          <a:bodyPr>
            <a:noAutofit/>
          </a:bodyPr>
          <a:lstStyle/>
          <a:p>
            <a:pPr lvl="0">
              <a:lnSpc>
                <a:spcPct val="100000"/>
              </a:lnSpc>
              <a:spcBef>
                <a:spcPts val="0"/>
              </a:spcBef>
            </a:pPr>
            <a:r>
              <a:rPr lang="en-US" b="1" cap="small" dirty="0">
                <a:solidFill>
                  <a:srgbClr val="1A4645"/>
                </a:solidFill>
              </a:rPr>
              <a:t>Panel Outline</a:t>
            </a:r>
          </a:p>
        </p:txBody>
      </p:sp>
      <p:sp>
        <p:nvSpPr>
          <p:cNvPr id="15" name="Text Placeholder 14">
            <a:extLst>
              <a:ext uri="{FF2B5EF4-FFF2-40B4-BE49-F238E27FC236}">
                <a16:creationId xmlns:a16="http://schemas.microsoft.com/office/drawing/2014/main" id="{D27110AD-7798-4F46-86D7-C893B49EEC2A}"/>
              </a:ext>
            </a:extLst>
          </p:cNvPr>
          <p:cNvSpPr>
            <a:spLocks noGrp="1"/>
          </p:cNvSpPr>
          <p:nvPr>
            <p:ph type="body" sz="half" idx="2"/>
          </p:nvPr>
        </p:nvSpPr>
        <p:spPr>
          <a:xfrm>
            <a:off x="64720" y="1371600"/>
            <a:ext cx="6348780" cy="5094288"/>
          </a:xfrm>
        </p:spPr>
        <p:txBody>
          <a:bodyPr>
            <a:normAutofit/>
          </a:bodyPr>
          <a:lstStyle/>
          <a:p>
            <a:pPr>
              <a:spcBef>
                <a:spcPts val="1200"/>
              </a:spcBef>
              <a:spcAft>
                <a:spcPts val="600"/>
              </a:spcAft>
            </a:pPr>
            <a:r>
              <a:rPr lang="en-US" sz="2000" dirty="0"/>
              <a:t>European green crab in the Salish Sea</a:t>
            </a:r>
          </a:p>
          <a:p>
            <a:pPr lvl="1"/>
            <a:r>
              <a:rPr lang="en-US" sz="1600" dirty="0"/>
              <a:t>Emily Grason | Washington Sea Grant</a:t>
            </a:r>
          </a:p>
          <a:p>
            <a:pPr>
              <a:spcBef>
                <a:spcPts val="1200"/>
              </a:spcBef>
              <a:spcAft>
                <a:spcPts val="600"/>
              </a:spcAft>
            </a:pPr>
            <a:r>
              <a:rPr lang="en-US" sz="2000" dirty="0"/>
              <a:t>Remarks from </a:t>
            </a:r>
            <a:r>
              <a:rPr lang="en-US" sz="2000" dirty="0" err="1"/>
              <a:t>T’Sou-ke</a:t>
            </a:r>
            <a:r>
              <a:rPr lang="en-US" sz="2000" dirty="0"/>
              <a:t> First Nation and Lummi Nation</a:t>
            </a:r>
          </a:p>
          <a:p>
            <a:pPr lvl="1"/>
            <a:r>
              <a:rPr lang="en-US" sz="1600" dirty="0"/>
              <a:t>Chief Gordon Planes | </a:t>
            </a:r>
            <a:r>
              <a:rPr lang="en-US" sz="1600" dirty="0" err="1"/>
              <a:t>T’Sou-ke</a:t>
            </a:r>
            <a:r>
              <a:rPr lang="en-US" sz="1600" dirty="0"/>
              <a:t> First Nation</a:t>
            </a:r>
          </a:p>
          <a:p>
            <a:pPr lvl="1"/>
            <a:r>
              <a:rPr lang="en-US" sz="1600" dirty="0"/>
              <a:t>Councilwoman Lisa Wilson | Lummi Indian Business Council </a:t>
            </a:r>
          </a:p>
          <a:p>
            <a:pPr>
              <a:spcBef>
                <a:spcPts val="1200"/>
              </a:spcBef>
              <a:spcAft>
                <a:spcPts val="600"/>
              </a:spcAft>
            </a:pPr>
            <a:r>
              <a:rPr lang="en-US" sz="2000" dirty="0"/>
              <a:t>Settler Management Agency Perspective</a:t>
            </a:r>
          </a:p>
          <a:p>
            <a:pPr lvl="1"/>
            <a:r>
              <a:rPr lang="en-US" sz="1600" dirty="0" err="1"/>
              <a:t>Renny</a:t>
            </a:r>
            <a:r>
              <a:rPr lang="en-US" sz="1600" dirty="0"/>
              <a:t> Talbot | Fisheries and Oceans Canada</a:t>
            </a:r>
          </a:p>
          <a:p>
            <a:pPr lvl="1"/>
            <a:r>
              <a:rPr lang="en-US" sz="1600" dirty="0"/>
              <a:t>Allen </a:t>
            </a:r>
            <a:r>
              <a:rPr lang="en-US" sz="1600" dirty="0" err="1"/>
              <a:t>Pleus</a:t>
            </a:r>
            <a:r>
              <a:rPr lang="en-US" sz="1600" dirty="0"/>
              <a:t> | Washington Department of Fish and Wildlife</a:t>
            </a:r>
          </a:p>
          <a:p>
            <a:pPr>
              <a:spcBef>
                <a:spcPts val="1200"/>
              </a:spcBef>
              <a:spcAft>
                <a:spcPts val="600"/>
              </a:spcAft>
            </a:pPr>
            <a:r>
              <a:rPr lang="en-US" sz="2000" dirty="0"/>
              <a:t>Local Removal Trapping Vignettes</a:t>
            </a:r>
          </a:p>
          <a:p>
            <a:pPr lvl="1"/>
            <a:r>
              <a:rPr lang="en-US" sz="1600" dirty="0"/>
              <a:t>Sooke Basin, BC: </a:t>
            </a:r>
            <a:r>
              <a:rPr lang="en-US" sz="1600" dirty="0" err="1"/>
              <a:t>Crysta</a:t>
            </a:r>
            <a:r>
              <a:rPr lang="en-US" sz="1600" dirty="0"/>
              <a:t> Stubbs | Coastal Restoration Society</a:t>
            </a:r>
          </a:p>
          <a:p>
            <a:pPr lvl="1"/>
            <a:r>
              <a:rPr lang="en-US" sz="1600" dirty="0"/>
              <a:t>Lummi Tidelands, WA: Bobbie </a:t>
            </a:r>
            <a:r>
              <a:rPr lang="en-US" sz="1600" dirty="0" err="1"/>
              <a:t>Buzzell</a:t>
            </a:r>
            <a:r>
              <a:rPr lang="en-US" sz="1600" dirty="0"/>
              <a:t> | Lummi Natural Resources</a:t>
            </a:r>
          </a:p>
          <a:p>
            <a:pPr lvl="1"/>
            <a:r>
              <a:rPr lang="en-US" sz="1600" dirty="0"/>
              <a:t>Drayton Harbor, WA: Allie Simpson | Northwest Straits Commission</a:t>
            </a:r>
          </a:p>
          <a:p>
            <a:pPr>
              <a:spcBef>
                <a:spcPts val="1200"/>
              </a:spcBef>
            </a:pPr>
            <a:r>
              <a:rPr lang="en-US" sz="2000" dirty="0"/>
              <a:t>Moderated Discussion and Q&amp;A</a:t>
            </a:r>
          </a:p>
          <a:p>
            <a:endParaRPr lang="en-US" sz="1800" dirty="0"/>
          </a:p>
        </p:txBody>
      </p:sp>
    </p:spTree>
    <p:extLst>
      <p:ext uri="{BB962C8B-B14F-4D97-AF65-F5344CB8AC3E}">
        <p14:creationId xmlns:p14="http://schemas.microsoft.com/office/powerpoint/2010/main" val="380683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D69B190-3F46-4C72-BA31-3299EC3BFC92}"/>
              </a:ext>
            </a:extLst>
          </p:cNvPr>
          <p:cNvPicPr>
            <a:picLocks noChangeAspect="1"/>
          </p:cNvPicPr>
          <p:nvPr/>
        </p:nvPicPr>
        <p:blipFill>
          <a:blip r:embed="rId3"/>
          <a:stretch>
            <a:fillRect/>
          </a:stretch>
        </p:blipFill>
        <p:spPr>
          <a:xfrm>
            <a:off x="2384375" y="266329"/>
            <a:ext cx="9729526" cy="6400800"/>
          </a:xfrm>
          <a:prstGeom prst="rect">
            <a:avLst/>
          </a:prstGeom>
        </p:spPr>
      </p:pic>
      <p:pic>
        <p:nvPicPr>
          <p:cNvPr id="9" name="Picture 8">
            <a:extLst>
              <a:ext uri="{FF2B5EF4-FFF2-40B4-BE49-F238E27FC236}">
                <a16:creationId xmlns:a16="http://schemas.microsoft.com/office/drawing/2014/main" id="{2CCB07FF-F5B8-4CFE-8144-1580D3FDA9D7}"/>
              </a:ext>
            </a:extLst>
          </p:cNvPr>
          <p:cNvPicPr>
            <a:picLocks noChangeAspect="1"/>
          </p:cNvPicPr>
          <p:nvPr/>
        </p:nvPicPr>
        <p:blipFill>
          <a:blip r:embed="rId4"/>
          <a:stretch>
            <a:fillRect/>
          </a:stretch>
        </p:blipFill>
        <p:spPr>
          <a:xfrm>
            <a:off x="143336" y="618754"/>
            <a:ext cx="1800225" cy="2847975"/>
          </a:xfrm>
          <a:prstGeom prst="rect">
            <a:avLst/>
          </a:prstGeom>
        </p:spPr>
      </p:pic>
      <p:sp>
        <p:nvSpPr>
          <p:cNvPr id="15" name="TextBox 14">
            <a:extLst>
              <a:ext uri="{FF2B5EF4-FFF2-40B4-BE49-F238E27FC236}">
                <a16:creationId xmlns:a16="http://schemas.microsoft.com/office/drawing/2014/main" id="{22912415-3F81-496A-B484-97DD95C3D81B}"/>
              </a:ext>
            </a:extLst>
          </p:cNvPr>
          <p:cNvSpPr txBox="1"/>
          <p:nvPr/>
        </p:nvSpPr>
        <p:spPr>
          <a:xfrm>
            <a:off x="0" y="106847"/>
            <a:ext cx="2558921" cy="523220"/>
          </a:xfrm>
          <a:prstGeom prst="rect">
            <a:avLst/>
          </a:prstGeom>
          <a:noFill/>
        </p:spPr>
        <p:txBody>
          <a:bodyPr wrap="square" rtlCol="0">
            <a:spAutoFit/>
          </a:bodyPr>
          <a:lstStyle/>
          <a:p>
            <a:pPr algn="ctr"/>
            <a:r>
              <a:rPr lang="en-US" sz="2800" b="1" dirty="0"/>
              <a:t>Count of EGC</a:t>
            </a:r>
          </a:p>
        </p:txBody>
      </p:sp>
      <p:grpSp>
        <p:nvGrpSpPr>
          <p:cNvPr id="20" name="Group 19">
            <a:extLst>
              <a:ext uri="{FF2B5EF4-FFF2-40B4-BE49-F238E27FC236}">
                <a16:creationId xmlns:a16="http://schemas.microsoft.com/office/drawing/2014/main" id="{9BAC71A7-65D0-4E6B-BEBF-07A6DF87090B}"/>
              </a:ext>
            </a:extLst>
          </p:cNvPr>
          <p:cNvGrpSpPr/>
          <p:nvPr/>
        </p:nvGrpSpPr>
        <p:grpSpPr>
          <a:xfrm>
            <a:off x="-241272" y="3748313"/>
            <a:ext cx="3632935" cy="2776504"/>
            <a:chOff x="1575196" y="3729071"/>
            <a:chExt cx="3632935" cy="2776504"/>
          </a:xfrm>
        </p:grpSpPr>
        <p:grpSp>
          <p:nvGrpSpPr>
            <p:cNvPr id="14" name="Group 13">
              <a:extLst>
                <a:ext uri="{FF2B5EF4-FFF2-40B4-BE49-F238E27FC236}">
                  <a16:creationId xmlns:a16="http://schemas.microsoft.com/office/drawing/2014/main" id="{B47DAD62-CB13-44EB-A17A-BB66DE91BF8F}"/>
                </a:ext>
              </a:extLst>
            </p:cNvPr>
            <p:cNvGrpSpPr/>
            <p:nvPr/>
          </p:nvGrpSpPr>
          <p:grpSpPr>
            <a:xfrm>
              <a:off x="1976702" y="4412809"/>
              <a:ext cx="605782" cy="2092766"/>
              <a:chOff x="215251" y="3600229"/>
              <a:chExt cx="605782" cy="2092766"/>
            </a:xfrm>
          </p:grpSpPr>
          <p:sp>
            <p:nvSpPr>
              <p:cNvPr id="6" name="Rectangle 5">
                <a:extLst>
                  <a:ext uri="{FF2B5EF4-FFF2-40B4-BE49-F238E27FC236}">
                    <a16:creationId xmlns:a16="http://schemas.microsoft.com/office/drawing/2014/main" id="{55F46DBF-94A9-4AE7-8151-E48150CB4225}"/>
                  </a:ext>
                </a:extLst>
              </p:cNvPr>
              <p:cNvSpPr/>
              <p:nvPr/>
            </p:nvSpPr>
            <p:spPr>
              <a:xfrm>
                <a:off x="215251" y="3600229"/>
                <a:ext cx="605780" cy="5525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85516350-7CB5-43F7-9B65-81F3017BB752}"/>
                  </a:ext>
                </a:extLst>
              </p:cNvPr>
              <p:cNvSpPr/>
              <p:nvPr/>
            </p:nvSpPr>
            <p:spPr>
              <a:xfrm>
                <a:off x="215253" y="4323985"/>
                <a:ext cx="605780" cy="59889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5FBB2E-F803-4C71-9958-580C6CAC869B}"/>
                  </a:ext>
                </a:extLst>
              </p:cNvPr>
              <p:cNvSpPr/>
              <p:nvPr/>
            </p:nvSpPr>
            <p:spPr>
              <a:xfrm>
                <a:off x="215251" y="5094104"/>
                <a:ext cx="605781" cy="59889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BFC712F-7105-48F0-A058-3A06924C73AC}"/>
                </a:ext>
              </a:extLst>
            </p:cNvPr>
            <p:cNvSpPr txBox="1"/>
            <p:nvPr/>
          </p:nvSpPr>
          <p:spPr>
            <a:xfrm>
              <a:off x="1575196" y="3729071"/>
              <a:ext cx="2558921" cy="523220"/>
            </a:xfrm>
            <a:prstGeom prst="rect">
              <a:avLst/>
            </a:prstGeom>
            <a:noFill/>
          </p:spPr>
          <p:txBody>
            <a:bodyPr wrap="square" rtlCol="0">
              <a:spAutoFit/>
            </a:bodyPr>
            <a:lstStyle/>
            <a:p>
              <a:pPr algn="ctr"/>
              <a:r>
                <a:rPr lang="en-US" sz="2800" b="1" dirty="0"/>
                <a:t>Trap Type</a:t>
              </a:r>
            </a:p>
          </p:txBody>
        </p:sp>
        <p:sp>
          <p:nvSpPr>
            <p:cNvPr id="17" name="TextBox 16">
              <a:extLst>
                <a:ext uri="{FF2B5EF4-FFF2-40B4-BE49-F238E27FC236}">
                  <a16:creationId xmlns:a16="http://schemas.microsoft.com/office/drawing/2014/main" id="{710AAB18-B6D0-497A-89F1-A0A7DF900F39}"/>
                </a:ext>
              </a:extLst>
            </p:cNvPr>
            <p:cNvSpPr txBox="1"/>
            <p:nvPr/>
          </p:nvSpPr>
          <p:spPr>
            <a:xfrm>
              <a:off x="2649210" y="4465531"/>
              <a:ext cx="2558921" cy="461665"/>
            </a:xfrm>
            <a:prstGeom prst="rect">
              <a:avLst/>
            </a:prstGeom>
            <a:noFill/>
          </p:spPr>
          <p:txBody>
            <a:bodyPr wrap="square" rtlCol="0">
              <a:spAutoFit/>
            </a:bodyPr>
            <a:lstStyle/>
            <a:p>
              <a:r>
                <a:rPr lang="en-US" sz="2400" dirty="0"/>
                <a:t>Shrimp</a:t>
              </a:r>
            </a:p>
          </p:txBody>
        </p:sp>
        <p:sp>
          <p:nvSpPr>
            <p:cNvPr id="18" name="TextBox 17">
              <a:extLst>
                <a:ext uri="{FF2B5EF4-FFF2-40B4-BE49-F238E27FC236}">
                  <a16:creationId xmlns:a16="http://schemas.microsoft.com/office/drawing/2014/main" id="{A07F9728-5488-4ADF-B978-96673457F0F9}"/>
                </a:ext>
              </a:extLst>
            </p:cNvPr>
            <p:cNvSpPr txBox="1"/>
            <p:nvPr/>
          </p:nvSpPr>
          <p:spPr>
            <a:xfrm>
              <a:off x="2649210" y="5217332"/>
              <a:ext cx="2558921" cy="461665"/>
            </a:xfrm>
            <a:prstGeom prst="rect">
              <a:avLst/>
            </a:prstGeom>
            <a:noFill/>
          </p:spPr>
          <p:txBody>
            <a:bodyPr wrap="square" rtlCol="0">
              <a:spAutoFit/>
            </a:bodyPr>
            <a:lstStyle/>
            <a:p>
              <a:r>
                <a:rPr lang="en-US" sz="2400" dirty="0"/>
                <a:t>Fukui</a:t>
              </a:r>
            </a:p>
          </p:txBody>
        </p:sp>
        <p:sp>
          <p:nvSpPr>
            <p:cNvPr id="19" name="TextBox 18">
              <a:extLst>
                <a:ext uri="{FF2B5EF4-FFF2-40B4-BE49-F238E27FC236}">
                  <a16:creationId xmlns:a16="http://schemas.microsoft.com/office/drawing/2014/main" id="{40B72398-C177-4D86-915D-1CB7555164B8}"/>
                </a:ext>
              </a:extLst>
            </p:cNvPr>
            <p:cNvSpPr txBox="1"/>
            <p:nvPr/>
          </p:nvSpPr>
          <p:spPr>
            <a:xfrm>
              <a:off x="2649210" y="6018228"/>
              <a:ext cx="2558921" cy="461665"/>
            </a:xfrm>
            <a:prstGeom prst="rect">
              <a:avLst/>
            </a:prstGeom>
            <a:noFill/>
          </p:spPr>
          <p:txBody>
            <a:bodyPr wrap="square" rtlCol="0">
              <a:spAutoFit/>
            </a:bodyPr>
            <a:lstStyle/>
            <a:p>
              <a:r>
                <a:rPr lang="en-US" sz="2400" dirty="0"/>
                <a:t>Minnow</a:t>
              </a:r>
            </a:p>
          </p:txBody>
        </p:sp>
      </p:grpSp>
      <p:sp>
        <p:nvSpPr>
          <p:cNvPr id="2" name="TextBox 1">
            <a:extLst>
              <a:ext uri="{FF2B5EF4-FFF2-40B4-BE49-F238E27FC236}">
                <a16:creationId xmlns:a16="http://schemas.microsoft.com/office/drawing/2014/main" id="{E93E0FBD-CDD7-42D8-BE06-B97C4B8426CE}"/>
              </a:ext>
            </a:extLst>
          </p:cNvPr>
          <p:cNvSpPr txBox="1"/>
          <p:nvPr/>
        </p:nvSpPr>
        <p:spPr>
          <a:xfrm>
            <a:off x="4876570" y="4367330"/>
            <a:ext cx="3296652" cy="369332"/>
          </a:xfrm>
          <a:prstGeom prst="rect">
            <a:avLst/>
          </a:prstGeom>
          <a:noFill/>
        </p:spPr>
        <p:txBody>
          <a:bodyPr wrap="square" rtlCol="0">
            <a:spAutoFit/>
          </a:bodyPr>
          <a:lstStyle/>
          <a:p>
            <a:r>
              <a:rPr lang="en-US" i="1" spc="600" dirty="0">
                <a:solidFill>
                  <a:schemeClr val="bg1"/>
                </a:solidFill>
              </a:rPr>
              <a:t>Lummi Sea Pond</a:t>
            </a:r>
          </a:p>
        </p:txBody>
      </p:sp>
      <p:sp>
        <p:nvSpPr>
          <p:cNvPr id="23" name="Title 1">
            <a:extLst>
              <a:ext uri="{FF2B5EF4-FFF2-40B4-BE49-F238E27FC236}">
                <a16:creationId xmlns:a16="http://schemas.microsoft.com/office/drawing/2014/main" id="{482C0A07-2414-46A5-91C1-C9738DA72D5C}"/>
              </a:ext>
            </a:extLst>
          </p:cNvPr>
          <p:cNvSpPr>
            <a:spLocks noGrp="1"/>
          </p:cNvSpPr>
          <p:nvPr>
            <p:ph type="title"/>
          </p:nvPr>
        </p:nvSpPr>
        <p:spPr>
          <a:xfrm>
            <a:off x="2528537" y="5663757"/>
            <a:ext cx="3864312" cy="797406"/>
          </a:xfrm>
          <a:solidFill>
            <a:srgbClr val="FFFFFF">
              <a:alpha val="50196"/>
            </a:srgbClr>
          </a:solidFill>
        </p:spPr>
        <p:txBody>
          <a:bodyPr>
            <a:noAutofit/>
          </a:bodyPr>
          <a:lstStyle/>
          <a:p>
            <a:pPr algn="ctr"/>
            <a:r>
              <a:rPr lang="en-US" sz="2800" dirty="0">
                <a:latin typeface="+mn-lt"/>
              </a:rPr>
              <a:t>Week of September 23</a:t>
            </a:r>
            <a:r>
              <a:rPr lang="en-US" sz="2800" baseline="30000" dirty="0">
                <a:latin typeface="+mn-lt"/>
              </a:rPr>
              <a:t>rd</a:t>
            </a:r>
            <a:endParaRPr lang="en-US" sz="2800" dirty="0">
              <a:latin typeface="+mn-lt"/>
            </a:endParaRPr>
          </a:p>
        </p:txBody>
      </p:sp>
    </p:spTree>
    <p:extLst>
      <p:ext uri="{BB962C8B-B14F-4D97-AF65-F5344CB8AC3E}">
        <p14:creationId xmlns:p14="http://schemas.microsoft.com/office/powerpoint/2010/main" val="161399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7">
            <a:extLst>
              <a:ext uri="{FF2B5EF4-FFF2-40B4-BE49-F238E27FC236}">
                <a16:creationId xmlns:a16="http://schemas.microsoft.com/office/drawing/2014/main" id="{FEB89D1D-7133-4D6F-87EB-D72E316728A0}"/>
              </a:ext>
            </a:extLst>
          </p:cNvPr>
          <p:cNvGraphicFramePr>
            <a:graphicFrameLocks noGrp="1"/>
          </p:cNvGraphicFramePr>
          <p:nvPr>
            <p:extLst>
              <p:ext uri="{D42A27DB-BD31-4B8C-83A1-F6EECF244321}">
                <p14:modId xmlns:p14="http://schemas.microsoft.com/office/powerpoint/2010/main" val="1679710528"/>
              </p:ext>
            </p:extLst>
          </p:nvPr>
        </p:nvGraphicFramePr>
        <p:xfrm>
          <a:off x="0" y="2418292"/>
          <a:ext cx="11859000" cy="2847904"/>
        </p:xfrm>
        <a:graphic>
          <a:graphicData uri="http://schemas.openxmlformats.org/drawingml/2006/table">
            <a:tbl>
              <a:tblPr/>
              <a:tblGrid>
                <a:gridCol w="2724135">
                  <a:extLst>
                    <a:ext uri="{9D8B030D-6E8A-4147-A177-3AD203B41FA5}">
                      <a16:colId xmlns:a16="http://schemas.microsoft.com/office/drawing/2014/main" val="1191394113"/>
                    </a:ext>
                  </a:extLst>
                </a:gridCol>
                <a:gridCol w="1312178">
                  <a:extLst>
                    <a:ext uri="{9D8B030D-6E8A-4147-A177-3AD203B41FA5}">
                      <a16:colId xmlns:a16="http://schemas.microsoft.com/office/drawing/2014/main" val="3039991872"/>
                    </a:ext>
                  </a:extLst>
                </a:gridCol>
                <a:gridCol w="1200811">
                  <a:extLst>
                    <a:ext uri="{9D8B030D-6E8A-4147-A177-3AD203B41FA5}">
                      <a16:colId xmlns:a16="http://schemas.microsoft.com/office/drawing/2014/main" val="3166141025"/>
                    </a:ext>
                  </a:extLst>
                </a:gridCol>
                <a:gridCol w="1200811">
                  <a:extLst>
                    <a:ext uri="{9D8B030D-6E8A-4147-A177-3AD203B41FA5}">
                      <a16:colId xmlns:a16="http://schemas.microsoft.com/office/drawing/2014/main" val="3076738675"/>
                    </a:ext>
                  </a:extLst>
                </a:gridCol>
                <a:gridCol w="1897830">
                  <a:extLst>
                    <a:ext uri="{9D8B030D-6E8A-4147-A177-3AD203B41FA5}">
                      <a16:colId xmlns:a16="http://schemas.microsoft.com/office/drawing/2014/main" val="826360649"/>
                    </a:ext>
                  </a:extLst>
                </a:gridCol>
                <a:gridCol w="1224152">
                  <a:extLst>
                    <a:ext uri="{9D8B030D-6E8A-4147-A177-3AD203B41FA5}">
                      <a16:colId xmlns:a16="http://schemas.microsoft.com/office/drawing/2014/main" val="951021577"/>
                    </a:ext>
                  </a:extLst>
                </a:gridCol>
                <a:gridCol w="1089018">
                  <a:extLst>
                    <a:ext uri="{9D8B030D-6E8A-4147-A177-3AD203B41FA5}">
                      <a16:colId xmlns:a16="http://schemas.microsoft.com/office/drawing/2014/main" val="310154980"/>
                    </a:ext>
                  </a:extLst>
                </a:gridCol>
                <a:gridCol w="1210065">
                  <a:extLst>
                    <a:ext uri="{9D8B030D-6E8A-4147-A177-3AD203B41FA5}">
                      <a16:colId xmlns:a16="http://schemas.microsoft.com/office/drawing/2014/main" val="4068598767"/>
                    </a:ext>
                  </a:extLst>
                </a:gridCol>
              </a:tblGrid>
              <a:tr h="711976">
                <a:tc>
                  <a:txBody>
                    <a:bodyPr/>
                    <a:lstStyle/>
                    <a:p>
                      <a:pPr algn="ctr" fontAlgn="b"/>
                      <a:r>
                        <a:rPr lang="en-US" sz="2000" b="0" i="0" u="none" strike="noStrike" dirty="0">
                          <a:solidFill>
                            <a:srgbClr val="000000"/>
                          </a:solidFill>
                          <a:effectLst/>
                          <a:latin typeface="Calibri" panose="020F0502020204030204" pitchFamily="34" charset="0"/>
                        </a:rPr>
                        <a:t>Information/Advisement  </a:t>
                      </a:r>
                    </a:p>
                  </a:txBody>
                  <a:tcPr marL="8591" marR="8591" marT="8591" marB="0" anchor="ctr">
                    <a:lnL>
                      <a:noFill/>
                    </a:lnL>
                    <a:lnR>
                      <a:noFill/>
                    </a:lnR>
                    <a:lnT>
                      <a:noFill/>
                    </a:lnT>
                    <a:lnB>
                      <a:noFill/>
                    </a:lnB>
                    <a:solidFill>
                      <a:srgbClr val="FFFFFF"/>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02C5D"/>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015480"/>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3B2372"/>
                    </a:solidFill>
                  </a:tcPr>
                </a:tc>
                <a:tc>
                  <a:txBody>
                    <a:bodyPr/>
                    <a:lstStyle/>
                    <a:p>
                      <a:pPr algn="ctr" fontAlgn="b"/>
                      <a:r>
                        <a:rPr lang="en-US" sz="2000" b="0" i="0" u="none" strike="noStrike">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tc>
                  <a:txBody>
                    <a:bodyPr/>
                    <a:lstStyle/>
                    <a:p>
                      <a:pPr algn="ctr" fontAlgn="b"/>
                      <a:r>
                        <a:rPr lang="en-US" sz="2000" b="0" i="0" u="none" strike="noStrike">
                          <a:solidFill>
                            <a:srgbClr val="FF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extLst>
                  <a:ext uri="{0D108BD9-81ED-4DB2-BD59-A6C34878D82A}">
                    <a16:rowId xmlns:a16="http://schemas.microsoft.com/office/drawing/2014/main" val="2969406668"/>
                  </a:ext>
                </a:extLst>
              </a:tr>
              <a:tr h="711976">
                <a:tc>
                  <a:txBody>
                    <a:bodyPr/>
                    <a:lstStyle/>
                    <a:p>
                      <a:pPr algn="ctr" fontAlgn="b"/>
                      <a:r>
                        <a:rPr lang="en-US" sz="2000" b="0" i="0" u="none" strike="noStrike" dirty="0">
                          <a:solidFill>
                            <a:srgbClr val="000000"/>
                          </a:solidFill>
                          <a:effectLst/>
                          <a:latin typeface="Calibri" panose="020F0502020204030204" pitchFamily="34" charset="0"/>
                        </a:rPr>
                        <a:t>Planning</a:t>
                      </a:r>
                    </a:p>
                  </a:txBody>
                  <a:tcPr marL="8591" marR="8591" marT="8591" marB="0" anchor="ctr">
                    <a:lnL>
                      <a:noFill/>
                    </a:lnL>
                    <a:lnR>
                      <a:noFill/>
                    </a:lnR>
                    <a:lnT>
                      <a:noFill/>
                    </a:lnT>
                    <a:lnB>
                      <a:noFill/>
                    </a:lnB>
                    <a:solidFill>
                      <a:srgbClr val="FFFFFF"/>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02C5D"/>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015480"/>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3B2372"/>
                    </a:solidFill>
                  </a:tcPr>
                </a:tc>
                <a:tc>
                  <a:txBody>
                    <a:bodyPr/>
                    <a:lstStyle/>
                    <a:p>
                      <a:pPr algn="ctr" fontAlgn="b"/>
                      <a:r>
                        <a:rPr lang="en-US" sz="2000" b="0" i="0" u="none" strike="noStrike">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tc>
                  <a:txBody>
                    <a:bodyPr/>
                    <a:lstStyle/>
                    <a:p>
                      <a:pPr algn="ctr" fontAlgn="b"/>
                      <a:r>
                        <a:rPr lang="en-US" sz="2000" b="0" i="0" u="none" strike="noStrike">
                          <a:solidFill>
                            <a:srgbClr val="FF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extLst>
                  <a:ext uri="{0D108BD9-81ED-4DB2-BD59-A6C34878D82A}">
                    <a16:rowId xmlns:a16="http://schemas.microsoft.com/office/drawing/2014/main" val="2835917323"/>
                  </a:ext>
                </a:extLst>
              </a:tr>
              <a:tr h="711976">
                <a:tc>
                  <a:txBody>
                    <a:bodyPr/>
                    <a:lstStyle/>
                    <a:p>
                      <a:pPr algn="ctr" fontAlgn="b"/>
                      <a:r>
                        <a:rPr lang="en-US" sz="2000" b="0" i="0" u="none" strike="noStrike" dirty="0">
                          <a:solidFill>
                            <a:srgbClr val="000000"/>
                          </a:solidFill>
                          <a:effectLst/>
                          <a:latin typeface="Calibri" panose="020F0502020204030204" pitchFamily="34" charset="0"/>
                        </a:rPr>
                        <a:t>Personnel</a:t>
                      </a:r>
                    </a:p>
                  </a:txBody>
                  <a:tcPr marL="8591" marR="8591" marT="8591" marB="0" anchor="ctr">
                    <a:lnL>
                      <a:noFill/>
                    </a:lnL>
                    <a:lnR>
                      <a:noFill/>
                    </a:lnR>
                    <a:lnT>
                      <a:noFill/>
                    </a:lnT>
                    <a:lnB>
                      <a:noFill/>
                    </a:lnB>
                    <a:solidFill>
                      <a:srgbClr val="FFFFFF"/>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02C5D"/>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015480"/>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3B2372"/>
                    </a:solidFill>
                  </a:tcPr>
                </a:tc>
                <a:tc>
                  <a:txBody>
                    <a:bodyPr/>
                    <a:lstStyle/>
                    <a:p>
                      <a:pPr algn="ctr" fontAlgn="b"/>
                      <a:r>
                        <a:rPr lang="en-US" sz="2000" b="0" i="0" u="none" strike="noStrike">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tc>
                  <a:txBody>
                    <a:bodyPr/>
                    <a:lstStyle/>
                    <a:p>
                      <a:pPr algn="ctr" fontAlgn="b"/>
                      <a:r>
                        <a:rPr lang="en-US" sz="2000" b="0" i="0" u="none" strike="noStrike">
                          <a:solidFill>
                            <a:srgbClr val="FF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tc>
                  <a:txBody>
                    <a:bodyPr/>
                    <a:lstStyle/>
                    <a:p>
                      <a:pPr algn="ctr" fontAlgn="b"/>
                      <a:r>
                        <a:rPr lang="en-US" sz="2000" b="0" i="0" u="none" strike="noStrike">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6695AF"/>
                    </a:solidFill>
                  </a:tcPr>
                </a:tc>
                <a:extLst>
                  <a:ext uri="{0D108BD9-81ED-4DB2-BD59-A6C34878D82A}">
                    <a16:rowId xmlns:a16="http://schemas.microsoft.com/office/drawing/2014/main" val="188168537"/>
                  </a:ext>
                </a:extLst>
              </a:tr>
              <a:tr h="711976">
                <a:tc>
                  <a:txBody>
                    <a:bodyPr/>
                    <a:lstStyle/>
                    <a:p>
                      <a:pPr algn="ctr" fontAlgn="b"/>
                      <a:r>
                        <a:rPr lang="en-US" sz="2000" b="0" i="0" u="none" strike="noStrike" dirty="0">
                          <a:solidFill>
                            <a:srgbClr val="000000"/>
                          </a:solidFill>
                          <a:effectLst/>
                          <a:latin typeface="Calibri" panose="020F0502020204030204" pitchFamily="34" charset="0"/>
                        </a:rPr>
                        <a:t>Funding</a:t>
                      </a:r>
                    </a:p>
                  </a:txBody>
                  <a:tcPr marL="8591" marR="8591" marT="8591" marB="0" anchor="ctr">
                    <a:lnL>
                      <a:noFill/>
                    </a:lnL>
                    <a:lnR>
                      <a:noFill/>
                    </a:lnR>
                    <a:lnT>
                      <a:noFill/>
                    </a:lnT>
                    <a:lnB>
                      <a:noFill/>
                    </a:lnB>
                    <a:solidFill>
                      <a:srgbClr val="FFFFFF"/>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02C5D"/>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015480"/>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3B2372"/>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1B9EC1"/>
                    </a:solidFill>
                  </a:tcPr>
                </a:tc>
                <a:tc>
                  <a:txBody>
                    <a:bodyPr/>
                    <a:lstStyle/>
                    <a:p>
                      <a:pPr algn="ctr" fontAlgn="b"/>
                      <a:r>
                        <a:rPr lang="en-US" sz="2000" b="0" i="0" u="none" strike="noStrike" dirty="0">
                          <a:solidFill>
                            <a:srgbClr val="FF0000"/>
                          </a:solidFill>
                          <a:effectLst/>
                          <a:latin typeface="Calibri" panose="020F0502020204030204" pitchFamily="34" charset="0"/>
                        </a:rPr>
                        <a:t> </a:t>
                      </a:r>
                    </a:p>
                  </a:txBody>
                  <a:tcPr marL="8591" marR="8591" marT="8591" marB="0" anchor="b">
                    <a:lnL>
                      <a:noFill/>
                    </a:lnL>
                    <a:lnR>
                      <a:noFill/>
                    </a:lnR>
                    <a:lnT>
                      <a:noFill/>
                    </a:lnT>
                    <a:lnB>
                      <a:noFill/>
                    </a:lnB>
                    <a:solidFill>
                      <a:srgbClr val="246E5F"/>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BC500"/>
                    </a:solidFill>
                  </a:tcPr>
                </a:tc>
                <a:tc>
                  <a:txBody>
                    <a:bodyPr/>
                    <a:lstStyle/>
                    <a:p>
                      <a:pPr algn="ctr" fontAlgn="b"/>
                      <a:r>
                        <a:rPr lang="en-US" sz="2000" b="0" i="0" u="none" strike="noStrike" dirty="0">
                          <a:solidFill>
                            <a:srgbClr val="000000"/>
                          </a:solidFill>
                          <a:effectLst/>
                          <a:latin typeface="Calibri" panose="020F0502020204030204" pitchFamily="34" charset="0"/>
                        </a:rPr>
                        <a:t> </a:t>
                      </a:r>
                    </a:p>
                  </a:txBody>
                  <a:tcPr marL="8591" marR="8591" marT="8591" marB="0" anchor="b">
                    <a:lnL>
                      <a:noFill/>
                    </a:lnL>
                    <a:lnR>
                      <a:noFill/>
                    </a:lnR>
                    <a:lnT>
                      <a:noFill/>
                    </a:lnT>
                    <a:lnB>
                      <a:noFill/>
                    </a:lnB>
                    <a:solidFill>
                      <a:srgbClr val="FFFFFF"/>
                    </a:solidFill>
                  </a:tcPr>
                </a:tc>
                <a:extLst>
                  <a:ext uri="{0D108BD9-81ED-4DB2-BD59-A6C34878D82A}">
                    <a16:rowId xmlns:a16="http://schemas.microsoft.com/office/drawing/2014/main" val="1057759682"/>
                  </a:ext>
                </a:extLst>
              </a:tr>
            </a:tbl>
          </a:graphicData>
        </a:graphic>
      </p:graphicFrame>
      <p:pic>
        <p:nvPicPr>
          <p:cNvPr id="21" name="Picture 20">
            <a:extLst>
              <a:ext uri="{FF2B5EF4-FFF2-40B4-BE49-F238E27FC236}">
                <a16:creationId xmlns:a16="http://schemas.microsoft.com/office/drawing/2014/main" id="{E62C9A03-F6AB-4088-A565-733160CE7EDF}"/>
              </a:ext>
            </a:extLst>
          </p:cNvPr>
          <p:cNvPicPr>
            <a:picLocks noChangeAspect="1"/>
          </p:cNvPicPr>
          <p:nvPr/>
        </p:nvPicPr>
        <p:blipFill>
          <a:blip r:embed="rId3"/>
          <a:stretch>
            <a:fillRect/>
          </a:stretch>
        </p:blipFill>
        <p:spPr>
          <a:xfrm>
            <a:off x="6488454" y="3582633"/>
            <a:ext cx="1764341" cy="519221"/>
          </a:xfrm>
          <a:prstGeom prst="rect">
            <a:avLst/>
          </a:prstGeom>
        </p:spPr>
      </p:pic>
      <p:pic>
        <p:nvPicPr>
          <p:cNvPr id="24" name="Picture 23">
            <a:extLst>
              <a:ext uri="{FF2B5EF4-FFF2-40B4-BE49-F238E27FC236}">
                <a16:creationId xmlns:a16="http://schemas.microsoft.com/office/drawing/2014/main" id="{BF30AFCC-E258-458B-9AB0-95B883A05400}"/>
              </a:ext>
            </a:extLst>
          </p:cNvPr>
          <p:cNvPicPr>
            <a:picLocks noChangeAspect="1"/>
          </p:cNvPicPr>
          <p:nvPr/>
        </p:nvPicPr>
        <p:blipFill>
          <a:blip r:embed="rId4"/>
          <a:stretch>
            <a:fillRect/>
          </a:stretch>
        </p:blipFill>
        <p:spPr>
          <a:xfrm>
            <a:off x="9470152" y="3230213"/>
            <a:ext cx="1054074" cy="1054074"/>
          </a:xfrm>
          <a:prstGeom prst="rect">
            <a:avLst/>
          </a:prstGeom>
        </p:spPr>
      </p:pic>
      <p:pic>
        <p:nvPicPr>
          <p:cNvPr id="27" name="Picture 26">
            <a:extLst>
              <a:ext uri="{FF2B5EF4-FFF2-40B4-BE49-F238E27FC236}">
                <a16:creationId xmlns:a16="http://schemas.microsoft.com/office/drawing/2014/main" id="{7AF20AA2-7FAD-4E25-A10D-FE5F6D09B671}"/>
              </a:ext>
            </a:extLst>
          </p:cNvPr>
          <p:cNvPicPr>
            <a:picLocks noChangeAspect="1"/>
          </p:cNvPicPr>
          <p:nvPr/>
        </p:nvPicPr>
        <p:blipFill>
          <a:blip r:embed="rId5"/>
          <a:stretch>
            <a:fillRect/>
          </a:stretch>
        </p:blipFill>
        <p:spPr>
          <a:xfrm>
            <a:off x="8404732" y="3246545"/>
            <a:ext cx="980925" cy="1139140"/>
          </a:xfrm>
          <a:prstGeom prst="rect">
            <a:avLst/>
          </a:prstGeom>
        </p:spPr>
      </p:pic>
      <p:pic>
        <p:nvPicPr>
          <p:cNvPr id="1026" name="Picture 2" descr="Northwest Straits Foundation | Marine Conservation">
            <a:extLst>
              <a:ext uri="{FF2B5EF4-FFF2-40B4-BE49-F238E27FC236}">
                <a16:creationId xmlns:a16="http://schemas.microsoft.com/office/drawing/2014/main" id="{A8BC3F91-0EBD-47B5-B261-645CAA827C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7030" y="3019845"/>
            <a:ext cx="1374834" cy="454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shington Department of Fish &amp; Wildlife | Sitka Technology Group">
            <a:extLst>
              <a:ext uri="{FF2B5EF4-FFF2-40B4-BE49-F238E27FC236}">
                <a16:creationId xmlns:a16="http://schemas.microsoft.com/office/drawing/2014/main" id="{E50A5091-A9EC-436D-A06D-E036D6A408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8044" y="1168132"/>
            <a:ext cx="1203485" cy="12034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D81F1A15-C257-4971-A75E-7235E86F20D6}"/>
              </a:ext>
            </a:extLst>
          </p:cNvPr>
          <p:cNvPicPr>
            <a:picLocks noChangeAspect="1"/>
          </p:cNvPicPr>
          <p:nvPr/>
        </p:nvPicPr>
        <p:blipFill>
          <a:blip r:embed="rId8"/>
          <a:stretch>
            <a:fillRect/>
          </a:stretch>
        </p:blipFill>
        <p:spPr>
          <a:xfrm>
            <a:off x="2677787" y="1132289"/>
            <a:ext cx="1152645" cy="1269433"/>
          </a:xfrm>
          <a:prstGeom prst="rect">
            <a:avLst/>
          </a:prstGeom>
        </p:spPr>
      </p:pic>
      <p:pic>
        <p:nvPicPr>
          <p:cNvPr id="1032" name="Picture 8" descr="WSGLogoP125 – Washington Sea Grant">
            <a:extLst>
              <a:ext uri="{FF2B5EF4-FFF2-40B4-BE49-F238E27FC236}">
                <a16:creationId xmlns:a16="http://schemas.microsoft.com/office/drawing/2014/main" id="{50A33AE9-0197-42F4-A55D-DDA684629D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8197" y="1313880"/>
            <a:ext cx="1280257" cy="90624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a:extLst>
              <a:ext uri="{FF2B5EF4-FFF2-40B4-BE49-F238E27FC236}">
                <a16:creationId xmlns:a16="http://schemas.microsoft.com/office/drawing/2014/main" id="{CAD7D7B1-1360-8544-A292-5F0F480136DB}"/>
              </a:ext>
            </a:extLst>
          </p:cNvPr>
          <p:cNvSpPr txBox="1">
            <a:spLocks/>
          </p:cNvSpPr>
          <p:nvPr/>
        </p:nvSpPr>
        <p:spPr>
          <a:xfrm>
            <a:off x="0" y="0"/>
            <a:ext cx="8750461" cy="4874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3200" b="1" cap="small" dirty="0">
                <a:solidFill>
                  <a:srgbClr val="1A4645"/>
                </a:solidFill>
              </a:rPr>
              <a:t>Collaborations &amp; Partners: Lummi Tidelands, WA</a:t>
            </a:r>
          </a:p>
        </p:txBody>
      </p:sp>
    </p:spTree>
    <p:extLst>
      <p:ext uri="{BB962C8B-B14F-4D97-AF65-F5344CB8AC3E}">
        <p14:creationId xmlns:p14="http://schemas.microsoft.com/office/powerpoint/2010/main" val="4220355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0;p59">
            <a:extLst>
              <a:ext uri="{FF2B5EF4-FFF2-40B4-BE49-F238E27FC236}">
                <a16:creationId xmlns:a16="http://schemas.microsoft.com/office/drawing/2014/main" id="{3BFD1344-8B7E-4940-8694-D759FCC14D09}"/>
              </a:ext>
            </a:extLst>
          </p:cNvPr>
          <p:cNvSpPr txBox="1"/>
          <p:nvPr/>
        </p:nvSpPr>
        <p:spPr>
          <a:xfrm>
            <a:off x="165764" y="792767"/>
            <a:ext cx="7204729" cy="2369839"/>
          </a:xfrm>
          <a:prstGeom prst="rect">
            <a:avLst/>
          </a:prstGeom>
          <a:noFill/>
          <a:ln>
            <a:noFill/>
          </a:ln>
        </p:spPr>
        <p:txBody>
          <a:bodyPr spcFirstLastPara="1" wrap="square" lIns="91425" tIns="45700" rIns="91425" bIns="45700" anchor="t" anchorCtr="0">
            <a:spAutoFit/>
          </a:bodyPr>
          <a:lstStyle/>
          <a:p>
            <a:pPr marL="295275" marR="0" lvl="0" indent="-285750" algn="l" rtl="0">
              <a:lnSpc>
                <a:spcPct val="100000"/>
              </a:lnSpc>
              <a:spcBef>
                <a:spcPts val="0"/>
              </a:spcBef>
              <a:spcAft>
                <a:spcPts val="0"/>
              </a:spcAft>
              <a:buClr>
                <a:srgbClr val="000000"/>
              </a:buClr>
              <a:buSzPts val="2000"/>
              <a:buFont typeface="Arial" panose="020B0604020202020204" pitchFamily="34" charset="0"/>
              <a:buChar char="•"/>
            </a:pPr>
            <a:r>
              <a:rPr lang="en-US" sz="3200" dirty="0"/>
              <a:t>Successes </a:t>
            </a:r>
            <a:endParaRPr lang="en-US" dirty="0"/>
          </a:p>
          <a:p>
            <a:pPr marL="9525">
              <a:buClr>
                <a:srgbClr val="000000"/>
              </a:buClr>
              <a:buSzPts val="2000"/>
            </a:pPr>
            <a:r>
              <a:rPr lang="en-US" sz="2000" dirty="0"/>
              <a:t>With the support of partner organizations, LNR </a:t>
            </a:r>
            <a:r>
              <a:rPr lang="en-US" sz="2000" b="1" dirty="0">
                <a:solidFill>
                  <a:srgbClr val="68829E"/>
                </a:solidFill>
              </a:rPr>
              <a:t>more than tripled trapping effort </a:t>
            </a:r>
            <a:r>
              <a:rPr lang="en-US" sz="2000" dirty="0"/>
              <a:t>and launched </a:t>
            </a:r>
            <a:r>
              <a:rPr lang="en-US" sz="2000" b="1" dirty="0">
                <a:solidFill>
                  <a:srgbClr val="68829E"/>
                </a:solidFill>
              </a:rPr>
              <a:t>one of the largest collaborative EGC trapping efforts along the U.S. West Coast</a:t>
            </a:r>
            <a:endParaRPr lang="en-US" sz="2000" b="1" dirty="0">
              <a:solidFill>
                <a:srgbClr val="68829E"/>
              </a:solidFill>
              <a:cs typeface="Calibri"/>
            </a:endParaRPr>
          </a:p>
          <a:p>
            <a:pPr marL="9525" marR="0" lvl="0" algn="l" rtl="0">
              <a:lnSpc>
                <a:spcPct val="100000"/>
              </a:lnSpc>
              <a:spcBef>
                <a:spcPts val="0"/>
              </a:spcBef>
              <a:spcAft>
                <a:spcPts val="0"/>
              </a:spcAft>
              <a:buClr>
                <a:srgbClr val="000000"/>
              </a:buClr>
              <a:buSzPts val="2000"/>
            </a:pPr>
            <a:endParaRPr lang="en-US" sz="2000" b="1" dirty="0">
              <a:solidFill>
                <a:srgbClr val="68829E"/>
              </a:solidFill>
            </a:endParaRPr>
          </a:p>
          <a:p>
            <a:pPr marL="9525" marR="0" lvl="0" algn="l" rtl="0">
              <a:lnSpc>
                <a:spcPct val="100000"/>
              </a:lnSpc>
              <a:spcBef>
                <a:spcPts val="0"/>
              </a:spcBef>
              <a:spcAft>
                <a:spcPts val="0"/>
              </a:spcAft>
              <a:buClr>
                <a:srgbClr val="000000"/>
              </a:buClr>
              <a:buSzPts val="2000"/>
            </a:pPr>
            <a:endParaRPr lang="en-US" sz="3600" dirty="0"/>
          </a:p>
        </p:txBody>
      </p:sp>
      <p:pic>
        <p:nvPicPr>
          <p:cNvPr id="4" name="Picture 3">
            <a:extLst>
              <a:ext uri="{FF2B5EF4-FFF2-40B4-BE49-F238E27FC236}">
                <a16:creationId xmlns:a16="http://schemas.microsoft.com/office/drawing/2014/main" id="{E4BF84C8-6003-49BB-BA8D-E085CC14D61E}"/>
              </a:ext>
            </a:extLst>
          </p:cNvPr>
          <p:cNvPicPr>
            <a:picLocks noChangeAspect="1"/>
          </p:cNvPicPr>
          <p:nvPr/>
        </p:nvPicPr>
        <p:blipFill rotWithShape="1">
          <a:blip r:embed="rId3"/>
          <a:srcRect t="9473" b="31221"/>
          <a:stretch/>
        </p:blipFill>
        <p:spPr>
          <a:xfrm>
            <a:off x="7370493" y="289145"/>
            <a:ext cx="4262707" cy="3370696"/>
          </a:xfrm>
          <a:prstGeom prst="rect">
            <a:avLst/>
          </a:prstGeom>
        </p:spPr>
      </p:pic>
      <p:pic>
        <p:nvPicPr>
          <p:cNvPr id="7" name="Picture 6" descr="A picture containing outdoor, concrete, cement&#10;&#10;Description automatically generated">
            <a:extLst>
              <a:ext uri="{FF2B5EF4-FFF2-40B4-BE49-F238E27FC236}">
                <a16:creationId xmlns:a16="http://schemas.microsoft.com/office/drawing/2014/main" id="{65733E7F-29D4-495E-81CD-9D929DBABBFF}"/>
              </a:ext>
            </a:extLst>
          </p:cNvPr>
          <p:cNvPicPr>
            <a:picLocks noChangeAspect="1"/>
          </p:cNvPicPr>
          <p:nvPr/>
        </p:nvPicPr>
        <p:blipFill rotWithShape="1">
          <a:blip r:embed="rId4"/>
          <a:srcRect b="16287"/>
          <a:stretch/>
        </p:blipFill>
        <p:spPr>
          <a:xfrm>
            <a:off x="6387690" y="3352673"/>
            <a:ext cx="4991100" cy="3216182"/>
          </a:xfrm>
          <a:prstGeom prst="rect">
            <a:avLst/>
          </a:prstGeom>
        </p:spPr>
      </p:pic>
      <p:sp>
        <p:nvSpPr>
          <p:cNvPr id="2" name="TextBox 1">
            <a:extLst>
              <a:ext uri="{FF2B5EF4-FFF2-40B4-BE49-F238E27FC236}">
                <a16:creationId xmlns:a16="http://schemas.microsoft.com/office/drawing/2014/main" id="{86DC3C7F-F726-4B33-93CD-7D48C05BD261}"/>
              </a:ext>
            </a:extLst>
          </p:cNvPr>
          <p:cNvSpPr txBox="1"/>
          <p:nvPr/>
        </p:nvSpPr>
        <p:spPr>
          <a:xfrm>
            <a:off x="165764" y="5171495"/>
            <a:ext cx="6221926" cy="1477328"/>
          </a:xfrm>
          <a:prstGeom prst="rect">
            <a:avLst/>
          </a:prstGeom>
          <a:noFill/>
        </p:spPr>
        <p:txBody>
          <a:bodyPr wrap="square" rtlCol="0">
            <a:spAutoFit/>
          </a:bodyPr>
          <a:lstStyle/>
          <a:p>
            <a:pPr marL="295275" lvl="0" indent="-285750">
              <a:buClr>
                <a:srgbClr val="000000"/>
              </a:buClr>
              <a:buSzPts val="2000"/>
              <a:buFont typeface="Arial" panose="020B0604020202020204" pitchFamily="34" charset="0"/>
              <a:buChar char="•"/>
            </a:pPr>
            <a:r>
              <a:rPr lang="en-US" sz="3200" dirty="0">
                <a:solidFill>
                  <a:prstClr val="black"/>
                </a:solidFill>
              </a:rPr>
              <a:t>Ongoing challenges</a:t>
            </a:r>
            <a:endParaRPr lang="en-US" dirty="0">
              <a:solidFill>
                <a:prstClr val="black"/>
              </a:solidFill>
            </a:endParaRPr>
          </a:p>
          <a:p>
            <a:pPr marL="9525" lvl="0">
              <a:buClr>
                <a:srgbClr val="000000"/>
              </a:buClr>
              <a:buSzPts val="2000"/>
            </a:pPr>
            <a:r>
              <a:rPr lang="en-US" sz="2000" dirty="0">
                <a:solidFill>
                  <a:prstClr val="black"/>
                </a:solidFill>
              </a:rPr>
              <a:t>How to </a:t>
            </a:r>
            <a:r>
              <a:rPr lang="en-US" sz="2000" b="1" dirty="0">
                <a:solidFill>
                  <a:srgbClr val="68829E"/>
                </a:solidFill>
              </a:rPr>
              <a:t>sustain long-term EGC response</a:t>
            </a:r>
            <a:r>
              <a:rPr lang="en-US" sz="2000" dirty="0">
                <a:solidFill>
                  <a:prstClr val="black"/>
                </a:solidFill>
              </a:rPr>
              <a:t>, management, and funding</a:t>
            </a:r>
          </a:p>
          <a:p>
            <a:endParaRPr lang="en-US" dirty="0"/>
          </a:p>
        </p:txBody>
      </p:sp>
      <p:sp>
        <p:nvSpPr>
          <p:cNvPr id="6" name="TextBox 5">
            <a:extLst>
              <a:ext uri="{FF2B5EF4-FFF2-40B4-BE49-F238E27FC236}">
                <a16:creationId xmlns:a16="http://schemas.microsoft.com/office/drawing/2014/main" id="{DFD72E6D-B0C5-4901-B556-C78EDA7BF87E}"/>
              </a:ext>
            </a:extLst>
          </p:cNvPr>
          <p:cNvSpPr txBox="1"/>
          <p:nvPr/>
        </p:nvSpPr>
        <p:spPr>
          <a:xfrm>
            <a:off x="165764" y="2633566"/>
            <a:ext cx="6221926" cy="2123658"/>
          </a:xfrm>
          <a:prstGeom prst="rect">
            <a:avLst/>
          </a:prstGeom>
          <a:noFill/>
        </p:spPr>
        <p:txBody>
          <a:bodyPr wrap="square" rtlCol="0">
            <a:spAutoFit/>
          </a:bodyPr>
          <a:lstStyle/>
          <a:p>
            <a:pPr marL="295275" lvl="0" indent="-285750">
              <a:buClr>
                <a:srgbClr val="000000"/>
              </a:buClr>
              <a:buSzPts val="2000"/>
              <a:buFont typeface="Arial" panose="020B0604020202020204" pitchFamily="34" charset="0"/>
              <a:buChar char="•"/>
            </a:pPr>
            <a:r>
              <a:rPr lang="en-US" sz="3200" dirty="0">
                <a:solidFill>
                  <a:prstClr val="black"/>
                </a:solidFill>
              </a:rPr>
              <a:t>Lessons learned </a:t>
            </a:r>
            <a:endParaRPr lang="en-US" dirty="0">
              <a:solidFill>
                <a:prstClr val="black"/>
              </a:solidFill>
            </a:endParaRPr>
          </a:p>
          <a:p>
            <a:pPr marL="9525" lvl="0">
              <a:buClr>
                <a:srgbClr val="000000"/>
              </a:buClr>
              <a:buSzPts val="2000"/>
            </a:pPr>
            <a:r>
              <a:rPr lang="en-US" sz="2000" b="1" dirty="0">
                <a:solidFill>
                  <a:srgbClr val="68829E"/>
                </a:solidFill>
              </a:rPr>
              <a:t>Do not underestimate </a:t>
            </a:r>
            <a:r>
              <a:rPr lang="en-US" sz="2000" dirty="0"/>
              <a:t>the</a:t>
            </a:r>
            <a:r>
              <a:rPr lang="en-US" sz="2000" b="1" dirty="0">
                <a:solidFill>
                  <a:srgbClr val="68829E"/>
                </a:solidFill>
              </a:rPr>
              <a:t> </a:t>
            </a:r>
            <a:r>
              <a:rPr lang="en-US" sz="2000" dirty="0">
                <a:solidFill>
                  <a:prstClr val="black"/>
                </a:solidFill>
              </a:rPr>
              <a:t>reproductive potential of green crab</a:t>
            </a:r>
          </a:p>
          <a:p>
            <a:pPr marL="9525" lvl="0">
              <a:buClr>
                <a:srgbClr val="000000"/>
              </a:buClr>
              <a:buSzPts val="2000"/>
            </a:pPr>
            <a:endParaRPr lang="en-US" sz="2000" dirty="0">
              <a:solidFill>
                <a:prstClr val="black"/>
              </a:solidFill>
            </a:endParaRPr>
          </a:p>
          <a:p>
            <a:pPr marL="9525" lvl="0">
              <a:buClr>
                <a:srgbClr val="000000"/>
              </a:buClr>
              <a:buSzPts val="2000"/>
            </a:pPr>
            <a:r>
              <a:rPr lang="en-US" sz="2000" dirty="0">
                <a:solidFill>
                  <a:prstClr val="black"/>
                </a:solidFill>
              </a:rPr>
              <a:t>Building positive </a:t>
            </a:r>
            <a:r>
              <a:rPr lang="en-US" sz="2000" b="1" dirty="0">
                <a:solidFill>
                  <a:srgbClr val="68829E"/>
                </a:solidFill>
              </a:rPr>
              <a:t>collaborations is essential </a:t>
            </a:r>
            <a:r>
              <a:rPr lang="en-US" sz="2000" dirty="0">
                <a:solidFill>
                  <a:prstClr val="black"/>
                </a:solidFill>
              </a:rPr>
              <a:t>for successful response</a:t>
            </a:r>
          </a:p>
        </p:txBody>
      </p:sp>
      <p:sp>
        <p:nvSpPr>
          <p:cNvPr id="8" name="Title 3">
            <a:extLst>
              <a:ext uri="{FF2B5EF4-FFF2-40B4-BE49-F238E27FC236}">
                <a16:creationId xmlns:a16="http://schemas.microsoft.com/office/drawing/2014/main" id="{320D01D8-372C-E14E-A7A8-38D611E974B0}"/>
              </a:ext>
            </a:extLst>
          </p:cNvPr>
          <p:cNvSpPr txBox="1">
            <a:spLocks/>
          </p:cNvSpPr>
          <p:nvPr/>
        </p:nvSpPr>
        <p:spPr>
          <a:xfrm>
            <a:off x="0" y="0"/>
            <a:ext cx="8750461" cy="4874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3200" b="1" cap="small" dirty="0">
                <a:solidFill>
                  <a:srgbClr val="1A4645"/>
                </a:solidFill>
              </a:rPr>
              <a:t>Lessons Learned: Lummi Tidelands, WA</a:t>
            </a:r>
          </a:p>
        </p:txBody>
      </p:sp>
    </p:spTree>
    <p:extLst>
      <p:ext uri="{BB962C8B-B14F-4D97-AF65-F5344CB8AC3E}">
        <p14:creationId xmlns:p14="http://schemas.microsoft.com/office/powerpoint/2010/main" val="9964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extLst>
              <a:ext uri="{FF2B5EF4-FFF2-40B4-BE49-F238E27FC236}">
                <a16:creationId xmlns:a16="http://schemas.microsoft.com/office/drawing/2014/main" id="{D9E69C5F-1285-60BA-3636-97EC0E1BEC0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4" name="Title 3">
            <a:extLst>
              <a:ext uri="{FF2B5EF4-FFF2-40B4-BE49-F238E27FC236}">
                <a16:creationId xmlns:a16="http://schemas.microsoft.com/office/drawing/2014/main" id="{2CD3F2DE-B072-3045-BA0B-6DBB404FE61C}"/>
              </a:ext>
            </a:extLst>
          </p:cNvPr>
          <p:cNvSpPr>
            <a:spLocks noGrp="1"/>
          </p:cNvSpPr>
          <p:nvPr>
            <p:ph type="ctrTitle"/>
          </p:nvPr>
        </p:nvSpPr>
        <p:spPr>
          <a:xfrm>
            <a:off x="0" y="0"/>
            <a:ext cx="12292314" cy="3900328"/>
          </a:xfrm>
          <a:gradFill>
            <a:gsLst>
              <a:gs pos="72000">
                <a:srgbClr val="F6F8FC">
                  <a:alpha val="0"/>
                </a:srgbClr>
              </a:gs>
              <a:gs pos="93000">
                <a:schemeClr val="tx1">
                  <a:alpha val="44000"/>
                </a:schemeClr>
              </a:gs>
              <a:gs pos="100000">
                <a:schemeClr val="tx1">
                  <a:lumMod val="85000"/>
                  <a:lumOff val="15000"/>
                  <a:alpha val="0"/>
                </a:schemeClr>
              </a:gs>
            </a:gsLst>
            <a:lin ang="5400000" scaled="1"/>
          </a:gradFill>
          <a:effectLst>
            <a:outerShdw blurRad="50800" dist="38100" dir="2700000" algn="tl" rotWithShape="0">
              <a:prstClr val="black">
                <a:alpha val="40000"/>
              </a:prstClr>
            </a:outerShdw>
          </a:effectLst>
        </p:spPr>
        <p:txBody>
          <a:bodyPr>
            <a:normAutofit/>
          </a:bodyPr>
          <a:lstStyle/>
          <a:p>
            <a:pPr algn="l"/>
            <a:r>
              <a:rPr lang="en-US" sz="5200" dirty="0">
                <a:solidFill>
                  <a:srgbClr val="FFFFFF"/>
                </a:solidFill>
              </a:rPr>
              <a:t>Removal Trapping: Drayton Harbor, WA</a:t>
            </a:r>
          </a:p>
        </p:txBody>
      </p:sp>
      <p:sp>
        <p:nvSpPr>
          <p:cNvPr id="5" name="Subtitle 4">
            <a:extLst>
              <a:ext uri="{FF2B5EF4-FFF2-40B4-BE49-F238E27FC236}">
                <a16:creationId xmlns:a16="http://schemas.microsoft.com/office/drawing/2014/main" id="{23A51F57-AE13-294B-91B8-E5D1D5A50EFA}"/>
              </a:ext>
            </a:extLst>
          </p:cNvPr>
          <p:cNvSpPr>
            <a:spLocks noGrp="1"/>
          </p:cNvSpPr>
          <p:nvPr>
            <p:ph type="subTitle" idx="1"/>
          </p:nvPr>
        </p:nvSpPr>
        <p:spPr>
          <a:xfrm>
            <a:off x="0" y="4096456"/>
            <a:ext cx="10058400" cy="1282707"/>
          </a:xfrm>
          <a:effectLst>
            <a:outerShdw blurRad="50800" dist="38100" dir="2700000" algn="tl" rotWithShape="0">
              <a:prstClr val="black">
                <a:alpha val="40000"/>
              </a:prstClr>
            </a:outerShdw>
          </a:effectLst>
        </p:spPr>
        <p:txBody>
          <a:bodyPr>
            <a:normAutofit fontScale="77500" lnSpcReduction="20000"/>
          </a:bodyPr>
          <a:lstStyle/>
          <a:p>
            <a:pPr algn="l"/>
            <a:r>
              <a:rPr lang="en-US" sz="4200" dirty="0">
                <a:solidFill>
                  <a:srgbClr val="FFFFFF"/>
                </a:solidFill>
              </a:rPr>
              <a:t>Alexandra Simpson</a:t>
            </a:r>
          </a:p>
          <a:p>
            <a:pPr algn="l"/>
            <a:r>
              <a:rPr lang="en-US" sz="3200" dirty="0">
                <a:solidFill>
                  <a:srgbClr val="FFFFFF"/>
                </a:solidFill>
              </a:rPr>
              <a:t>Ecosystem Project Coordinator</a:t>
            </a:r>
          </a:p>
          <a:p>
            <a:pPr algn="l"/>
            <a:r>
              <a:rPr lang="en-US" sz="3200" dirty="0">
                <a:solidFill>
                  <a:srgbClr val="FFFFFF"/>
                </a:solidFill>
              </a:rPr>
              <a:t>Northwest Straits Commission</a:t>
            </a:r>
          </a:p>
          <a:p>
            <a:pPr algn="l"/>
            <a:endParaRPr lang="en-US" sz="3200" dirty="0">
              <a:solidFill>
                <a:srgbClr val="FFFFFF"/>
              </a:solidFill>
            </a:endParaRPr>
          </a:p>
        </p:txBody>
      </p:sp>
    </p:spTree>
    <p:extLst>
      <p:ext uri="{BB962C8B-B14F-4D97-AF65-F5344CB8AC3E}">
        <p14:creationId xmlns:p14="http://schemas.microsoft.com/office/powerpoint/2010/main" val="293625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repeatCount="indefinite"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coastline of the Salish Sea.">
            <a:extLst>
              <a:ext uri="{FF2B5EF4-FFF2-40B4-BE49-F238E27FC236}">
                <a16:creationId xmlns:a16="http://schemas.microsoft.com/office/drawing/2014/main" id="{79872CC5-CEAB-4C41-8878-87F34E67D568}"/>
              </a:ext>
            </a:extLst>
          </p:cNvPr>
          <p:cNvPicPr>
            <a:picLocks noChangeAspect="1"/>
          </p:cNvPicPr>
          <p:nvPr/>
        </p:nvPicPr>
        <p:blipFill rotWithShape="1">
          <a:blip r:embed="rId3"/>
          <a:srcRect l="7643" t="7629" r="18723" b="11415"/>
          <a:stretch/>
        </p:blipFill>
        <p:spPr>
          <a:xfrm>
            <a:off x="3364738" y="0"/>
            <a:ext cx="8827261" cy="6858000"/>
          </a:xfrm>
          <a:prstGeom prst="rect">
            <a:avLst/>
          </a:prstGeom>
        </p:spPr>
      </p:pic>
      <p:sp>
        <p:nvSpPr>
          <p:cNvPr id="12" name="Rectangle 11">
            <a:extLst>
              <a:ext uri="{FF2B5EF4-FFF2-40B4-BE49-F238E27FC236}">
                <a16:creationId xmlns:a16="http://schemas.microsoft.com/office/drawing/2014/main" id="{29773530-DA62-2B4D-8FC9-9769C9D74D48}"/>
              </a:ext>
            </a:extLst>
          </p:cNvPr>
          <p:cNvSpPr/>
          <p:nvPr/>
        </p:nvSpPr>
        <p:spPr>
          <a:xfrm>
            <a:off x="10393595" y="2619145"/>
            <a:ext cx="433304" cy="432509"/>
          </a:xfrm>
          <a:prstGeom prst="rect">
            <a:avLst/>
          </a:prstGeom>
          <a:noFill/>
          <a:ln w="57150">
            <a:solidFill>
              <a:srgbClr val="F6C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EF90A88-62D5-E842-8E03-70A0F00C4190}"/>
              </a:ext>
            </a:extLst>
          </p:cNvPr>
          <p:cNvSpPr>
            <a:spLocks noGrp="1"/>
          </p:cNvSpPr>
          <p:nvPr>
            <p:ph type="title"/>
          </p:nvPr>
        </p:nvSpPr>
        <p:spPr>
          <a:xfrm>
            <a:off x="0" y="0"/>
            <a:ext cx="3932237" cy="487403"/>
          </a:xfrm>
        </p:spPr>
        <p:txBody>
          <a:bodyPr>
            <a:noAutofit/>
          </a:bodyPr>
          <a:lstStyle/>
          <a:p>
            <a:pPr lvl="0">
              <a:lnSpc>
                <a:spcPct val="100000"/>
              </a:lnSpc>
              <a:spcBef>
                <a:spcPts val="0"/>
              </a:spcBef>
            </a:pPr>
            <a:r>
              <a:rPr lang="en-US" b="1" cap="small" dirty="0">
                <a:solidFill>
                  <a:srgbClr val="1A4645"/>
                </a:solidFill>
              </a:rPr>
              <a:t>Geography &amp; Approach</a:t>
            </a:r>
          </a:p>
        </p:txBody>
      </p:sp>
      <p:sp>
        <p:nvSpPr>
          <p:cNvPr id="15" name="Text Placeholder 14">
            <a:extLst>
              <a:ext uri="{FF2B5EF4-FFF2-40B4-BE49-F238E27FC236}">
                <a16:creationId xmlns:a16="http://schemas.microsoft.com/office/drawing/2014/main" id="{D27110AD-7798-4F46-86D7-C893B49EEC2A}"/>
              </a:ext>
            </a:extLst>
          </p:cNvPr>
          <p:cNvSpPr>
            <a:spLocks noGrp="1"/>
          </p:cNvSpPr>
          <p:nvPr>
            <p:ph type="body" sz="half" idx="2"/>
          </p:nvPr>
        </p:nvSpPr>
        <p:spPr>
          <a:xfrm>
            <a:off x="138280" y="714097"/>
            <a:ext cx="6348780" cy="5364969"/>
          </a:xfrm>
        </p:spPr>
        <p:txBody>
          <a:bodyPr>
            <a:normAutofit fontScale="92500" lnSpcReduction="10000"/>
          </a:bodyPr>
          <a:lstStyle/>
          <a:p>
            <a:pPr marL="9525" lvl="0">
              <a:lnSpc>
                <a:spcPct val="100000"/>
              </a:lnSpc>
              <a:spcBef>
                <a:spcPts val="0"/>
              </a:spcBef>
              <a:buClr>
                <a:srgbClr val="000000"/>
              </a:buClr>
              <a:buSzPts val="2000"/>
            </a:pPr>
            <a:r>
              <a:rPr lang="en-US" sz="3200" u="sng" dirty="0"/>
              <a:t>Management Site: </a:t>
            </a:r>
          </a:p>
          <a:p>
            <a:pPr marL="9525" lvl="0">
              <a:lnSpc>
                <a:spcPct val="100000"/>
              </a:lnSpc>
              <a:spcBef>
                <a:spcPts val="0"/>
              </a:spcBef>
              <a:buClr>
                <a:srgbClr val="000000"/>
              </a:buClr>
              <a:buSzPts val="2000"/>
            </a:pPr>
            <a:r>
              <a:rPr lang="en-US" sz="3200" b="1" dirty="0">
                <a:solidFill>
                  <a:srgbClr val="68829E"/>
                </a:solidFill>
              </a:rPr>
              <a:t>Drayton Harbor, WA</a:t>
            </a:r>
          </a:p>
          <a:p>
            <a:pPr marL="295275" lvl="0" indent="-285750">
              <a:lnSpc>
                <a:spcPct val="100000"/>
              </a:lnSpc>
              <a:spcBef>
                <a:spcPts val="600"/>
              </a:spcBef>
              <a:buClr>
                <a:srgbClr val="000000"/>
              </a:buClr>
              <a:buSzPts val="2000"/>
              <a:buFont typeface="Arial" panose="020B0604020202020204" pitchFamily="34" charset="0"/>
              <a:buChar char="•"/>
            </a:pPr>
            <a:r>
              <a:rPr lang="en-US" sz="2400" dirty="0"/>
              <a:t>Coordinating group:</a:t>
            </a:r>
            <a:r>
              <a:rPr lang="en-US" sz="2400" dirty="0">
                <a:solidFill>
                  <a:srgbClr val="505160"/>
                </a:solidFill>
              </a:rPr>
              <a:t>                                                       </a:t>
            </a:r>
          </a:p>
          <a:p>
            <a:pPr marL="9525" lvl="0">
              <a:lnSpc>
                <a:spcPct val="100000"/>
              </a:lnSpc>
              <a:buClr>
                <a:srgbClr val="000000"/>
              </a:buClr>
              <a:buSzPts val="2000"/>
            </a:pPr>
            <a:r>
              <a:rPr lang="en-US" sz="2400" b="1" dirty="0">
                <a:solidFill>
                  <a:srgbClr val="505160"/>
                </a:solidFill>
              </a:rPr>
              <a:t>	</a:t>
            </a:r>
            <a:r>
              <a:rPr lang="en-US" sz="2400" b="1" dirty="0">
                <a:solidFill>
                  <a:srgbClr val="68829E"/>
                </a:solidFill>
              </a:rPr>
              <a:t>Northwest Straits Commission</a:t>
            </a:r>
          </a:p>
          <a:p>
            <a:pPr marL="295275" lvl="0" indent="-285750">
              <a:lnSpc>
                <a:spcPct val="100000"/>
              </a:lnSpc>
              <a:spcBef>
                <a:spcPts val="600"/>
              </a:spcBef>
              <a:buClr>
                <a:srgbClr val="000000"/>
              </a:buClr>
              <a:buSzPts val="2000"/>
              <a:buFont typeface="Arial" panose="020B0604020202020204" pitchFamily="34" charset="0"/>
              <a:buChar char="•"/>
            </a:pPr>
            <a:r>
              <a:rPr lang="en-US" sz="2400" b="1" dirty="0">
                <a:solidFill>
                  <a:srgbClr val="68829E"/>
                </a:solidFill>
              </a:rPr>
              <a:t>10</a:t>
            </a:r>
            <a:r>
              <a:rPr lang="en-US" sz="2400" dirty="0"/>
              <a:t> square km (3 core sites)</a:t>
            </a:r>
          </a:p>
          <a:p>
            <a:pPr marL="295275" indent="-285750">
              <a:lnSpc>
                <a:spcPct val="100000"/>
              </a:lnSpc>
              <a:spcBef>
                <a:spcPts val="600"/>
              </a:spcBef>
              <a:buClr>
                <a:srgbClr val="000000"/>
              </a:buClr>
              <a:buSzPts val="2000"/>
              <a:buFont typeface="Arial" panose="020B0604020202020204" pitchFamily="34" charset="0"/>
              <a:buChar char="•"/>
            </a:pPr>
            <a:r>
              <a:rPr lang="en-US" sz="2400" dirty="0"/>
              <a:t>First detection: </a:t>
            </a:r>
            <a:r>
              <a:rPr lang="en-US" sz="2400" b="1" dirty="0">
                <a:solidFill>
                  <a:srgbClr val="68829E"/>
                </a:solidFill>
              </a:rPr>
              <a:t>2019</a:t>
            </a:r>
            <a:endParaRPr lang="en-US" sz="2400" dirty="0"/>
          </a:p>
          <a:p>
            <a:pPr marL="295275" lvl="0" indent="-285750">
              <a:lnSpc>
                <a:spcPct val="100000"/>
              </a:lnSpc>
              <a:spcBef>
                <a:spcPts val="600"/>
              </a:spcBef>
              <a:buClr>
                <a:srgbClr val="000000"/>
              </a:buClr>
              <a:buSzPts val="2000"/>
              <a:buFont typeface="Arial" panose="020B0604020202020204" pitchFamily="34" charset="0"/>
              <a:buChar char="•"/>
            </a:pPr>
            <a:r>
              <a:rPr lang="en-US" sz="2400" dirty="0"/>
              <a:t>Removal trapping began: </a:t>
            </a:r>
            <a:r>
              <a:rPr lang="en-US" sz="2400" b="1" dirty="0">
                <a:solidFill>
                  <a:srgbClr val="68829E"/>
                </a:solidFill>
              </a:rPr>
              <a:t>2020</a:t>
            </a:r>
          </a:p>
          <a:p>
            <a:pPr marL="295275" lvl="0" indent="-285750">
              <a:lnSpc>
                <a:spcPct val="100000"/>
              </a:lnSpc>
              <a:spcBef>
                <a:spcPts val="600"/>
              </a:spcBef>
              <a:buClr>
                <a:srgbClr val="000000"/>
              </a:buClr>
              <a:buSzPts val="2000"/>
              <a:buFont typeface="Arial" panose="020B0604020202020204" pitchFamily="34" charset="0"/>
              <a:buChar char="•"/>
            </a:pPr>
            <a:r>
              <a:rPr lang="en-US" sz="2400" b="1" dirty="0">
                <a:solidFill>
                  <a:srgbClr val="68829E"/>
                </a:solidFill>
              </a:rPr>
              <a:t>146</a:t>
            </a:r>
            <a:r>
              <a:rPr lang="en-US" sz="2400" dirty="0"/>
              <a:t> green crabs captured in </a:t>
            </a:r>
            <a:r>
              <a:rPr lang="en-US" sz="2400" b="1" dirty="0">
                <a:solidFill>
                  <a:srgbClr val="68829E"/>
                </a:solidFill>
              </a:rPr>
              <a:t>5,400</a:t>
            </a:r>
            <a:r>
              <a:rPr lang="en-US" sz="2400" dirty="0"/>
              <a:t> traps in 2021</a:t>
            </a:r>
          </a:p>
          <a:p>
            <a:pPr marL="295275" lvl="0" indent="-285750">
              <a:lnSpc>
                <a:spcPct val="100000"/>
              </a:lnSpc>
              <a:spcBef>
                <a:spcPts val="600"/>
              </a:spcBef>
              <a:buClr>
                <a:srgbClr val="000000"/>
              </a:buClr>
              <a:buSzPts val="2000"/>
              <a:buFont typeface="Arial" panose="020B0604020202020204" pitchFamily="34" charset="0"/>
              <a:buChar char="•"/>
            </a:pPr>
            <a:r>
              <a:rPr lang="en-US" sz="2400" dirty="0"/>
              <a:t>Personnel</a:t>
            </a:r>
          </a:p>
          <a:p>
            <a:pPr marL="752475" lvl="1" indent="-285750">
              <a:buClr>
                <a:srgbClr val="000000"/>
              </a:buClr>
              <a:buSzPts val="2000"/>
              <a:buFont typeface="Arial" panose="020B0604020202020204" pitchFamily="34" charset="0"/>
              <a:buChar char="•"/>
            </a:pPr>
            <a:r>
              <a:rPr lang="en-US" sz="2400" dirty="0"/>
              <a:t>2 WDFW</a:t>
            </a:r>
          </a:p>
          <a:p>
            <a:pPr marL="752475" lvl="1" indent="-285750">
              <a:buClr>
                <a:srgbClr val="000000"/>
              </a:buClr>
              <a:buSzPts val="2000"/>
              <a:buFont typeface="Arial" panose="020B0604020202020204" pitchFamily="34" charset="0"/>
              <a:buChar char="•"/>
            </a:pPr>
            <a:r>
              <a:rPr lang="en-US" sz="2400" dirty="0">
                <a:cs typeface="Calibri"/>
              </a:rPr>
              <a:t>2 Veterans Conservation Corps</a:t>
            </a:r>
          </a:p>
          <a:p>
            <a:pPr marL="752475" lvl="1" indent="-285750">
              <a:buClr>
                <a:srgbClr val="000000"/>
              </a:buClr>
              <a:buSzPts val="2000"/>
              <a:buFont typeface="Arial" panose="020B0604020202020204" pitchFamily="34" charset="0"/>
              <a:buChar char="•"/>
            </a:pPr>
            <a:r>
              <a:rPr lang="en-US" sz="2400" dirty="0">
                <a:cs typeface="Calibri"/>
              </a:rPr>
              <a:t>2 NWSC</a:t>
            </a:r>
          </a:p>
          <a:p>
            <a:pPr marL="752475" lvl="1" indent="-285750">
              <a:buClr>
                <a:srgbClr val="000000"/>
              </a:buClr>
              <a:buSzPts val="2000"/>
              <a:buFont typeface="Arial" panose="020B0604020202020204" pitchFamily="34" charset="0"/>
              <a:buChar char="•"/>
            </a:pPr>
            <a:r>
              <a:rPr lang="en-US" sz="2400" dirty="0">
                <a:cs typeface="Calibri"/>
              </a:rPr>
              <a:t>WCC Crew</a:t>
            </a:r>
            <a:endParaRPr lang="en-US" sz="1800" dirty="0"/>
          </a:p>
        </p:txBody>
      </p:sp>
    </p:spTree>
    <p:extLst>
      <p:ext uri="{BB962C8B-B14F-4D97-AF65-F5344CB8AC3E}">
        <p14:creationId xmlns:p14="http://schemas.microsoft.com/office/powerpoint/2010/main" val="239166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2">
            <a:extLst>
              <a:ext uri="{FF2B5EF4-FFF2-40B4-BE49-F238E27FC236}">
                <a16:creationId xmlns:a16="http://schemas.microsoft.com/office/drawing/2014/main" id="{6D9FC05C-0375-4506-987F-07939A4EA6D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 y="2931"/>
            <a:ext cx="12191999" cy="6855069"/>
          </a:xfrm>
          <a:prstGeom prst="rect">
            <a:avLst/>
          </a:prstGeom>
        </p:spPr>
      </p:pic>
      <p:sp>
        <p:nvSpPr>
          <p:cNvPr id="2" name="TextBox 1"/>
          <p:cNvSpPr txBox="1"/>
          <p:nvPr/>
        </p:nvSpPr>
        <p:spPr>
          <a:xfrm>
            <a:off x="9149096" y="161503"/>
            <a:ext cx="2941304" cy="6534994"/>
          </a:xfrm>
          <a:prstGeom prst="rect">
            <a:avLst/>
          </a:prstGeom>
          <a:solidFill>
            <a:schemeClr val="bg1">
              <a:lumMod val="85000"/>
            </a:schemeClr>
          </a:solidFill>
        </p:spPr>
        <p:txBody>
          <a:bodyPr wrap="square" rtlCol="0">
            <a:spAutoFit/>
          </a:bodyPr>
          <a:lstStyle/>
          <a:p>
            <a:r>
              <a:rPr lang="en-US" sz="2133" b="1" dirty="0"/>
              <a:t>Core Sites:</a:t>
            </a:r>
          </a:p>
          <a:p>
            <a:pPr marL="380990" indent="-380990">
              <a:buFont typeface="Wingdings" panose="05000000000000000000" pitchFamily="2" charset="2"/>
              <a:buChar char="§"/>
            </a:pPr>
            <a:r>
              <a:rPr lang="en-US" sz="2400" i="1" dirty="0"/>
              <a:t>Goal</a:t>
            </a:r>
            <a:r>
              <a:rPr lang="en-US" sz="2400" dirty="0"/>
              <a:t> – Dedicated intensive green crab removal efforts</a:t>
            </a:r>
          </a:p>
          <a:p>
            <a:pPr marL="380990" indent="-380990">
              <a:buFont typeface="Wingdings" panose="05000000000000000000" pitchFamily="2" charset="2"/>
              <a:buChar char="§"/>
            </a:pPr>
            <a:r>
              <a:rPr lang="en-US" sz="2400" dirty="0"/>
              <a:t>Traps set systematically in “hotspots” as often as possible</a:t>
            </a:r>
          </a:p>
          <a:p>
            <a:endParaRPr lang="en-US" sz="2400" dirty="0"/>
          </a:p>
          <a:p>
            <a:r>
              <a:rPr lang="en-US" sz="2133" b="1" dirty="0"/>
              <a:t>Index Sites:</a:t>
            </a:r>
          </a:p>
          <a:p>
            <a:pPr marL="380990" indent="-380990">
              <a:buFont typeface="Wingdings" panose="05000000000000000000" pitchFamily="2" charset="2"/>
              <a:buChar char="§"/>
            </a:pPr>
            <a:r>
              <a:rPr lang="en-US" sz="2400" i="1" dirty="0"/>
              <a:t>Goal</a:t>
            </a:r>
            <a:r>
              <a:rPr lang="en-US" sz="2400" dirty="0"/>
              <a:t> – Understand green crabs use of creek systems</a:t>
            </a:r>
          </a:p>
          <a:p>
            <a:pPr marL="380990" indent="-380990">
              <a:buFont typeface="Wingdings" panose="05000000000000000000" pitchFamily="2" charset="2"/>
              <a:buChar char="§"/>
            </a:pPr>
            <a:r>
              <a:rPr lang="en-US" sz="2400" dirty="0"/>
              <a:t>Traps set for one night at lowest tide of the month</a:t>
            </a:r>
          </a:p>
        </p:txBody>
      </p:sp>
    </p:spTree>
    <p:extLst>
      <p:ext uri="{BB962C8B-B14F-4D97-AF65-F5344CB8AC3E}">
        <p14:creationId xmlns:p14="http://schemas.microsoft.com/office/powerpoint/2010/main" val="102615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F90A88-62D5-E842-8E03-70A0F00C4190}"/>
              </a:ext>
            </a:extLst>
          </p:cNvPr>
          <p:cNvSpPr>
            <a:spLocks noGrp="1"/>
          </p:cNvSpPr>
          <p:nvPr>
            <p:ph type="title"/>
          </p:nvPr>
        </p:nvSpPr>
        <p:spPr>
          <a:xfrm>
            <a:off x="0" y="0"/>
            <a:ext cx="8437944" cy="487403"/>
          </a:xfrm>
        </p:spPr>
        <p:txBody>
          <a:bodyPr>
            <a:noAutofit/>
          </a:bodyPr>
          <a:lstStyle/>
          <a:p>
            <a:pPr lvl="0">
              <a:lnSpc>
                <a:spcPct val="100000"/>
              </a:lnSpc>
              <a:spcBef>
                <a:spcPts val="0"/>
              </a:spcBef>
            </a:pPr>
            <a:r>
              <a:rPr lang="en-US" b="1" cap="small" dirty="0">
                <a:solidFill>
                  <a:srgbClr val="1A4645"/>
                </a:solidFill>
              </a:rPr>
              <a:t>Collaborations &amp; Partners: Drayton Harbor, WA</a:t>
            </a:r>
          </a:p>
        </p:txBody>
      </p:sp>
      <p:sp>
        <p:nvSpPr>
          <p:cNvPr id="15" name="Text Placeholder 14">
            <a:extLst>
              <a:ext uri="{FF2B5EF4-FFF2-40B4-BE49-F238E27FC236}">
                <a16:creationId xmlns:a16="http://schemas.microsoft.com/office/drawing/2014/main" id="{D27110AD-7798-4F46-86D7-C893B49EEC2A}"/>
              </a:ext>
            </a:extLst>
          </p:cNvPr>
          <p:cNvSpPr>
            <a:spLocks noGrp="1"/>
          </p:cNvSpPr>
          <p:nvPr>
            <p:ph type="body" sz="half" idx="2"/>
          </p:nvPr>
        </p:nvSpPr>
        <p:spPr>
          <a:xfrm>
            <a:off x="138279" y="714098"/>
            <a:ext cx="6905071" cy="5094288"/>
          </a:xfrm>
        </p:spPr>
        <p:txBody>
          <a:bodyPr>
            <a:normAutofit/>
          </a:bodyPr>
          <a:lstStyle/>
          <a:p>
            <a:pPr marL="9525" lvl="0">
              <a:spcBef>
                <a:spcPts val="1200"/>
              </a:spcBef>
              <a:spcAft>
                <a:spcPts val="600"/>
              </a:spcAft>
            </a:pPr>
            <a:r>
              <a:rPr lang="en-US" sz="2200" dirty="0">
                <a:solidFill>
                  <a:schemeClr val="dk1"/>
                </a:solidFill>
              </a:rPr>
              <a:t>For planning:</a:t>
            </a:r>
            <a:endParaRPr lang="en-US" sz="2200" dirty="0">
              <a:solidFill>
                <a:srgbClr val="C36446"/>
              </a:solidFill>
            </a:endParaRPr>
          </a:p>
          <a:p>
            <a:pPr marL="295275" lvl="0" indent="-285750">
              <a:lnSpc>
                <a:spcPct val="100000"/>
              </a:lnSpc>
              <a:spcBef>
                <a:spcPts val="0"/>
              </a:spcBef>
              <a:buClr>
                <a:srgbClr val="000000"/>
              </a:buClr>
              <a:buSzPts val="2000"/>
              <a:buChar char="•"/>
            </a:pPr>
            <a:r>
              <a:rPr lang="en-US" sz="1900" dirty="0">
                <a:solidFill>
                  <a:schemeClr val="dk1"/>
                </a:solidFill>
              </a:rPr>
              <a:t>Washington Department of Fish and Wildlife</a:t>
            </a:r>
          </a:p>
          <a:p>
            <a:pPr marL="295275" lvl="0" indent="-285750">
              <a:lnSpc>
                <a:spcPct val="100000"/>
              </a:lnSpc>
              <a:spcBef>
                <a:spcPts val="0"/>
              </a:spcBef>
              <a:buClr>
                <a:srgbClr val="000000"/>
              </a:buClr>
              <a:buSzPts val="2000"/>
              <a:buChar char="•"/>
            </a:pPr>
            <a:r>
              <a:rPr lang="en-US" sz="1900" dirty="0">
                <a:solidFill>
                  <a:schemeClr val="dk1"/>
                </a:solidFill>
              </a:rPr>
              <a:t>Washington Sea Grant</a:t>
            </a:r>
          </a:p>
          <a:p>
            <a:pPr marL="9525" lvl="0">
              <a:lnSpc>
                <a:spcPct val="100000"/>
              </a:lnSpc>
              <a:spcBef>
                <a:spcPts val="1200"/>
              </a:spcBef>
              <a:spcAft>
                <a:spcPts val="600"/>
              </a:spcAft>
              <a:buClr>
                <a:srgbClr val="000000"/>
              </a:buClr>
              <a:buSzPts val="2400"/>
            </a:pPr>
            <a:r>
              <a:rPr lang="en-US" sz="2200" dirty="0">
                <a:solidFill>
                  <a:schemeClr val="dk1"/>
                </a:solidFill>
              </a:rPr>
              <a:t>For funding:</a:t>
            </a:r>
          </a:p>
          <a:p>
            <a:pPr marL="295275" lvl="0" indent="-285750">
              <a:lnSpc>
                <a:spcPct val="100000"/>
              </a:lnSpc>
              <a:spcBef>
                <a:spcPts val="0"/>
              </a:spcBef>
              <a:buClr>
                <a:srgbClr val="000000"/>
              </a:buClr>
              <a:buSzPts val="2000"/>
              <a:buChar char="•"/>
            </a:pPr>
            <a:r>
              <a:rPr lang="en-US" sz="1900" dirty="0">
                <a:solidFill>
                  <a:schemeClr val="dk1"/>
                </a:solidFill>
              </a:rPr>
              <a:t>US Environmental Protection Agency/Puget Sound Partnership</a:t>
            </a:r>
          </a:p>
          <a:p>
            <a:pPr marL="295275" lvl="0" indent="-285750">
              <a:lnSpc>
                <a:spcPct val="100000"/>
              </a:lnSpc>
              <a:spcBef>
                <a:spcPts val="0"/>
              </a:spcBef>
              <a:buClr>
                <a:srgbClr val="000000"/>
              </a:buClr>
              <a:buSzPts val="2000"/>
              <a:buChar char="•"/>
            </a:pPr>
            <a:r>
              <a:rPr lang="en-US" sz="1900" dirty="0">
                <a:solidFill>
                  <a:schemeClr val="dk1"/>
                </a:solidFill>
              </a:rPr>
              <a:t>WA Legislature (via WDFW)</a:t>
            </a:r>
          </a:p>
          <a:p>
            <a:pPr marL="9525" lvl="0">
              <a:lnSpc>
                <a:spcPct val="100000"/>
              </a:lnSpc>
              <a:spcBef>
                <a:spcPts val="1200"/>
              </a:spcBef>
              <a:spcAft>
                <a:spcPts val="600"/>
              </a:spcAft>
              <a:buClr>
                <a:srgbClr val="000000"/>
              </a:buClr>
              <a:buSzPts val="2400"/>
            </a:pPr>
            <a:r>
              <a:rPr lang="en-US" sz="2200" dirty="0">
                <a:solidFill>
                  <a:schemeClr val="dk1"/>
                </a:solidFill>
              </a:rPr>
              <a:t>For personnel:</a:t>
            </a:r>
            <a:endParaRPr lang="en-US" sz="2200" dirty="0">
              <a:solidFill>
                <a:srgbClr val="000000"/>
              </a:solidFill>
            </a:endParaRPr>
          </a:p>
          <a:p>
            <a:pPr marL="295275" lvl="0" indent="-285750">
              <a:lnSpc>
                <a:spcPct val="100000"/>
              </a:lnSpc>
              <a:spcBef>
                <a:spcPts val="0"/>
              </a:spcBef>
              <a:buClr>
                <a:srgbClr val="000000"/>
              </a:buClr>
              <a:buSzPts val="2000"/>
              <a:buChar char="•"/>
            </a:pPr>
            <a:r>
              <a:rPr lang="en-US" sz="1900" dirty="0">
                <a:solidFill>
                  <a:schemeClr val="dk1"/>
                </a:solidFill>
              </a:rPr>
              <a:t>Northwest Straits Commission</a:t>
            </a:r>
          </a:p>
          <a:p>
            <a:pPr marL="295275" lvl="0" indent="-285750">
              <a:lnSpc>
                <a:spcPct val="100000"/>
              </a:lnSpc>
              <a:spcBef>
                <a:spcPts val="0"/>
              </a:spcBef>
              <a:buClr>
                <a:srgbClr val="000000"/>
              </a:buClr>
              <a:buSzPts val="2000"/>
              <a:buChar char="•"/>
            </a:pPr>
            <a:r>
              <a:rPr lang="en-US" sz="1900" dirty="0">
                <a:solidFill>
                  <a:schemeClr val="dk1"/>
                </a:solidFill>
              </a:rPr>
              <a:t>Veterans Conservation Corps</a:t>
            </a:r>
          </a:p>
          <a:p>
            <a:pPr marL="295275" lvl="0" indent="-285750">
              <a:lnSpc>
                <a:spcPct val="100000"/>
              </a:lnSpc>
              <a:spcBef>
                <a:spcPts val="0"/>
              </a:spcBef>
              <a:buClr>
                <a:srgbClr val="000000"/>
              </a:buClr>
              <a:buSzPts val="2000"/>
              <a:buChar char="•"/>
            </a:pPr>
            <a:r>
              <a:rPr lang="en-US" sz="1900" dirty="0">
                <a:solidFill>
                  <a:schemeClr val="dk1"/>
                </a:solidFill>
              </a:rPr>
              <a:t>Washington Conservation Corps &amp; Puget Sound Corps (WA DNR)</a:t>
            </a:r>
          </a:p>
          <a:p>
            <a:pPr marL="295275" lvl="0" indent="-285750">
              <a:lnSpc>
                <a:spcPct val="100000"/>
              </a:lnSpc>
              <a:spcBef>
                <a:spcPts val="0"/>
              </a:spcBef>
              <a:buClr>
                <a:srgbClr val="000000"/>
              </a:buClr>
              <a:buSzPts val="2000"/>
              <a:buChar char="•"/>
            </a:pPr>
            <a:r>
              <a:rPr lang="en-US" sz="1900" dirty="0">
                <a:solidFill>
                  <a:schemeClr val="dk1"/>
                </a:solidFill>
              </a:rPr>
              <a:t>Whatcom Marine Resources Committee (volunteer)</a:t>
            </a:r>
          </a:p>
          <a:p>
            <a:pPr marL="9525" lvl="0">
              <a:lnSpc>
                <a:spcPct val="100000"/>
              </a:lnSpc>
              <a:spcBef>
                <a:spcPts val="1200"/>
              </a:spcBef>
              <a:spcAft>
                <a:spcPts val="600"/>
              </a:spcAft>
              <a:buClr>
                <a:srgbClr val="000000"/>
              </a:buClr>
              <a:buSzPts val="2400"/>
            </a:pPr>
            <a:r>
              <a:rPr lang="en-US" sz="2200" dirty="0">
                <a:solidFill>
                  <a:schemeClr val="dk1"/>
                </a:solidFill>
              </a:rPr>
              <a:t>For information/advisement:</a:t>
            </a:r>
            <a:endParaRPr lang="en-US" sz="2200" dirty="0">
              <a:solidFill>
                <a:srgbClr val="000000"/>
              </a:solidFill>
            </a:endParaRPr>
          </a:p>
          <a:p>
            <a:pPr marL="295275" lvl="0" indent="-285750">
              <a:lnSpc>
                <a:spcPct val="100000"/>
              </a:lnSpc>
              <a:spcBef>
                <a:spcPts val="0"/>
              </a:spcBef>
              <a:buClr>
                <a:srgbClr val="000000"/>
              </a:buClr>
              <a:buSzPts val="2000"/>
              <a:buChar char="•"/>
            </a:pPr>
            <a:r>
              <a:rPr lang="en-US" sz="1900" dirty="0">
                <a:solidFill>
                  <a:schemeClr val="dk1"/>
                </a:solidFill>
              </a:rPr>
              <a:t>Washington Department of Fish and Wildlife</a:t>
            </a:r>
          </a:p>
          <a:p>
            <a:pPr marL="295275" lvl="0" indent="-285750">
              <a:lnSpc>
                <a:spcPct val="100000"/>
              </a:lnSpc>
              <a:spcBef>
                <a:spcPts val="0"/>
              </a:spcBef>
              <a:buClr>
                <a:srgbClr val="000000"/>
              </a:buClr>
              <a:buSzPts val="2000"/>
              <a:buChar char="•"/>
            </a:pPr>
            <a:r>
              <a:rPr lang="en-US" sz="1900" dirty="0">
                <a:solidFill>
                  <a:schemeClr val="dk1"/>
                </a:solidFill>
              </a:rPr>
              <a:t>Washington Sea Grant</a:t>
            </a:r>
          </a:p>
        </p:txBody>
      </p:sp>
      <p:pic>
        <p:nvPicPr>
          <p:cNvPr id="12" name="Picture 11">
            <a:extLst>
              <a:ext uri="{FF2B5EF4-FFF2-40B4-BE49-F238E27FC236}">
                <a16:creationId xmlns:a16="http://schemas.microsoft.com/office/drawing/2014/main" id="{47FF6451-2C61-F84E-9303-2FB9E7BC8ECE}"/>
              </a:ext>
            </a:extLst>
          </p:cNvPr>
          <p:cNvPicPr>
            <a:picLocks noChangeAspect="1"/>
          </p:cNvPicPr>
          <p:nvPr/>
        </p:nvPicPr>
        <p:blipFill rotWithShape="1">
          <a:blip r:embed="rId3">
            <a:extLst>
              <a:ext uri="{28A0092B-C50C-407E-A947-70E740481C1C}">
                <a14:useLocalDpi xmlns:a14="http://schemas.microsoft.com/office/drawing/2010/main" val="0"/>
              </a:ext>
            </a:extLst>
          </a:blip>
          <a:srcRect t="9640"/>
          <a:stretch/>
        </p:blipFill>
        <p:spPr>
          <a:xfrm>
            <a:off x="7886016" y="3027997"/>
            <a:ext cx="3607901" cy="2445076"/>
          </a:xfrm>
          <a:prstGeom prst="rect">
            <a:avLst/>
          </a:prstGeom>
        </p:spPr>
      </p:pic>
      <p:pic>
        <p:nvPicPr>
          <p:cNvPr id="16" name="Picture 15">
            <a:extLst>
              <a:ext uri="{FF2B5EF4-FFF2-40B4-BE49-F238E27FC236}">
                <a16:creationId xmlns:a16="http://schemas.microsoft.com/office/drawing/2014/main" id="{8B033E3D-F18E-DC4C-8986-78DCD02CFD6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886016" y="410446"/>
            <a:ext cx="3607901" cy="2470691"/>
          </a:xfrm>
          <a:prstGeom prst="rect">
            <a:avLst/>
          </a:prstGeom>
        </p:spPr>
      </p:pic>
      <p:pic>
        <p:nvPicPr>
          <p:cNvPr id="17" name="Picture 6" descr="See the source image">
            <a:extLst>
              <a:ext uri="{FF2B5EF4-FFF2-40B4-BE49-F238E27FC236}">
                <a16:creationId xmlns:a16="http://schemas.microsoft.com/office/drawing/2014/main" id="{D4BA2843-FA6C-284A-9312-B85B71AAE87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81551" y="5586298"/>
            <a:ext cx="1577661" cy="1096745"/>
          </a:xfrm>
          <a:prstGeom prst="rect">
            <a:avLst/>
          </a:prstGeom>
        </p:spPr>
      </p:pic>
      <p:pic>
        <p:nvPicPr>
          <p:cNvPr id="18" name="Picture 10" descr="See the source image">
            <a:extLst>
              <a:ext uri="{FF2B5EF4-FFF2-40B4-BE49-F238E27FC236}">
                <a16:creationId xmlns:a16="http://schemas.microsoft.com/office/drawing/2014/main" id="{062A8CC1-B27D-774E-B8D4-7FCE6C623B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439" y="5885188"/>
            <a:ext cx="2017740" cy="678090"/>
          </a:xfrm>
          <a:prstGeom prst="rect">
            <a:avLst/>
          </a:prstGeom>
        </p:spPr>
      </p:pic>
      <p:pic>
        <p:nvPicPr>
          <p:cNvPr id="19" name="Picture 17">
            <a:extLst>
              <a:ext uri="{FF2B5EF4-FFF2-40B4-BE49-F238E27FC236}">
                <a16:creationId xmlns:a16="http://schemas.microsoft.com/office/drawing/2014/main" id="{3208EC88-B343-F749-9405-167FBB3A8EF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76001" y="5945286"/>
            <a:ext cx="1331769" cy="705182"/>
          </a:xfrm>
          <a:prstGeom prst="rect">
            <a:avLst/>
          </a:prstGeom>
        </p:spPr>
      </p:pic>
      <p:pic>
        <p:nvPicPr>
          <p:cNvPr id="20" name="Picture 19">
            <a:extLst>
              <a:ext uri="{FF2B5EF4-FFF2-40B4-BE49-F238E27FC236}">
                <a16:creationId xmlns:a16="http://schemas.microsoft.com/office/drawing/2014/main" id="{5CA62AC0-C70D-264B-9BAC-6CD6870FB936}"/>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3693" y="5714965"/>
            <a:ext cx="2684436" cy="1165824"/>
          </a:xfrm>
          <a:prstGeom prst="rect">
            <a:avLst/>
          </a:prstGeom>
        </p:spPr>
      </p:pic>
      <p:pic>
        <p:nvPicPr>
          <p:cNvPr id="21" name="Picture 20">
            <a:extLst>
              <a:ext uri="{FF2B5EF4-FFF2-40B4-BE49-F238E27FC236}">
                <a16:creationId xmlns:a16="http://schemas.microsoft.com/office/drawing/2014/main" id="{67CCFCE7-52C7-7C4C-BACD-A275B4F82A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6848" y="5663681"/>
            <a:ext cx="966131" cy="941978"/>
          </a:xfrm>
          <a:prstGeom prst="rect">
            <a:avLst/>
          </a:prstGeom>
        </p:spPr>
      </p:pic>
      <p:pic>
        <p:nvPicPr>
          <p:cNvPr id="22" name="Picture 21">
            <a:extLst>
              <a:ext uri="{FF2B5EF4-FFF2-40B4-BE49-F238E27FC236}">
                <a16:creationId xmlns:a16="http://schemas.microsoft.com/office/drawing/2014/main" id="{9A93B070-4C1A-EB4E-9FE9-90010537A0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4975" y="5793052"/>
            <a:ext cx="1428750" cy="1009650"/>
          </a:xfrm>
          <a:prstGeom prst="rect">
            <a:avLst/>
          </a:prstGeom>
        </p:spPr>
      </p:pic>
    </p:spTree>
    <p:extLst>
      <p:ext uri="{BB962C8B-B14F-4D97-AF65-F5344CB8AC3E}">
        <p14:creationId xmlns:p14="http://schemas.microsoft.com/office/powerpoint/2010/main" val="3684384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10;p59">
            <a:extLst>
              <a:ext uri="{FF2B5EF4-FFF2-40B4-BE49-F238E27FC236}">
                <a16:creationId xmlns:a16="http://schemas.microsoft.com/office/drawing/2014/main" id="{3BFD1344-8B7E-4940-8694-D759FCC14D09}"/>
              </a:ext>
            </a:extLst>
          </p:cNvPr>
          <p:cNvSpPr txBox="1"/>
          <p:nvPr/>
        </p:nvSpPr>
        <p:spPr>
          <a:xfrm>
            <a:off x="165765" y="792767"/>
            <a:ext cx="6815804" cy="2369839"/>
          </a:xfrm>
          <a:prstGeom prst="rect">
            <a:avLst/>
          </a:prstGeom>
          <a:noFill/>
          <a:ln>
            <a:noFill/>
          </a:ln>
        </p:spPr>
        <p:txBody>
          <a:bodyPr spcFirstLastPara="1" wrap="square" lIns="91425" tIns="45700" rIns="91425" bIns="45700" anchor="t" anchorCtr="0">
            <a:spAutoFit/>
          </a:bodyPr>
          <a:lstStyle/>
          <a:p>
            <a:pPr marL="295275" marR="0" lvl="0" indent="-285750" algn="l" rtl="0">
              <a:lnSpc>
                <a:spcPct val="100000"/>
              </a:lnSpc>
              <a:spcBef>
                <a:spcPts val="0"/>
              </a:spcBef>
              <a:spcAft>
                <a:spcPts val="0"/>
              </a:spcAft>
              <a:buClr>
                <a:srgbClr val="000000"/>
              </a:buClr>
              <a:buSzPts val="2000"/>
              <a:buFont typeface="Arial" panose="020B0604020202020204" pitchFamily="34" charset="0"/>
              <a:buChar char="•"/>
            </a:pPr>
            <a:r>
              <a:rPr lang="en-US" sz="3200" dirty="0"/>
              <a:t>Successes </a:t>
            </a:r>
            <a:endParaRPr lang="en-US" dirty="0"/>
          </a:p>
          <a:p>
            <a:pPr marL="9525">
              <a:buClr>
                <a:srgbClr val="000000"/>
              </a:buClr>
              <a:buSzPts val="2000"/>
            </a:pPr>
            <a:r>
              <a:rPr lang="en-US" sz="2000" dirty="0">
                <a:solidFill>
                  <a:prstClr val="black"/>
                </a:solidFill>
              </a:rPr>
              <a:t>With the help of WDFW we conducted  a harbor-wide grid survey </a:t>
            </a:r>
            <a:r>
              <a:rPr lang="en-US" sz="2000" b="1" dirty="0">
                <a:solidFill>
                  <a:srgbClr val="68829E"/>
                </a:solidFill>
              </a:rPr>
              <a:t>that included 31 individuals across 7 organizations!</a:t>
            </a:r>
            <a:endParaRPr lang="en-US" sz="2000" b="1" dirty="0">
              <a:solidFill>
                <a:srgbClr val="68829E"/>
              </a:solidFill>
              <a:cs typeface="Calibri"/>
            </a:endParaRPr>
          </a:p>
          <a:p>
            <a:pPr marL="9525">
              <a:buClr>
                <a:srgbClr val="000000"/>
              </a:buClr>
              <a:buSzPts val="2000"/>
            </a:pPr>
            <a:endParaRPr lang="en-US" sz="2000" b="1" dirty="0">
              <a:solidFill>
                <a:srgbClr val="68829E"/>
              </a:solidFill>
              <a:cs typeface="Calibri"/>
            </a:endParaRPr>
          </a:p>
          <a:p>
            <a:pPr marL="9525" marR="0" lvl="0" algn="l" rtl="0">
              <a:lnSpc>
                <a:spcPct val="100000"/>
              </a:lnSpc>
              <a:spcBef>
                <a:spcPts val="0"/>
              </a:spcBef>
              <a:spcAft>
                <a:spcPts val="0"/>
              </a:spcAft>
              <a:buClr>
                <a:srgbClr val="000000"/>
              </a:buClr>
              <a:buSzPts val="2000"/>
            </a:pPr>
            <a:endParaRPr lang="en-US" sz="2000" b="1" dirty="0">
              <a:solidFill>
                <a:srgbClr val="68829E"/>
              </a:solidFill>
            </a:endParaRPr>
          </a:p>
          <a:p>
            <a:pPr marL="9525" marR="0" lvl="0" algn="l" rtl="0">
              <a:lnSpc>
                <a:spcPct val="100000"/>
              </a:lnSpc>
              <a:spcBef>
                <a:spcPts val="0"/>
              </a:spcBef>
              <a:spcAft>
                <a:spcPts val="0"/>
              </a:spcAft>
              <a:buClr>
                <a:srgbClr val="000000"/>
              </a:buClr>
              <a:buSzPts val="2000"/>
            </a:pPr>
            <a:endParaRPr lang="en-US" sz="3600" dirty="0"/>
          </a:p>
        </p:txBody>
      </p:sp>
      <p:sp>
        <p:nvSpPr>
          <p:cNvPr id="2" name="TextBox 1">
            <a:extLst>
              <a:ext uri="{FF2B5EF4-FFF2-40B4-BE49-F238E27FC236}">
                <a16:creationId xmlns:a16="http://schemas.microsoft.com/office/drawing/2014/main" id="{86DC3C7F-F726-4B33-93CD-7D48C05BD261}"/>
              </a:ext>
            </a:extLst>
          </p:cNvPr>
          <p:cNvSpPr txBox="1"/>
          <p:nvPr/>
        </p:nvSpPr>
        <p:spPr>
          <a:xfrm>
            <a:off x="165764" y="5171495"/>
            <a:ext cx="6221926" cy="1200329"/>
          </a:xfrm>
          <a:prstGeom prst="rect">
            <a:avLst/>
          </a:prstGeom>
          <a:noFill/>
        </p:spPr>
        <p:txBody>
          <a:bodyPr wrap="square" rtlCol="0">
            <a:spAutoFit/>
          </a:bodyPr>
          <a:lstStyle/>
          <a:p>
            <a:pPr marL="295275" lvl="0" indent="-285750">
              <a:buClr>
                <a:srgbClr val="000000"/>
              </a:buClr>
              <a:buSzPts val="2000"/>
              <a:buFont typeface="Arial" panose="020B0604020202020204" pitchFamily="34" charset="0"/>
              <a:buChar char="•"/>
            </a:pPr>
            <a:r>
              <a:rPr lang="en-US" sz="3200" dirty="0">
                <a:solidFill>
                  <a:prstClr val="black"/>
                </a:solidFill>
              </a:rPr>
              <a:t>Ongoing challenges</a:t>
            </a:r>
            <a:endParaRPr lang="en-US" dirty="0">
              <a:solidFill>
                <a:prstClr val="black"/>
              </a:solidFill>
            </a:endParaRPr>
          </a:p>
          <a:p>
            <a:pPr marL="9525" lvl="0">
              <a:buClr>
                <a:srgbClr val="000000"/>
              </a:buClr>
              <a:buSzPts val="2000"/>
            </a:pPr>
            <a:r>
              <a:rPr lang="en-US" sz="2000" dirty="0">
                <a:solidFill>
                  <a:prstClr val="black"/>
                </a:solidFill>
              </a:rPr>
              <a:t>How to best </a:t>
            </a:r>
            <a:r>
              <a:rPr lang="en-US" sz="2000" b="1" dirty="0">
                <a:solidFill>
                  <a:srgbClr val="68829E"/>
                </a:solidFill>
              </a:rPr>
              <a:t>include volunteers </a:t>
            </a:r>
            <a:r>
              <a:rPr lang="en-US" sz="2000" dirty="0">
                <a:solidFill>
                  <a:prstClr val="black"/>
                </a:solidFill>
              </a:rPr>
              <a:t>for dedicated removal efforts.</a:t>
            </a:r>
          </a:p>
        </p:txBody>
      </p:sp>
      <p:sp>
        <p:nvSpPr>
          <p:cNvPr id="6" name="TextBox 5">
            <a:extLst>
              <a:ext uri="{FF2B5EF4-FFF2-40B4-BE49-F238E27FC236}">
                <a16:creationId xmlns:a16="http://schemas.microsoft.com/office/drawing/2014/main" id="{DFD72E6D-B0C5-4901-B556-C78EDA7BF87E}"/>
              </a:ext>
            </a:extLst>
          </p:cNvPr>
          <p:cNvSpPr txBox="1"/>
          <p:nvPr/>
        </p:nvSpPr>
        <p:spPr>
          <a:xfrm>
            <a:off x="165764" y="2633566"/>
            <a:ext cx="6221926" cy="2123658"/>
          </a:xfrm>
          <a:prstGeom prst="rect">
            <a:avLst/>
          </a:prstGeom>
          <a:noFill/>
        </p:spPr>
        <p:txBody>
          <a:bodyPr wrap="square" rtlCol="0">
            <a:spAutoFit/>
          </a:bodyPr>
          <a:lstStyle/>
          <a:p>
            <a:pPr marL="295275" lvl="0" indent="-285750">
              <a:buClr>
                <a:srgbClr val="000000"/>
              </a:buClr>
              <a:buSzPts val="2000"/>
              <a:buFont typeface="Arial" panose="020B0604020202020204" pitchFamily="34" charset="0"/>
              <a:buChar char="•"/>
            </a:pPr>
            <a:r>
              <a:rPr lang="en-US" sz="3200" dirty="0">
                <a:solidFill>
                  <a:prstClr val="black"/>
                </a:solidFill>
              </a:rPr>
              <a:t>Lessons learned </a:t>
            </a:r>
            <a:endParaRPr lang="en-US" dirty="0">
              <a:solidFill>
                <a:prstClr val="black"/>
              </a:solidFill>
            </a:endParaRPr>
          </a:p>
          <a:p>
            <a:pPr marL="9525" lvl="0">
              <a:buClr>
                <a:srgbClr val="000000"/>
              </a:buClr>
              <a:buSzPts val="2000"/>
              <a:defRPr/>
            </a:pPr>
            <a:r>
              <a:rPr lang="en-US" sz="2000" b="1" dirty="0">
                <a:solidFill>
                  <a:srgbClr val="68829E"/>
                </a:solidFill>
              </a:rPr>
              <a:t>Public outreach and education </a:t>
            </a:r>
            <a:r>
              <a:rPr lang="en-US" sz="2000" dirty="0">
                <a:solidFill>
                  <a:prstClr val="black"/>
                </a:solidFill>
              </a:rPr>
              <a:t>is essential for removal efforts in places with complicated land ownership.</a:t>
            </a:r>
          </a:p>
          <a:p>
            <a:pPr marL="9525" lvl="0">
              <a:buClr>
                <a:srgbClr val="000000"/>
              </a:buClr>
              <a:buSzPts val="2000"/>
              <a:defRPr/>
            </a:pPr>
            <a:endParaRPr lang="en-US" sz="2000" dirty="0">
              <a:solidFill>
                <a:prstClr val="black"/>
              </a:solidFill>
            </a:endParaRPr>
          </a:p>
          <a:p>
            <a:pPr marL="9525" lvl="0">
              <a:buClr>
                <a:srgbClr val="000000"/>
              </a:buClr>
              <a:buSzPts val="2000"/>
            </a:pPr>
            <a:r>
              <a:rPr lang="en-US" sz="2000" b="1" dirty="0">
                <a:solidFill>
                  <a:srgbClr val="68829E"/>
                </a:solidFill>
              </a:rPr>
              <a:t>Collaboration is key! </a:t>
            </a:r>
            <a:r>
              <a:rPr lang="en-US" sz="2000" dirty="0">
                <a:solidFill>
                  <a:prstClr val="black"/>
                </a:solidFill>
              </a:rPr>
              <a:t>Trapping could not have happened without in-the-mud help from multiple organizations.</a:t>
            </a:r>
          </a:p>
        </p:txBody>
      </p:sp>
      <p:sp>
        <p:nvSpPr>
          <p:cNvPr id="8" name="Title 3">
            <a:extLst>
              <a:ext uri="{FF2B5EF4-FFF2-40B4-BE49-F238E27FC236}">
                <a16:creationId xmlns:a16="http://schemas.microsoft.com/office/drawing/2014/main" id="{320D01D8-372C-E14E-A7A8-38D611E974B0}"/>
              </a:ext>
            </a:extLst>
          </p:cNvPr>
          <p:cNvSpPr txBox="1">
            <a:spLocks/>
          </p:cNvSpPr>
          <p:nvPr/>
        </p:nvSpPr>
        <p:spPr>
          <a:xfrm>
            <a:off x="0" y="0"/>
            <a:ext cx="8750461" cy="4874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pPr>
            <a:r>
              <a:rPr lang="en-US" sz="3200" b="1" cap="small" dirty="0">
                <a:solidFill>
                  <a:srgbClr val="1A4645"/>
                </a:solidFill>
              </a:rPr>
              <a:t>Lessons Learned: Drayton Harbor, WA</a:t>
            </a:r>
          </a:p>
        </p:txBody>
      </p:sp>
      <p:pic>
        <p:nvPicPr>
          <p:cNvPr id="9" name="Picture 10">
            <a:extLst>
              <a:ext uri="{FF2B5EF4-FFF2-40B4-BE49-F238E27FC236}">
                <a16:creationId xmlns:a16="http://schemas.microsoft.com/office/drawing/2014/main" id="{B4F26702-8F95-5D4B-9908-3CC900F844B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96215" y="750610"/>
            <a:ext cx="5230019" cy="2151106"/>
          </a:xfrm>
          <a:prstGeom prst="rect">
            <a:avLst/>
          </a:prstGeom>
          <a:ln w="28575">
            <a:noFill/>
          </a:ln>
        </p:spPr>
      </p:pic>
      <p:pic>
        <p:nvPicPr>
          <p:cNvPr id="10" name="Picture 9">
            <a:extLst>
              <a:ext uri="{FF2B5EF4-FFF2-40B4-BE49-F238E27FC236}">
                <a16:creationId xmlns:a16="http://schemas.microsoft.com/office/drawing/2014/main" id="{AA02BB63-7568-D548-8C15-23519A2575D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96214" y="3504913"/>
            <a:ext cx="5230019" cy="2952782"/>
          </a:xfrm>
          <a:prstGeom prst="rect">
            <a:avLst/>
          </a:prstGeom>
        </p:spPr>
      </p:pic>
    </p:spTree>
    <p:extLst>
      <p:ext uri="{BB962C8B-B14F-4D97-AF65-F5344CB8AC3E}">
        <p14:creationId xmlns:p14="http://schemas.microsoft.com/office/powerpoint/2010/main" val="75085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extLst>
              <a:ext uri="{FF2B5EF4-FFF2-40B4-BE49-F238E27FC236}">
                <a16:creationId xmlns:a16="http://schemas.microsoft.com/office/drawing/2014/main" id="{D9E69C5F-1285-60BA-3636-97EC0E1BEC0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4" name="Title 3">
            <a:extLst>
              <a:ext uri="{FF2B5EF4-FFF2-40B4-BE49-F238E27FC236}">
                <a16:creationId xmlns:a16="http://schemas.microsoft.com/office/drawing/2014/main" id="{2CD3F2DE-B072-3045-BA0B-6DBB404FE61C}"/>
              </a:ext>
            </a:extLst>
          </p:cNvPr>
          <p:cNvSpPr>
            <a:spLocks noGrp="1"/>
          </p:cNvSpPr>
          <p:nvPr>
            <p:ph type="ctrTitle"/>
          </p:nvPr>
        </p:nvSpPr>
        <p:spPr>
          <a:xfrm>
            <a:off x="0" y="0"/>
            <a:ext cx="12292314" cy="3900328"/>
          </a:xfrm>
          <a:gradFill>
            <a:gsLst>
              <a:gs pos="72000">
                <a:srgbClr val="F6F8FC">
                  <a:alpha val="0"/>
                </a:srgbClr>
              </a:gs>
              <a:gs pos="93000">
                <a:schemeClr val="tx1">
                  <a:alpha val="44000"/>
                </a:schemeClr>
              </a:gs>
              <a:gs pos="100000">
                <a:schemeClr val="tx1">
                  <a:lumMod val="85000"/>
                  <a:lumOff val="15000"/>
                  <a:alpha val="0"/>
                </a:schemeClr>
              </a:gs>
            </a:gsLst>
            <a:lin ang="5400000" scaled="1"/>
          </a:gradFill>
          <a:effectLst>
            <a:outerShdw blurRad="50800" dist="38100" dir="2700000" algn="tl" rotWithShape="0">
              <a:prstClr val="black">
                <a:alpha val="40000"/>
              </a:prstClr>
            </a:outerShdw>
          </a:effectLst>
        </p:spPr>
        <p:txBody>
          <a:bodyPr>
            <a:normAutofit/>
          </a:bodyPr>
          <a:lstStyle/>
          <a:p>
            <a:pPr algn="l"/>
            <a:r>
              <a:rPr lang="en-US" sz="5200" dirty="0">
                <a:solidFill>
                  <a:srgbClr val="FFFFFF"/>
                </a:solidFill>
              </a:rPr>
              <a:t>European Green Crab in the Salish Sea</a:t>
            </a:r>
          </a:p>
        </p:txBody>
      </p:sp>
      <p:sp>
        <p:nvSpPr>
          <p:cNvPr id="5" name="Subtitle 4">
            <a:extLst>
              <a:ext uri="{FF2B5EF4-FFF2-40B4-BE49-F238E27FC236}">
                <a16:creationId xmlns:a16="http://schemas.microsoft.com/office/drawing/2014/main" id="{23A51F57-AE13-294B-91B8-E5D1D5A50EFA}"/>
              </a:ext>
            </a:extLst>
          </p:cNvPr>
          <p:cNvSpPr>
            <a:spLocks noGrp="1"/>
          </p:cNvSpPr>
          <p:nvPr>
            <p:ph type="subTitle" idx="1"/>
          </p:nvPr>
        </p:nvSpPr>
        <p:spPr>
          <a:xfrm>
            <a:off x="0" y="4096456"/>
            <a:ext cx="10058400" cy="1282707"/>
          </a:xfrm>
          <a:effectLst>
            <a:outerShdw blurRad="50800" dist="38100" dir="2700000" algn="tl" rotWithShape="0">
              <a:prstClr val="black">
                <a:alpha val="40000"/>
              </a:prstClr>
            </a:outerShdw>
          </a:effectLst>
        </p:spPr>
        <p:txBody>
          <a:bodyPr>
            <a:normAutofit fontScale="77500" lnSpcReduction="20000"/>
          </a:bodyPr>
          <a:lstStyle/>
          <a:p>
            <a:pPr algn="l"/>
            <a:r>
              <a:rPr lang="en-US" sz="4200" dirty="0">
                <a:solidFill>
                  <a:srgbClr val="FFFFFF"/>
                </a:solidFill>
              </a:rPr>
              <a:t>Emily Grason, PhD (she/hers)</a:t>
            </a:r>
          </a:p>
          <a:p>
            <a:pPr algn="l"/>
            <a:r>
              <a:rPr lang="en-US" sz="3200" dirty="0">
                <a:solidFill>
                  <a:srgbClr val="FFFFFF"/>
                </a:solidFill>
              </a:rPr>
              <a:t>Marine Ecologist | Crab Team Program Lead</a:t>
            </a:r>
          </a:p>
          <a:p>
            <a:pPr algn="l"/>
            <a:r>
              <a:rPr lang="en-US" sz="3200" dirty="0">
                <a:solidFill>
                  <a:srgbClr val="FFFFFF"/>
                </a:solidFill>
              </a:rPr>
              <a:t>Washington Sea Grant</a:t>
            </a:r>
          </a:p>
          <a:p>
            <a:pPr algn="l"/>
            <a:endParaRPr lang="en-US" sz="3200" dirty="0">
              <a:solidFill>
                <a:srgbClr val="FFFFFF"/>
              </a:solidFill>
            </a:endParaRPr>
          </a:p>
        </p:txBody>
      </p:sp>
    </p:spTree>
    <p:extLst>
      <p:ext uri="{BB962C8B-B14F-4D97-AF65-F5344CB8AC3E}">
        <p14:creationId xmlns:p14="http://schemas.microsoft.com/office/powerpoint/2010/main" val="300758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repeatCount="indefinite"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ainting of a European green crab with carapace coloration that has been stylized to show a world map.">
            <a:extLst>
              <a:ext uri="{FF2B5EF4-FFF2-40B4-BE49-F238E27FC236}">
                <a16:creationId xmlns:a16="http://schemas.microsoft.com/office/drawing/2014/main" id="{FEAD26A0-90F2-124F-A48B-25CE2431C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331" y="901316"/>
            <a:ext cx="9401082" cy="595668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65;p14">
            <a:extLst>
              <a:ext uri="{FF2B5EF4-FFF2-40B4-BE49-F238E27FC236}">
                <a16:creationId xmlns:a16="http://schemas.microsoft.com/office/drawing/2014/main" id="{20B6BD30-A570-5E4C-AB86-7ED8912E6729}"/>
              </a:ext>
            </a:extLst>
          </p:cNvPr>
          <p:cNvSpPr txBox="1"/>
          <p:nvPr/>
        </p:nvSpPr>
        <p:spPr>
          <a:xfrm>
            <a:off x="0" y="902520"/>
            <a:ext cx="3646311" cy="1108000"/>
          </a:xfrm>
          <a:prstGeom prst="rect">
            <a:avLst/>
          </a:prstGeom>
          <a:noFill/>
          <a:ln>
            <a:noFill/>
          </a:ln>
        </p:spPr>
        <p:txBody>
          <a:bodyPr spcFirstLastPara="1" wrap="square" lIns="121900" tIns="60933" rIns="121900" bIns="60933" anchor="t" anchorCtr="0">
            <a:noAutofit/>
          </a:bodyPr>
          <a:lstStyle/>
          <a:p>
            <a:pPr>
              <a:buClr>
                <a:srgbClr val="000000"/>
              </a:buClr>
            </a:pPr>
            <a:r>
              <a:rPr lang="en-US" sz="4400" dirty="0">
                <a:solidFill>
                  <a:srgbClr val="000000"/>
                </a:solidFill>
                <a:latin typeface="+mj-lt"/>
                <a:ea typeface="Arial"/>
                <a:cs typeface="Arial"/>
                <a:sym typeface="Arial"/>
              </a:rPr>
              <a:t>Global Invader</a:t>
            </a:r>
            <a:endParaRPr sz="4400" i="1" dirty="0">
              <a:solidFill>
                <a:srgbClr val="000000"/>
              </a:solidFill>
              <a:latin typeface="+mj-lt"/>
              <a:ea typeface="Arial"/>
              <a:cs typeface="Arial"/>
              <a:sym typeface="Arial"/>
            </a:endParaRPr>
          </a:p>
        </p:txBody>
      </p:sp>
      <p:sp>
        <p:nvSpPr>
          <p:cNvPr id="4" name="Google Shape;65;p14">
            <a:extLst>
              <a:ext uri="{FF2B5EF4-FFF2-40B4-BE49-F238E27FC236}">
                <a16:creationId xmlns:a16="http://schemas.microsoft.com/office/drawing/2014/main" id="{86E9BB7C-575C-5245-82EE-DBFCC6F73085}"/>
              </a:ext>
            </a:extLst>
          </p:cNvPr>
          <p:cNvSpPr txBox="1"/>
          <p:nvPr/>
        </p:nvSpPr>
        <p:spPr>
          <a:xfrm>
            <a:off x="8752727" y="901316"/>
            <a:ext cx="3646311" cy="1108000"/>
          </a:xfrm>
          <a:prstGeom prst="rect">
            <a:avLst/>
          </a:prstGeom>
          <a:noFill/>
          <a:ln>
            <a:noFill/>
          </a:ln>
        </p:spPr>
        <p:txBody>
          <a:bodyPr spcFirstLastPara="1" wrap="square" lIns="121900" tIns="60933" rIns="121900" bIns="60933" anchor="t" anchorCtr="0">
            <a:noAutofit/>
          </a:bodyPr>
          <a:lstStyle/>
          <a:p>
            <a:pPr>
              <a:buClr>
                <a:srgbClr val="000000"/>
              </a:buClr>
            </a:pPr>
            <a:r>
              <a:rPr lang="en-US" sz="4400" dirty="0">
                <a:solidFill>
                  <a:srgbClr val="000000"/>
                </a:solidFill>
                <a:latin typeface="+mj-lt"/>
                <a:ea typeface="Arial"/>
                <a:cs typeface="Arial"/>
                <a:sym typeface="Arial"/>
              </a:rPr>
              <a:t>Local Impacts</a:t>
            </a:r>
            <a:endParaRPr sz="4400" i="1" dirty="0">
              <a:solidFill>
                <a:srgbClr val="000000"/>
              </a:solidFill>
              <a:latin typeface="+mj-lt"/>
              <a:ea typeface="Arial"/>
              <a:cs typeface="Arial"/>
              <a:sym typeface="Arial"/>
            </a:endParaRPr>
          </a:p>
        </p:txBody>
      </p:sp>
      <p:sp>
        <p:nvSpPr>
          <p:cNvPr id="5" name="Google Shape;65;p14">
            <a:extLst>
              <a:ext uri="{FF2B5EF4-FFF2-40B4-BE49-F238E27FC236}">
                <a16:creationId xmlns:a16="http://schemas.microsoft.com/office/drawing/2014/main" id="{5F4588FD-B6BB-4149-9AC0-90F47102150E}"/>
              </a:ext>
            </a:extLst>
          </p:cNvPr>
          <p:cNvSpPr txBox="1"/>
          <p:nvPr/>
        </p:nvSpPr>
        <p:spPr>
          <a:xfrm>
            <a:off x="3894600" y="0"/>
            <a:ext cx="4402800" cy="1108000"/>
          </a:xfrm>
          <a:prstGeom prst="rect">
            <a:avLst/>
          </a:prstGeom>
          <a:noFill/>
          <a:ln>
            <a:noFill/>
          </a:ln>
        </p:spPr>
        <p:txBody>
          <a:bodyPr spcFirstLastPara="1" wrap="square" lIns="121900" tIns="60933" rIns="121900" bIns="60933" anchor="t" anchorCtr="0">
            <a:noAutofit/>
          </a:bodyPr>
          <a:lstStyle/>
          <a:p>
            <a:pPr algn="ctr">
              <a:buClr>
                <a:srgbClr val="000000"/>
              </a:buClr>
            </a:pPr>
            <a:r>
              <a:rPr lang="en" sz="3200" b="1" dirty="0">
                <a:solidFill>
                  <a:srgbClr val="000000"/>
                </a:solidFill>
                <a:latin typeface="+mj-lt"/>
                <a:ea typeface="Arial"/>
                <a:cs typeface="Arial"/>
                <a:sym typeface="Arial"/>
              </a:rPr>
              <a:t>European green crab</a:t>
            </a:r>
            <a:endParaRPr sz="2400" dirty="0">
              <a:latin typeface="+mj-lt"/>
            </a:endParaRPr>
          </a:p>
          <a:p>
            <a:pPr algn="ctr">
              <a:buClr>
                <a:srgbClr val="000000"/>
              </a:buClr>
            </a:pPr>
            <a:r>
              <a:rPr lang="en" sz="3200" i="1" dirty="0" err="1">
                <a:solidFill>
                  <a:srgbClr val="000000"/>
                </a:solidFill>
                <a:latin typeface="+mj-lt"/>
                <a:ea typeface="Arial"/>
                <a:cs typeface="Arial"/>
                <a:sym typeface="Arial"/>
              </a:rPr>
              <a:t>Carcinus</a:t>
            </a:r>
            <a:r>
              <a:rPr lang="en" sz="3200" i="1" dirty="0">
                <a:solidFill>
                  <a:srgbClr val="000000"/>
                </a:solidFill>
                <a:latin typeface="+mj-lt"/>
                <a:ea typeface="Arial"/>
                <a:cs typeface="Arial"/>
                <a:sym typeface="Arial"/>
              </a:rPr>
              <a:t> </a:t>
            </a:r>
            <a:r>
              <a:rPr lang="en" sz="3200" i="1" dirty="0" err="1">
                <a:solidFill>
                  <a:srgbClr val="000000"/>
                </a:solidFill>
                <a:latin typeface="+mj-lt"/>
                <a:ea typeface="Arial"/>
                <a:cs typeface="Arial"/>
                <a:sym typeface="Arial"/>
              </a:rPr>
              <a:t>maenas</a:t>
            </a:r>
            <a:endParaRPr sz="3200" i="1" dirty="0">
              <a:solidFill>
                <a:srgbClr val="000000"/>
              </a:solidFill>
              <a:latin typeface="+mj-lt"/>
              <a:ea typeface="Arial"/>
              <a:cs typeface="Arial"/>
              <a:sym typeface="Arial"/>
            </a:endParaRPr>
          </a:p>
        </p:txBody>
      </p:sp>
      <p:sp>
        <p:nvSpPr>
          <p:cNvPr id="6" name="Google Shape;65;p14">
            <a:extLst>
              <a:ext uri="{FF2B5EF4-FFF2-40B4-BE49-F238E27FC236}">
                <a16:creationId xmlns:a16="http://schemas.microsoft.com/office/drawing/2014/main" id="{6C5C16FA-091C-BE44-A920-342A77562899}"/>
              </a:ext>
            </a:extLst>
          </p:cNvPr>
          <p:cNvSpPr txBox="1"/>
          <p:nvPr/>
        </p:nvSpPr>
        <p:spPr>
          <a:xfrm>
            <a:off x="-53788" y="6535269"/>
            <a:ext cx="9401082" cy="363071"/>
          </a:xfrm>
          <a:prstGeom prst="rect">
            <a:avLst/>
          </a:prstGeom>
          <a:noFill/>
          <a:ln>
            <a:noFill/>
          </a:ln>
        </p:spPr>
        <p:txBody>
          <a:bodyPr spcFirstLastPara="1" wrap="square" lIns="121900" tIns="60933" rIns="121900" bIns="60933" anchor="t" anchorCtr="0">
            <a:noAutofit/>
          </a:bodyPr>
          <a:lstStyle/>
          <a:p>
            <a:pPr>
              <a:buClr>
                <a:srgbClr val="000000"/>
              </a:buClr>
            </a:pPr>
            <a:r>
              <a:rPr lang="en-US" sz="1600" b="1" i="1" dirty="0">
                <a:solidFill>
                  <a:srgbClr val="000000"/>
                </a:solidFill>
                <a:latin typeface="+mj-lt"/>
                <a:ea typeface="Arial"/>
                <a:cs typeface="Arial"/>
                <a:sym typeface="Arial"/>
              </a:rPr>
              <a:t>Artwork reproduced with permission of artist: by Rene Campbell </a:t>
            </a:r>
            <a:r>
              <a:rPr lang="en-US" sz="1400" i="1" dirty="0"/>
              <a:t>www.renecampbellart.com</a:t>
            </a:r>
            <a:endParaRPr sz="1600" i="1" dirty="0">
              <a:solidFill>
                <a:srgbClr val="000000"/>
              </a:solidFill>
              <a:latin typeface="+mj-lt"/>
              <a:ea typeface="Arial"/>
              <a:cs typeface="Arial"/>
              <a:sym typeface="Arial"/>
            </a:endParaRPr>
          </a:p>
        </p:txBody>
      </p:sp>
    </p:spTree>
    <p:extLst>
      <p:ext uri="{BB962C8B-B14F-4D97-AF65-F5344CB8AC3E}">
        <p14:creationId xmlns:p14="http://schemas.microsoft.com/office/powerpoint/2010/main" val="339894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arthropod, rock, invertebrate, crab&#10;&#10;Description automatically generated">
            <a:extLst>
              <a:ext uri="{FF2B5EF4-FFF2-40B4-BE49-F238E27FC236}">
                <a16:creationId xmlns:a16="http://schemas.microsoft.com/office/drawing/2014/main" id="{51F9CFE7-D81B-DD48-A978-686A50CFD23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51246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85A61082-83CB-7844-A348-07CE66FB2FDC}"/>
              </a:ext>
            </a:extLst>
          </p:cNvPr>
          <p:cNvPicPr>
            <a:picLocks noChangeAspect="1"/>
          </p:cNvPicPr>
          <p:nvPr/>
        </p:nvPicPr>
        <p:blipFill rotWithShape="1">
          <a:blip r:embed="rId3"/>
          <a:srcRect l="26164" r="12739"/>
          <a:stretch/>
        </p:blipFill>
        <p:spPr>
          <a:xfrm>
            <a:off x="5791747" y="0"/>
            <a:ext cx="6400253" cy="6858000"/>
          </a:xfrm>
          <a:prstGeom prst="rect">
            <a:avLst/>
          </a:prstGeom>
        </p:spPr>
      </p:pic>
      <p:sp>
        <p:nvSpPr>
          <p:cNvPr id="21" name="TextBox 20">
            <a:extLst>
              <a:ext uri="{FF2B5EF4-FFF2-40B4-BE49-F238E27FC236}">
                <a16:creationId xmlns:a16="http://schemas.microsoft.com/office/drawing/2014/main" id="{EFA43A75-B77D-AE4E-A0A1-CD9375C976C4}"/>
              </a:ext>
            </a:extLst>
          </p:cNvPr>
          <p:cNvSpPr txBox="1"/>
          <p:nvPr/>
        </p:nvSpPr>
        <p:spPr>
          <a:xfrm>
            <a:off x="6617923" y="5102154"/>
            <a:ext cx="1376516" cy="646331"/>
          </a:xfrm>
          <a:prstGeom prst="rect">
            <a:avLst/>
          </a:prstGeom>
          <a:noFill/>
        </p:spPr>
        <p:txBody>
          <a:bodyPr wrap="square" rtlCol="0">
            <a:spAutoFit/>
          </a:bodyPr>
          <a:lstStyle/>
          <a:p>
            <a:r>
              <a:rPr lang="en-US" sz="3600" dirty="0"/>
              <a:t>1989</a:t>
            </a:r>
          </a:p>
        </p:txBody>
      </p:sp>
      <p:sp>
        <p:nvSpPr>
          <p:cNvPr id="22" name="TextBox 21">
            <a:extLst>
              <a:ext uri="{FF2B5EF4-FFF2-40B4-BE49-F238E27FC236}">
                <a16:creationId xmlns:a16="http://schemas.microsoft.com/office/drawing/2014/main" id="{D6AE1F3F-7D08-0B42-9027-A9717115738B}"/>
              </a:ext>
            </a:extLst>
          </p:cNvPr>
          <p:cNvSpPr txBox="1"/>
          <p:nvPr/>
        </p:nvSpPr>
        <p:spPr>
          <a:xfrm>
            <a:off x="6562088" y="4687954"/>
            <a:ext cx="1633056" cy="646331"/>
          </a:xfrm>
          <a:prstGeom prst="rect">
            <a:avLst/>
          </a:prstGeom>
          <a:noFill/>
        </p:spPr>
        <p:txBody>
          <a:bodyPr wrap="square" rtlCol="0">
            <a:spAutoFit/>
          </a:bodyPr>
          <a:lstStyle/>
          <a:p>
            <a:r>
              <a:rPr lang="en-US" sz="3600" dirty="0"/>
              <a:t>1990s</a:t>
            </a:r>
          </a:p>
        </p:txBody>
      </p:sp>
      <p:sp>
        <p:nvSpPr>
          <p:cNvPr id="23" name="TextBox 22">
            <a:extLst>
              <a:ext uri="{FF2B5EF4-FFF2-40B4-BE49-F238E27FC236}">
                <a16:creationId xmlns:a16="http://schemas.microsoft.com/office/drawing/2014/main" id="{527B1606-EFB1-1443-BFA0-A31A404C4E94}"/>
              </a:ext>
            </a:extLst>
          </p:cNvPr>
          <p:cNvSpPr txBox="1"/>
          <p:nvPr/>
        </p:nvSpPr>
        <p:spPr>
          <a:xfrm>
            <a:off x="5412643" y="2644416"/>
            <a:ext cx="1802052" cy="646331"/>
          </a:xfrm>
          <a:prstGeom prst="rect">
            <a:avLst/>
          </a:prstGeom>
          <a:noFill/>
        </p:spPr>
        <p:txBody>
          <a:bodyPr wrap="square" rtlCol="0">
            <a:spAutoFit/>
          </a:bodyPr>
          <a:lstStyle/>
          <a:p>
            <a:r>
              <a:rPr lang="en-US" sz="3600" dirty="0"/>
              <a:t>1997-98</a:t>
            </a:r>
          </a:p>
        </p:txBody>
      </p:sp>
      <p:sp>
        <p:nvSpPr>
          <p:cNvPr id="24" name="Oval 23">
            <a:extLst>
              <a:ext uri="{FF2B5EF4-FFF2-40B4-BE49-F238E27FC236}">
                <a16:creationId xmlns:a16="http://schemas.microsoft.com/office/drawing/2014/main" id="{A1D680CE-B614-C74B-A3BA-8CD25A45C62D}"/>
              </a:ext>
            </a:extLst>
          </p:cNvPr>
          <p:cNvSpPr/>
          <p:nvPr/>
        </p:nvSpPr>
        <p:spPr>
          <a:xfrm>
            <a:off x="8129066" y="5156402"/>
            <a:ext cx="346616" cy="333880"/>
          </a:xfrm>
          <a:prstGeom prst="ellipse">
            <a:avLst/>
          </a:prstGeom>
          <a:solidFill>
            <a:srgbClr val="AEBD38">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1" name="TextBox 30">
            <a:extLst>
              <a:ext uri="{FF2B5EF4-FFF2-40B4-BE49-F238E27FC236}">
                <a16:creationId xmlns:a16="http://schemas.microsoft.com/office/drawing/2014/main" id="{0055F67B-4325-4846-97B1-55D55971D5E2}"/>
              </a:ext>
            </a:extLst>
          </p:cNvPr>
          <p:cNvSpPr txBox="1"/>
          <p:nvPr/>
        </p:nvSpPr>
        <p:spPr>
          <a:xfrm>
            <a:off x="19260" y="2"/>
            <a:ext cx="6828445" cy="646331"/>
          </a:xfrm>
          <a:prstGeom prst="rect">
            <a:avLst/>
          </a:prstGeom>
          <a:noFill/>
        </p:spPr>
        <p:txBody>
          <a:bodyPr wrap="square" rtlCol="0">
            <a:spAutoFit/>
          </a:bodyPr>
          <a:lstStyle/>
          <a:p>
            <a:r>
              <a:rPr lang="en-US" sz="3600" dirty="0">
                <a:latin typeface="+mj-lt"/>
              </a:rPr>
              <a:t>West Coast Invasion History</a:t>
            </a:r>
          </a:p>
        </p:txBody>
      </p:sp>
      <p:sp>
        <p:nvSpPr>
          <p:cNvPr id="32" name="TextBox 31">
            <a:extLst>
              <a:ext uri="{FF2B5EF4-FFF2-40B4-BE49-F238E27FC236}">
                <a16:creationId xmlns:a16="http://schemas.microsoft.com/office/drawing/2014/main" id="{0FC4EEFB-A1B6-3544-8B3A-D0D37528E777}"/>
              </a:ext>
            </a:extLst>
          </p:cNvPr>
          <p:cNvSpPr txBox="1"/>
          <p:nvPr/>
        </p:nvSpPr>
        <p:spPr>
          <a:xfrm>
            <a:off x="96201" y="1062363"/>
            <a:ext cx="4747650" cy="830997"/>
          </a:xfrm>
          <a:prstGeom prst="rect">
            <a:avLst/>
          </a:prstGeom>
          <a:noFill/>
        </p:spPr>
        <p:txBody>
          <a:bodyPr wrap="square" rtlCol="0">
            <a:spAutoFit/>
          </a:bodyPr>
          <a:lstStyle/>
          <a:p>
            <a:pPr marL="231775" indent="-231775">
              <a:buFont typeface="Arial" panose="020B0604020202020204" pitchFamily="34" charset="0"/>
              <a:buChar char="•"/>
            </a:pPr>
            <a:r>
              <a:rPr lang="en-US" sz="2400" dirty="0">
                <a:latin typeface="+mj-lt"/>
              </a:rPr>
              <a:t>Transported by humans from eastern US</a:t>
            </a:r>
          </a:p>
        </p:txBody>
      </p:sp>
      <p:sp>
        <p:nvSpPr>
          <p:cNvPr id="33" name="TextBox 32">
            <a:extLst>
              <a:ext uri="{FF2B5EF4-FFF2-40B4-BE49-F238E27FC236}">
                <a16:creationId xmlns:a16="http://schemas.microsoft.com/office/drawing/2014/main" id="{FA399162-5C42-CA45-90E0-886BAD164CF9}"/>
              </a:ext>
            </a:extLst>
          </p:cNvPr>
          <p:cNvSpPr txBox="1"/>
          <p:nvPr/>
        </p:nvSpPr>
        <p:spPr>
          <a:xfrm>
            <a:off x="77221" y="2017118"/>
            <a:ext cx="4747650" cy="1200329"/>
          </a:xfrm>
          <a:prstGeom prst="rect">
            <a:avLst/>
          </a:prstGeom>
          <a:noFill/>
        </p:spPr>
        <p:txBody>
          <a:bodyPr wrap="square" rtlCol="0">
            <a:spAutoFit/>
          </a:bodyPr>
          <a:lstStyle/>
          <a:p>
            <a:pPr marL="231775" indent="-231775">
              <a:buFont typeface="Arial" panose="020B0604020202020204" pitchFamily="34" charset="0"/>
              <a:buChar char="•"/>
            </a:pPr>
            <a:r>
              <a:rPr lang="en-US" sz="2400" dirty="0">
                <a:latin typeface="+mj-lt"/>
              </a:rPr>
              <a:t>Regional spread by larvae, facilitated by warm climatic events (ENSO, “Blob”)</a:t>
            </a:r>
          </a:p>
        </p:txBody>
      </p:sp>
      <p:sp>
        <p:nvSpPr>
          <p:cNvPr id="30" name="TextBox 29">
            <a:extLst>
              <a:ext uri="{FF2B5EF4-FFF2-40B4-BE49-F238E27FC236}">
                <a16:creationId xmlns:a16="http://schemas.microsoft.com/office/drawing/2014/main" id="{004B124B-CB0C-884B-8B4F-1E1121FF1524}"/>
              </a:ext>
            </a:extLst>
          </p:cNvPr>
          <p:cNvSpPr txBox="1"/>
          <p:nvPr/>
        </p:nvSpPr>
        <p:spPr>
          <a:xfrm>
            <a:off x="5773600" y="1985693"/>
            <a:ext cx="1367114" cy="646331"/>
          </a:xfrm>
          <a:prstGeom prst="rect">
            <a:avLst/>
          </a:prstGeom>
          <a:noFill/>
        </p:spPr>
        <p:txBody>
          <a:bodyPr wrap="square" rtlCol="0">
            <a:spAutoFit/>
          </a:bodyPr>
          <a:lstStyle/>
          <a:p>
            <a:r>
              <a:rPr lang="en-US" sz="3600" dirty="0"/>
              <a:t>2010</a:t>
            </a:r>
          </a:p>
        </p:txBody>
      </p:sp>
      <p:sp>
        <p:nvSpPr>
          <p:cNvPr id="41" name="Google Shape;187;p18">
            <a:extLst>
              <a:ext uri="{FF2B5EF4-FFF2-40B4-BE49-F238E27FC236}">
                <a16:creationId xmlns:a16="http://schemas.microsoft.com/office/drawing/2014/main" id="{35005F46-A55F-1441-891C-390C7FDB6351}"/>
              </a:ext>
            </a:extLst>
          </p:cNvPr>
          <p:cNvSpPr/>
          <p:nvPr/>
        </p:nvSpPr>
        <p:spPr>
          <a:xfrm rot="19665418">
            <a:off x="7858380" y="3443227"/>
            <a:ext cx="4540286" cy="628219"/>
          </a:xfrm>
          <a:custGeom>
            <a:avLst/>
            <a:gdLst/>
            <a:ahLst/>
            <a:cxnLst/>
            <a:rect l="l" t="t" r="r" b="b"/>
            <a:pathLst>
              <a:path w="49634" h="13025" extrusionOk="0">
                <a:moveTo>
                  <a:pt x="49634" y="12434"/>
                </a:moveTo>
                <a:cubicBezTo>
                  <a:pt x="45104" y="10366"/>
                  <a:pt x="30726" y="-73"/>
                  <a:pt x="22454" y="25"/>
                </a:cubicBezTo>
                <a:cubicBezTo>
                  <a:pt x="14182" y="124"/>
                  <a:pt x="3742" y="10858"/>
                  <a:pt x="0" y="13025"/>
                </a:cubicBezTo>
              </a:path>
            </a:pathLst>
          </a:custGeom>
          <a:noFill/>
          <a:ln w="76200" cap="flat" cmpd="sng">
            <a:solidFill>
              <a:srgbClr val="AEBD38"/>
            </a:solidFill>
            <a:prstDash val="sysDash"/>
            <a:round/>
            <a:headEnd type="none" w="med" len="med"/>
            <a:tailEnd type="stealth" w="med" len="med"/>
          </a:ln>
        </p:spPr>
      </p:sp>
      <p:sp>
        <p:nvSpPr>
          <p:cNvPr id="3" name="Freeform 2">
            <a:extLst>
              <a:ext uri="{FF2B5EF4-FFF2-40B4-BE49-F238E27FC236}">
                <a16:creationId xmlns:a16="http://schemas.microsoft.com/office/drawing/2014/main" id="{DC772247-4971-8345-A5F3-856C7E4EAF2D}"/>
              </a:ext>
            </a:extLst>
          </p:cNvPr>
          <p:cNvSpPr/>
          <p:nvPr/>
        </p:nvSpPr>
        <p:spPr>
          <a:xfrm>
            <a:off x="7908725" y="4876800"/>
            <a:ext cx="381000" cy="520700"/>
          </a:xfrm>
          <a:custGeom>
            <a:avLst/>
            <a:gdLst>
              <a:gd name="connsiteX0" fmla="*/ 381000 w 381000"/>
              <a:gd name="connsiteY0" fmla="*/ 520700 h 520700"/>
              <a:gd name="connsiteX1" fmla="*/ 215900 w 381000"/>
              <a:gd name="connsiteY1" fmla="*/ 508000 h 520700"/>
              <a:gd name="connsiteX2" fmla="*/ 152400 w 381000"/>
              <a:gd name="connsiteY2" fmla="*/ 406400 h 520700"/>
              <a:gd name="connsiteX3" fmla="*/ 114300 w 381000"/>
              <a:gd name="connsiteY3" fmla="*/ 330200 h 520700"/>
              <a:gd name="connsiteX4" fmla="*/ 101600 w 381000"/>
              <a:gd name="connsiteY4" fmla="*/ 215900 h 520700"/>
              <a:gd name="connsiteX5" fmla="*/ 25400 w 381000"/>
              <a:gd name="connsiteY5" fmla="*/ 63500 h 520700"/>
              <a:gd name="connsiteX6" fmla="*/ 0 w 381000"/>
              <a:gd name="connsiteY6"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520700">
                <a:moveTo>
                  <a:pt x="381000" y="520700"/>
                </a:moveTo>
                <a:cubicBezTo>
                  <a:pt x="325967" y="516467"/>
                  <a:pt x="270151" y="518172"/>
                  <a:pt x="215900" y="508000"/>
                </a:cubicBezTo>
                <a:cubicBezTo>
                  <a:pt x="165809" y="498608"/>
                  <a:pt x="164583" y="442949"/>
                  <a:pt x="152400" y="406400"/>
                </a:cubicBezTo>
                <a:cubicBezTo>
                  <a:pt x="134873" y="353820"/>
                  <a:pt x="147126" y="379439"/>
                  <a:pt x="114300" y="330200"/>
                </a:cubicBezTo>
                <a:cubicBezTo>
                  <a:pt x="110067" y="292100"/>
                  <a:pt x="109118" y="253490"/>
                  <a:pt x="101600" y="215900"/>
                </a:cubicBezTo>
                <a:cubicBezTo>
                  <a:pt x="58415" y="-26"/>
                  <a:pt x="100323" y="288269"/>
                  <a:pt x="25400" y="63500"/>
                </a:cubicBezTo>
                <a:cubicBezTo>
                  <a:pt x="9707" y="16420"/>
                  <a:pt x="18687" y="37374"/>
                  <a:pt x="0" y="0"/>
                </a:cubicBezTo>
              </a:path>
            </a:pathLst>
          </a:custGeom>
          <a:noFill/>
          <a:ln w="104775">
            <a:solidFill>
              <a:srgbClr val="AEBD38"/>
            </a:solidFill>
            <a:extLst>
              <a:ext uri="{C807C97D-BFC1-408E-A445-0C87EB9F89A2}">
                <ask:lineSketchStyleProps xmlns:ask="http://schemas.microsoft.com/office/drawing/2018/sketchyshapes" sd="1219033472">
                  <a:custGeom>
                    <a:avLst/>
                    <a:gdLst>
                      <a:gd name="connsiteX0" fmla="*/ 381000 w 381000"/>
                      <a:gd name="connsiteY0" fmla="*/ 520700 h 520700"/>
                      <a:gd name="connsiteX1" fmla="*/ 215900 w 381000"/>
                      <a:gd name="connsiteY1" fmla="*/ 508000 h 520700"/>
                      <a:gd name="connsiteX2" fmla="*/ 152400 w 381000"/>
                      <a:gd name="connsiteY2" fmla="*/ 406400 h 520700"/>
                      <a:gd name="connsiteX3" fmla="*/ 114300 w 381000"/>
                      <a:gd name="connsiteY3" fmla="*/ 330200 h 520700"/>
                      <a:gd name="connsiteX4" fmla="*/ 101600 w 381000"/>
                      <a:gd name="connsiteY4" fmla="*/ 215900 h 520700"/>
                      <a:gd name="connsiteX5" fmla="*/ 25400 w 381000"/>
                      <a:gd name="connsiteY5" fmla="*/ 63500 h 520700"/>
                      <a:gd name="connsiteX6" fmla="*/ 0 w 381000"/>
                      <a:gd name="connsiteY6"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0" h="520700" extrusionOk="0">
                        <a:moveTo>
                          <a:pt x="381000" y="520700"/>
                        </a:moveTo>
                        <a:cubicBezTo>
                          <a:pt x="318927" y="512125"/>
                          <a:pt x="266340" y="519602"/>
                          <a:pt x="215900" y="508000"/>
                        </a:cubicBezTo>
                        <a:cubicBezTo>
                          <a:pt x="171676" y="499843"/>
                          <a:pt x="162219" y="443024"/>
                          <a:pt x="152400" y="406400"/>
                        </a:cubicBezTo>
                        <a:cubicBezTo>
                          <a:pt x="134253" y="354425"/>
                          <a:pt x="146586" y="382426"/>
                          <a:pt x="114300" y="330200"/>
                        </a:cubicBezTo>
                        <a:cubicBezTo>
                          <a:pt x="107859" y="290892"/>
                          <a:pt x="111816" y="254779"/>
                          <a:pt x="101600" y="215900"/>
                        </a:cubicBezTo>
                        <a:cubicBezTo>
                          <a:pt x="86649" y="3323"/>
                          <a:pt x="113510" y="261130"/>
                          <a:pt x="25400" y="63500"/>
                        </a:cubicBezTo>
                        <a:cubicBezTo>
                          <a:pt x="8190" y="16188"/>
                          <a:pt x="16511" y="39423"/>
                          <a:pt x="0" y="0"/>
                        </a:cubicBezTo>
                      </a:path>
                    </a:pathLst>
                  </a:custGeom>
                  <ask:type>
                    <ask:lineSketchNone/>
                  </ask:type>
                </ask:lineSketchStyleProps>
              </a:ext>
            </a:extLst>
          </a:ln>
          <a:effectLst>
            <a:glow rad="127000">
              <a:srgbClr val="AEBD38">
                <a:alpha val="84967"/>
              </a:srgb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EF575A85-2437-204D-B9AC-7DD34A239DC7}"/>
              </a:ext>
            </a:extLst>
          </p:cNvPr>
          <p:cNvSpPr/>
          <p:nvPr/>
        </p:nvSpPr>
        <p:spPr>
          <a:xfrm>
            <a:off x="7662441" y="2670375"/>
            <a:ext cx="300941" cy="2272015"/>
          </a:xfrm>
          <a:custGeom>
            <a:avLst/>
            <a:gdLst>
              <a:gd name="connsiteX0" fmla="*/ 300941 w 300941"/>
              <a:gd name="connsiteY0" fmla="*/ 2272015 h 2272015"/>
              <a:gd name="connsiteX1" fmla="*/ 185194 w 300941"/>
              <a:gd name="connsiteY1" fmla="*/ 2156268 h 2272015"/>
              <a:gd name="connsiteX2" fmla="*/ 162045 w 300941"/>
              <a:gd name="connsiteY2" fmla="*/ 2086820 h 2272015"/>
              <a:gd name="connsiteX3" fmla="*/ 185194 w 300941"/>
              <a:gd name="connsiteY3" fmla="*/ 1994222 h 2272015"/>
              <a:gd name="connsiteX4" fmla="*/ 208344 w 300941"/>
              <a:gd name="connsiteY4" fmla="*/ 1959498 h 2272015"/>
              <a:gd name="connsiteX5" fmla="*/ 208344 w 300941"/>
              <a:gd name="connsiteY5" fmla="*/ 1728005 h 2272015"/>
              <a:gd name="connsiteX6" fmla="*/ 185194 w 300941"/>
              <a:gd name="connsiteY6" fmla="*/ 1658557 h 2272015"/>
              <a:gd name="connsiteX7" fmla="*/ 173620 w 300941"/>
              <a:gd name="connsiteY7" fmla="*/ 1612258 h 2272015"/>
              <a:gd name="connsiteX8" fmla="*/ 185194 w 300941"/>
              <a:gd name="connsiteY8" fmla="*/ 1357615 h 2272015"/>
              <a:gd name="connsiteX9" fmla="*/ 196769 w 300941"/>
              <a:gd name="connsiteY9" fmla="*/ 1311316 h 2272015"/>
              <a:gd name="connsiteX10" fmla="*/ 208344 w 300941"/>
              <a:gd name="connsiteY10" fmla="*/ 1253443 h 2272015"/>
              <a:gd name="connsiteX11" fmla="*/ 231493 w 300941"/>
              <a:gd name="connsiteY11" fmla="*/ 975650 h 2272015"/>
              <a:gd name="connsiteX12" fmla="*/ 243068 w 300941"/>
              <a:gd name="connsiteY12" fmla="*/ 894628 h 2272015"/>
              <a:gd name="connsiteX13" fmla="*/ 254643 w 300941"/>
              <a:gd name="connsiteY13" fmla="*/ 859903 h 2272015"/>
              <a:gd name="connsiteX14" fmla="*/ 277792 w 300941"/>
              <a:gd name="connsiteY14" fmla="*/ 767306 h 2272015"/>
              <a:gd name="connsiteX15" fmla="*/ 300941 w 300941"/>
              <a:gd name="connsiteY15" fmla="*/ 686283 h 2272015"/>
              <a:gd name="connsiteX16" fmla="*/ 289367 w 300941"/>
              <a:gd name="connsiteY16" fmla="*/ 512663 h 2272015"/>
              <a:gd name="connsiteX17" fmla="*/ 266217 w 300941"/>
              <a:gd name="connsiteY17" fmla="*/ 489514 h 2272015"/>
              <a:gd name="connsiteX18" fmla="*/ 243068 w 300941"/>
              <a:gd name="connsiteY18" fmla="*/ 420066 h 2272015"/>
              <a:gd name="connsiteX19" fmla="*/ 196769 w 300941"/>
              <a:gd name="connsiteY19" fmla="*/ 281169 h 2272015"/>
              <a:gd name="connsiteX20" fmla="*/ 173620 w 300941"/>
              <a:gd name="connsiteY20" fmla="*/ 211721 h 2272015"/>
              <a:gd name="connsiteX21" fmla="*/ 150470 w 300941"/>
              <a:gd name="connsiteY21" fmla="*/ 119124 h 2272015"/>
              <a:gd name="connsiteX22" fmla="*/ 127321 w 300941"/>
              <a:gd name="connsiteY22" fmla="*/ 95974 h 2272015"/>
              <a:gd name="connsiteX23" fmla="*/ 81022 w 300941"/>
              <a:gd name="connsiteY23" fmla="*/ 38101 h 2272015"/>
              <a:gd name="connsiteX24" fmla="*/ 57873 w 300941"/>
              <a:gd name="connsiteY24" fmla="*/ 3377 h 2272015"/>
              <a:gd name="connsiteX25" fmla="*/ 0 w 300941"/>
              <a:gd name="connsiteY25" fmla="*/ 3377 h 227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0941" h="2272015">
                <a:moveTo>
                  <a:pt x="300941" y="2272015"/>
                </a:moveTo>
                <a:cubicBezTo>
                  <a:pt x="262359" y="2233433"/>
                  <a:pt x="202448" y="2208032"/>
                  <a:pt x="185194" y="2156268"/>
                </a:cubicBezTo>
                <a:lnTo>
                  <a:pt x="162045" y="2086820"/>
                </a:lnTo>
                <a:cubicBezTo>
                  <a:pt x="166446" y="2064816"/>
                  <a:pt x="173333" y="2017945"/>
                  <a:pt x="185194" y="1994222"/>
                </a:cubicBezTo>
                <a:cubicBezTo>
                  <a:pt x="191415" y="1981779"/>
                  <a:pt x="200627" y="1971073"/>
                  <a:pt x="208344" y="1959498"/>
                </a:cubicBezTo>
                <a:cubicBezTo>
                  <a:pt x="238697" y="1868434"/>
                  <a:pt x="231389" y="1904687"/>
                  <a:pt x="208344" y="1728005"/>
                </a:cubicBezTo>
                <a:cubicBezTo>
                  <a:pt x="205188" y="1703808"/>
                  <a:pt x="191112" y="1682230"/>
                  <a:pt x="185194" y="1658557"/>
                </a:cubicBezTo>
                <a:lnTo>
                  <a:pt x="173620" y="1612258"/>
                </a:lnTo>
                <a:cubicBezTo>
                  <a:pt x="177478" y="1527377"/>
                  <a:pt x="178677" y="1442333"/>
                  <a:pt x="185194" y="1357615"/>
                </a:cubicBezTo>
                <a:cubicBezTo>
                  <a:pt x="186414" y="1341754"/>
                  <a:pt x="193318" y="1326845"/>
                  <a:pt x="196769" y="1311316"/>
                </a:cubicBezTo>
                <a:cubicBezTo>
                  <a:pt x="201037" y="1292111"/>
                  <a:pt x="204486" y="1272734"/>
                  <a:pt x="208344" y="1253443"/>
                </a:cubicBezTo>
                <a:cubicBezTo>
                  <a:pt x="224184" y="968302"/>
                  <a:pt x="207483" y="1131712"/>
                  <a:pt x="231493" y="975650"/>
                </a:cubicBezTo>
                <a:cubicBezTo>
                  <a:pt x="235641" y="948686"/>
                  <a:pt x="237718" y="921380"/>
                  <a:pt x="243068" y="894628"/>
                </a:cubicBezTo>
                <a:cubicBezTo>
                  <a:pt x="245461" y="882664"/>
                  <a:pt x="251433" y="871674"/>
                  <a:pt x="254643" y="859903"/>
                </a:cubicBezTo>
                <a:cubicBezTo>
                  <a:pt x="263014" y="829208"/>
                  <a:pt x="267731" y="797489"/>
                  <a:pt x="277792" y="767306"/>
                </a:cubicBezTo>
                <a:cubicBezTo>
                  <a:pt x="294398" y="717490"/>
                  <a:pt x="286408" y="744419"/>
                  <a:pt x="300941" y="686283"/>
                </a:cubicBezTo>
                <a:cubicBezTo>
                  <a:pt x="297083" y="628410"/>
                  <a:pt x="299447" y="569782"/>
                  <a:pt x="289367" y="512663"/>
                </a:cubicBezTo>
                <a:cubicBezTo>
                  <a:pt x="287471" y="501916"/>
                  <a:pt x="271097" y="499275"/>
                  <a:pt x="266217" y="489514"/>
                </a:cubicBezTo>
                <a:cubicBezTo>
                  <a:pt x="255304" y="467689"/>
                  <a:pt x="250784" y="443215"/>
                  <a:pt x="243068" y="420066"/>
                </a:cubicBezTo>
                <a:lnTo>
                  <a:pt x="196769" y="281169"/>
                </a:lnTo>
                <a:lnTo>
                  <a:pt x="173620" y="211721"/>
                </a:lnTo>
                <a:cubicBezTo>
                  <a:pt x="171130" y="199272"/>
                  <a:pt x="161148" y="136921"/>
                  <a:pt x="150470" y="119124"/>
                </a:cubicBezTo>
                <a:cubicBezTo>
                  <a:pt x="144855" y="109766"/>
                  <a:pt x="135037" y="103691"/>
                  <a:pt x="127321" y="95974"/>
                </a:cubicBezTo>
                <a:cubicBezTo>
                  <a:pt x="104787" y="28373"/>
                  <a:pt x="133378" y="90457"/>
                  <a:pt x="81022" y="38101"/>
                </a:cubicBezTo>
                <a:cubicBezTo>
                  <a:pt x="71185" y="28264"/>
                  <a:pt x="70659" y="8857"/>
                  <a:pt x="57873" y="3377"/>
                </a:cubicBezTo>
                <a:cubicBezTo>
                  <a:pt x="40142" y="-4222"/>
                  <a:pt x="19291" y="3377"/>
                  <a:pt x="0" y="3377"/>
                </a:cubicBezTo>
              </a:path>
            </a:pathLst>
          </a:custGeom>
          <a:noFill/>
          <a:ln w="104775">
            <a:solidFill>
              <a:srgbClr val="AEBD38"/>
            </a:solidFill>
          </a:ln>
          <a:effectLst>
            <a:glow rad="127000">
              <a:srgbClr val="AEBD38">
                <a:alpha val="84804"/>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EDC0D2C6-8BD6-B243-B65A-45C6DB053670}"/>
              </a:ext>
            </a:extLst>
          </p:cNvPr>
          <p:cNvSpPr/>
          <p:nvPr/>
        </p:nvSpPr>
        <p:spPr>
          <a:xfrm>
            <a:off x="7234177" y="2268608"/>
            <a:ext cx="416689" cy="358845"/>
          </a:xfrm>
          <a:custGeom>
            <a:avLst/>
            <a:gdLst>
              <a:gd name="connsiteX0" fmla="*/ 416689 w 416689"/>
              <a:gd name="connsiteY0" fmla="*/ 358845 h 358845"/>
              <a:gd name="connsiteX1" fmla="*/ 289367 w 416689"/>
              <a:gd name="connsiteY1" fmla="*/ 335696 h 358845"/>
              <a:gd name="connsiteX2" fmla="*/ 266218 w 416689"/>
              <a:gd name="connsiteY2" fmla="*/ 312546 h 358845"/>
              <a:gd name="connsiteX3" fmla="*/ 231494 w 416689"/>
              <a:gd name="connsiteY3" fmla="*/ 289397 h 358845"/>
              <a:gd name="connsiteX4" fmla="*/ 196770 w 416689"/>
              <a:gd name="connsiteY4" fmla="*/ 219949 h 358845"/>
              <a:gd name="connsiteX5" fmla="*/ 162046 w 416689"/>
              <a:gd name="connsiteY5" fmla="*/ 208374 h 358845"/>
              <a:gd name="connsiteX6" fmla="*/ 104172 w 416689"/>
              <a:gd name="connsiteY6" fmla="*/ 150501 h 358845"/>
              <a:gd name="connsiteX7" fmla="*/ 81023 w 416689"/>
              <a:gd name="connsiteY7" fmla="*/ 127351 h 358845"/>
              <a:gd name="connsiteX8" fmla="*/ 34724 w 416689"/>
              <a:gd name="connsiteY8" fmla="*/ 69478 h 358845"/>
              <a:gd name="connsiteX9" fmla="*/ 0 w 416689"/>
              <a:gd name="connsiteY9" fmla="*/ 30 h 358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689" h="358845">
                <a:moveTo>
                  <a:pt x="416689" y="358845"/>
                </a:moveTo>
                <a:cubicBezTo>
                  <a:pt x="403932" y="357250"/>
                  <a:pt x="317537" y="352598"/>
                  <a:pt x="289367" y="335696"/>
                </a:cubicBezTo>
                <a:cubicBezTo>
                  <a:pt x="280009" y="330081"/>
                  <a:pt x="274739" y="319363"/>
                  <a:pt x="266218" y="312546"/>
                </a:cubicBezTo>
                <a:cubicBezTo>
                  <a:pt x="255355" y="303856"/>
                  <a:pt x="243069" y="297113"/>
                  <a:pt x="231494" y="289397"/>
                </a:cubicBezTo>
                <a:cubicBezTo>
                  <a:pt x="223869" y="266523"/>
                  <a:pt x="217167" y="236267"/>
                  <a:pt x="196770" y="219949"/>
                </a:cubicBezTo>
                <a:cubicBezTo>
                  <a:pt x="187243" y="212327"/>
                  <a:pt x="173621" y="212232"/>
                  <a:pt x="162046" y="208374"/>
                </a:cubicBezTo>
                <a:lnTo>
                  <a:pt x="104172" y="150501"/>
                </a:lnTo>
                <a:cubicBezTo>
                  <a:pt x="96455" y="142784"/>
                  <a:pt x="87076" y="136431"/>
                  <a:pt x="81023" y="127351"/>
                </a:cubicBezTo>
                <a:cubicBezTo>
                  <a:pt x="51821" y="83547"/>
                  <a:pt x="67711" y="102463"/>
                  <a:pt x="34724" y="69478"/>
                </a:cubicBezTo>
                <a:cubicBezTo>
                  <a:pt x="10355" y="-3630"/>
                  <a:pt x="35977" y="30"/>
                  <a:pt x="0" y="30"/>
                </a:cubicBezTo>
              </a:path>
            </a:pathLst>
          </a:custGeom>
          <a:noFill/>
          <a:ln w="104775">
            <a:solidFill>
              <a:srgbClr val="AEBD38"/>
            </a:solidFill>
          </a:ln>
          <a:effectLst>
            <a:glow rad="127000">
              <a:srgbClr val="AEBD38">
                <a:alpha val="8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4F69B196-A274-6F48-8347-E94CB0797CB2}"/>
              </a:ext>
            </a:extLst>
          </p:cNvPr>
          <p:cNvSpPr/>
          <p:nvPr/>
        </p:nvSpPr>
        <p:spPr>
          <a:xfrm>
            <a:off x="6782765" y="1169043"/>
            <a:ext cx="405113" cy="1099595"/>
          </a:xfrm>
          <a:custGeom>
            <a:avLst/>
            <a:gdLst>
              <a:gd name="connsiteX0" fmla="*/ 393539 w 405113"/>
              <a:gd name="connsiteY0" fmla="*/ 1099595 h 1099595"/>
              <a:gd name="connsiteX1" fmla="*/ 405113 w 405113"/>
              <a:gd name="connsiteY1" fmla="*/ 937549 h 1099595"/>
              <a:gd name="connsiteX2" fmla="*/ 381964 w 405113"/>
              <a:gd name="connsiteY2" fmla="*/ 763929 h 1099595"/>
              <a:gd name="connsiteX3" fmla="*/ 370389 w 405113"/>
              <a:gd name="connsiteY3" fmla="*/ 601884 h 1099595"/>
              <a:gd name="connsiteX4" fmla="*/ 347240 w 405113"/>
              <a:gd name="connsiteY4" fmla="*/ 509286 h 1099595"/>
              <a:gd name="connsiteX5" fmla="*/ 335665 w 405113"/>
              <a:gd name="connsiteY5" fmla="*/ 462987 h 1099595"/>
              <a:gd name="connsiteX6" fmla="*/ 324091 w 405113"/>
              <a:gd name="connsiteY6" fmla="*/ 428263 h 1099595"/>
              <a:gd name="connsiteX7" fmla="*/ 300941 w 405113"/>
              <a:gd name="connsiteY7" fmla="*/ 324091 h 1099595"/>
              <a:gd name="connsiteX8" fmla="*/ 266217 w 405113"/>
              <a:gd name="connsiteY8" fmla="*/ 300942 h 1099595"/>
              <a:gd name="connsiteX9" fmla="*/ 243068 w 405113"/>
              <a:gd name="connsiteY9" fmla="*/ 277792 h 1099595"/>
              <a:gd name="connsiteX10" fmla="*/ 219919 w 405113"/>
              <a:gd name="connsiteY10" fmla="*/ 243068 h 1099595"/>
              <a:gd name="connsiteX11" fmla="*/ 162045 w 405113"/>
              <a:gd name="connsiteY11" fmla="*/ 196770 h 1099595"/>
              <a:gd name="connsiteX12" fmla="*/ 127321 w 405113"/>
              <a:gd name="connsiteY12" fmla="*/ 185195 h 1099595"/>
              <a:gd name="connsiteX13" fmla="*/ 81022 w 405113"/>
              <a:gd name="connsiteY13" fmla="*/ 115747 h 1099595"/>
              <a:gd name="connsiteX14" fmla="*/ 57873 w 405113"/>
              <a:gd name="connsiteY14" fmla="*/ 81023 h 1099595"/>
              <a:gd name="connsiteX15" fmla="*/ 34724 w 405113"/>
              <a:gd name="connsiteY15" fmla="*/ 57873 h 1099595"/>
              <a:gd name="connsiteX16" fmla="*/ 0 w 405113"/>
              <a:gd name="connsiteY16" fmla="*/ 0 h 109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113" h="1099595">
                <a:moveTo>
                  <a:pt x="393539" y="1099595"/>
                </a:moveTo>
                <a:cubicBezTo>
                  <a:pt x="397397" y="1045580"/>
                  <a:pt x="405113" y="991702"/>
                  <a:pt x="405113" y="937549"/>
                </a:cubicBezTo>
                <a:cubicBezTo>
                  <a:pt x="405113" y="846441"/>
                  <a:pt x="399017" y="832139"/>
                  <a:pt x="381964" y="763929"/>
                </a:cubicBezTo>
                <a:cubicBezTo>
                  <a:pt x="378106" y="709914"/>
                  <a:pt x="376058" y="655739"/>
                  <a:pt x="370389" y="601884"/>
                </a:cubicBezTo>
                <a:cubicBezTo>
                  <a:pt x="364505" y="545987"/>
                  <a:pt x="360024" y="554028"/>
                  <a:pt x="347240" y="509286"/>
                </a:cubicBezTo>
                <a:cubicBezTo>
                  <a:pt x="342870" y="493990"/>
                  <a:pt x="340035" y="478283"/>
                  <a:pt x="335665" y="462987"/>
                </a:cubicBezTo>
                <a:cubicBezTo>
                  <a:pt x="332313" y="451256"/>
                  <a:pt x="326738" y="440173"/>
                  <a:pt x="324091" y="428263"/>
                </a:cubicBezTo>
                <a:cubicBezTo>
                  <a:pt x="323918" y="427483"/>
                  <a:pt x="312967" y="339124"/>
                  <a:pt x="300941" y="324091"/>
                </a:cubicBezTo>
                <a:cubicBezTo>
                  <a:pt x="292251" y="313228"/>
                  <a:pt x="277080" y="309632"/>
                  <a:pt x="266217" y="300942"/>
                </a:cubicBezTo>
                <a:cubicBezTo>
                  <a:pt x="257696" y="294125"/>
                  <a:pt x="249885" y="286314"/>
                  <a:pt x="243068" y="277792"/>
                </a:cubicBezTo>
                <a:cubicBezTo>
                  <a:pt x="234378" y="266929"/>
                  <a:pt x="228609" y="253931"/>
                  <a:pt x="219919" y="243068"/>
                </a:cubicBezTo>
                <a:cubicBezTo>
                  <a:pt x="205565" y="225126"/>
                  <a:pt x="182097" y="206796"/>
                  <a:pt x="162045" y="196770"/>
                </a:cubicBezTo>
                <a:cubicBezTo>
                  <a:pt x="151132" y="191314"/>
                  <a:pt x="138896" y="189053"/>
                  <a:pt x="127321" y="185195"/>
                </a:cubicBezTo>
                <a:lnTo>
                  <a:pt x="81022" y="115747"/>
                </a:lnTo>
                <a:cubicBezTo>
                  <a:pt x="73306" y="104172"/>
                  <a:pt x="67709" y="90860"/>
                  <a:pt x="57873" y="81023"/>
                </a:cubicBezTo>
                <a:lnTo>
                  <a:pt x="34724" y="57873"/>
                </a:lnTo>
                <a:cubicBezTo>
                  <a:pt x="19698" y="12796"/>
                  <a:pt x="31776" y="31776"/>
                  <a:pt x="0" y="0"/>
                </a:cubicBezTo>
              </a:path>
            </a:pathLst>
          </a:custGeom>
          <a:noFill/>
          <a:ln w="104775">
            <a:solidFill>
              <a:srgbClr val="AEBD38"/>
            </a:solidFill>
          </a:ln>
          <a:effectLst>
            <a:glow rad="127000">
              <a:srgbClr val="AEBD38">
                <a:alpha val="84872"/>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13A985F-44E2-1341-BDCF-85FE8FD5DD93}"/>
              </a:ext>
            </a:extLst>
          </p:cNvPr>
          <p:cNvSpPr txBox="1"/>
          <p:nvPr/>
        </p:nvSpPr>
        <p:spPr>
          <a:xfrm>
            <a:off x="19260" y="3363089"/>
            <a:ext cx="4747650" cy="830997"/>
          </a:xfrm>
          <a:prstGeom prst="rect">
            <a:avLst/>
          </a:prstGeom>
          <a:noFill/>
        </p:spPr>
        <p:txBody>
          <a:bodyPr wrap="square" rtlCol="0">
            <a:spAutoFit/>
          </a:bodyPr>
          <a:lstStyle/>
          <a:p>
            <a:pPr marL="231775" indent="-231775">
              <a:buFont typeface="Arial" panose="020B0604020202020204" pitchFamily="34" charset="0"/>
              <a:buChar char="•"/>
            </a:pPr>
            <a:r>
              <a:rPr lang="en-US" sz="2400" dirty="0">
                <a:latin typeface="+mj-lt"/>
              </a:rPr>
              <a:t>Salish Sea initially protected from invasion</a:t>
            </a:r>
          </a:p>
        </p:txBody>
      </p:sp>
    </p:spTree>
    <p:extLst>
      <p:ext uri="{BB962C8B-B14F-4D97-AF65-F5344CB8AC3E}">
        <p14:creationId xmlns:p14="http://schemas.microsoft.com/office/powerpoint/2010/main" val="29594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1000"/>
                                  </p:stCondLst>
                                  <p:childTnLst>
                                    <p:set>
                                      <p:cBhvr>
                                        <p:cTn id="9" dur="1" fill="hold">
                                          <p:stCondLst>
                                            <p:cond delay="0"/>
                                          </p:stCondLst>
                                        </p:cTn>
                                        <p:tgtEl>
                                          <p:spTgt spid="41"/>
                                        </p:tgtEl>
                                        <p:attrNameLst>
                                          <p:attrName>style.visibility</p:attrName>
                                        </p:attrNameLst>
                                      </p:cBhvr>
                                      <p:to>
                                        <p:strVal val="visible"/>
                                      </p:to>
                                    </p:set>
                                    <p:animEffect transition="in" filter="wipe(right)">
                                      <p:cBhvr>
                                        <p:cTn id="10" dur="500"/>
                                        <p:tgtEl>
                                          <p:spTgt spid="41"/>
                                        </p:tgtEl>
                                      </p:cBhvr>
                                    </p:animEffect>
                                  </p:childTnLst>
                                </p:cTn>
                              </p:par>
                            </p:childTnLst>
                          </p:cTn>
                        </p:par>
                        <p:par>
                          <p:cTn id="11" fill="hold">
                            <p:stCondLst>
                              <p:cond delay="1500"/>
                            </p:stCondLst>
                            <p:childTnLst>
                              <p:par>
                                <p:cTn id="12" presetID="1" presetClass="entr" presetSubtype="0" fill="hold" grpId="0" nodeType="afterEffect">
                                  <p:stCondLst>
                                    <p:cond delay="500"/>
                                  </p:stCondLst>
                                  <p:childTnLst>
                                    <p:set>
                                      <p:cBhvr>
                                        <p:cTn id="13" dur="1" fill="hold">
                                          <p:stCondLst>
                                            <p:cond delay="0"/>
                                          </p:stCondLst>
                                        </p:cTn>
                                        <p:tgtEl>
                                          <p:spTgt spid="24"/>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100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3000"/>
                            </p:stCondLst>
                            <p:childTnLst>
                              <p:par>
                                <p:cTn id="18" presetID="1" presetClass="entr" presetSubtype="0" fill="hold" grpId="0" nodeType="afterEffect">
                                  <p:stCondLst>
                                    <p:cond delay="10000"/>
                                  </p:stCondLst>
                                  <p:childTnLst>
                                    <p:set>
                                      <p:cBhvr>
                                        <p:cTn id="19" dur="1" fill="hold">
                                          <p:stCondLst>
                                            <p:cond delay="0"/>
                                          </p:stCondLst>
                                        </p:cTn>
                                        <p:tgtEl>
                                          <p:spTgt spid="33"/>
                                        </p:tgtEl>
                                        <p:attrNameLst>
                                          <p:attrName>style.visibility</p:attrName>
                                        </p:attrNameLst>
                                      </p:cBhvr>
                                      <p:to>
                                        <p:strVal val="visible"/>
                                      </p:to>
                                    </p:set>
                                  </p:childTnLst>
                                </p:cTn>
                              </p:par>
                            </p:childTnLst>
                          </p:cTn>
                        </p:par>
                        <p:par>
                          <p:cTn id="20" fill="hold">
                            <p:stCondLst>
                              <p:cond delay="13000"/>
                            </p:stCondLst>
                            <p:childTnLst>
                              <p:par>
                                <p:cTn id="21" presetID="22" presetClass="entr" presetSubtype="4" fill="hold" grpId="0" nodeType="afterEffect">
                                  <p:stCondLst>
                                    <p:cond delay="200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1000"/>
                                        <p:tgtEl>
                                          <p:spTgt spid="3"/>
                                        </p:tgtEl>
                                      </p:cBhvr>
                                    </p:animEffect>
                                  </p:childTnLst>
                                </p:cTn>
                              </p:par>
                            </p:childTnLst>
                          </p:cTn>
                        </p:par>
                        <p:par>
                          <p:cTn id="24" fill="hold">
                            <p:stCondLst>
                              <p:cond delay="16000"/>
                            </p:stCondLst>
                            <p:childTnLst>
                              <p:par>
                                <p:cTn id="25" presetID="1" presetClass="entr" presetSubtype="0" fill="hold" grpId="0" nodeType="afterEffect">
                                  <p:stCondLst>
                                    <p:cond delay="50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p:stCondLst>
                              <p:cond delay="16500"/>
                            </p:stCondLst>
                            <p:childTnLst>
                              <p:par>
                                <p:cTn id="28" presetID="22" presetClass="entr" presetSubtype="4" fill="hold" grpId="0" nodeType="afterEffect">
                                  <p:stCondLst>
                                    <p:cond delay="1000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1000"/>
                                        <p:tgtEl>
                                          <p:spTgt spid="4"/>
                                        </p:tgtEl>
                                      </p:cBhvr>
                                    </p:animEffect>
                                  </p:childTnLst>
                                </p:cTn>
                              </p:par>
                            </p:childTnLst>
                          </p:cTn>
                        </p:par>
                        <p:par>
                          <p:cTn id="31" fill="hold">
                            <p:stCondLst>
                              <p:cond delay="27500"/>
                            </p:stCondLst>
                            <p:childTnLst>
                              <p:par>
                                <p:cTn id="32" presetID="1" presetClass="entr" presetSubtype="0" fill="hold" grpId="0" nodeType="afterEffect">
                                  <p:stCondLst>
                                    <p:cond delay="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28000"/>
                            </p:stCondLst>
                            <p:childTnLst>
                              <p:par>
                                <p:cTn id="35" presetID="22" presetClass="entr" presetSubtype="4" fill="hold" grpId="0" nodeType="afterEffect">
                                  <p:stCondLst>
                                    <p:cond delay="1000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1000"/>
                                        <p:tgtEl>
                                          <p:spTgt spid="6"/>
                                        </p:tgtEl>
                                      </p:cBhvr>
                                    </p:animEffect>
                                  </p:childTnLst>
                                </p:cTn>
                              </p:par>
                            </p:childTnLst>
                          </p:cTn>
                        </p:par>
                        <p:par>
                          <p:cTn id="38" fill="hold">
                            <p:stCondLst>
                              <p:cond delay="39000"/>
                            </p:stCondLst>
                            <p:childTnLst>
                              <p:par>
                                <p:cTn id="39" presetID="1" presetClass="entr" presetSubtype="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par>
                          <p:cTn id="41" fill="hold">
                            <p:stCondLst>
                              <p:cond delay="39000"/>
                            </p:stCondLst>
                            <p:childTnLst>
                              <p:par>
                                <p:cTn id="42" presetID="22" presetClass="entr" presetSubtype="4"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1000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animBg="1"/>
      <p:bldP spid="32" grpId="0"/>
      <p:bldP spid="33" grpId="0"/>
      <p:bldP spid="30" grpId="0"/>
      <p:bldP spid="3" grpId="0" animBg="1"/>
      <p:bldP spid="4" grpId="0" animBg="1"/>
      <p:bldP spid="6" grpId="0" animBg="1"/>
      <p:bldP spid="7"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59" name="Picture 58">
            <a:extLst>
              <a:ext uri="{FF2B5EF4-FFF2-40B4-BE49-F238E27FC236}">
                <a16:creationId xmlns:a16="http://schemas.microsoft.com/office/drawing/2014/main" id="{D006F31C-80A2-6D4F-94A9-DC54CC6C85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735" t="10844" r="7824" b="7926"/>
          <a:stretch/>
        </p:blipFill>
        <p:spPr>
          <a:xfrm>
            <a:off x="2592726" y="0"/>
            <a:ext cx="9599273" cy="6850093"/>
          </a:xfrm>
          <a:prstGeom prst="rect">
            <a:avLst/>
          </a:prstGeom>
        </p:spPr>
      </p:pic>
      <p:graphicFrame>
        <p:nvGraphicFramePr>
          <p:cNvPr id="21" name="Chart 20">
            <a:extLst>
              <a:ext uri="{FF2B5EF4-FFF2-40B4-BE49-F238E27FC236}">
                <a16:creationId xmlns:a16="http://schemas.microsoft.com/office/drawing/2014/main" id="{208CF4BA-F4FE-4C4C-B9E9-D33DAACCDBA2}"/>
              </a:ext>
            </a:extLst>
          </p:cNvPr>
          <p:cNvGraphicFramePr/>
          <p:nvPr>
            <p:extLst>
              <p:ext uri="{D42A27DB-BD31-4B8C-83A1-F6EECF244321}">
                <p14:modId xmlns:p14="http://schemas.microsoft.com/office/powerpoint/2010/main" val="3324070574"/>
              </p:ext>
            </p:extLst>
          </p:nvPr>
        </p:nvGraphicFramePr>
        <p:xfrm>
          <a:off x="-168695" y="1797217"/>
          <a:ext cx="5791696" cy="4695998"/>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a:extLst>
              <a:ext uri="{FF2B5EF4-FFF2-40B4-BE49-F238E27FC236}">
                <a16:creationId xmlns:a16="http://schemas.microsoft.com/office/drawing/2014/main" id="{74B9ED3D-5D8F-A84C-A48F-1C42BD2AAFE3}"/>
              </a:ext>
            </a:extLst>
          </p:cNvPr>
          <p:cNvGrpSpPr/>
          <p:nvPr/>
        </p:nvGrpSpPr>
        <p:grpSpPr>
          <a:xfrm>
            <a:off x="8414337" y="1557180"/>
            <a:ext cx="2042314" cy="646331"/>
            <a:chOff x="8855885" y="663711"/>
            <a:chExt cx="2042314" cy="646331"/>
          </a:xfrm>
        </p:grpSpPr>
        <p:sp>
          <p:nvSpPr>
            <p:cNvPr id="3" name="Left Arrow 2">
              <a:extLst>
                <a:ext uri="{FF2B5EF4-FFF2-40B4-BE49-F238E27FC236}">
                  <a16:creationId xmlns:a16="http://schemas.microsoft.com/office/drawing/2014/main" id="{311D5756-8690-4E4D-B935-23483F8B5571}"/>
                </a:ext>
              </a:extLst>
            </p:cNvPr>
            <p:cNvSpPr/>
            <p:nvPr/>
          </p:nvSpPr>
          <p:spPr>
            <a:xfrm>
              <a:off x="8940669" y="663711"/>
              <a:ext cx="1796890" cy="646331"/>
            </a:xfrm>
            <a:prstGeom prst="leftArrow">
              <a:avLst/>
            </a:prstGeom>
            <a:solidFill>
              <a:srgbClr val="FFC100"/>
            </a:solidFill>
            <a:ln>
              <a:solidFill>
                <a:srgbClr val="FF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06;p51">
              <a:extLst>
                <a:ext uri="{FF2B5EF4-FFF2-40B4-BE49-F238E27FC236}">
                  <a16:creationId xmlns:a16="http://schemas.microsoft.com/office/drawing/2014/main" id="{2069C3CB-BAB9-3541-A3AC-A86061932A62}"/>
                </a:ext>
              </a:extLst>
            </p:cNvPr>
            <p:cNvSpPr txBox="1"/>
            <p:nvPr/>
          </p:nvSpPr>
          <p:spPr>
            <a:xfrm>
              <a:off x="8855885" y="725496"/>
              <a:ext cx="2042314"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600" b="0" i="0" u="none" strike="noStrike" cap="none" dirty="0">
                  <a:solidFill>
                    <a:srgbClr val="363741"/>
                  </a:solidFill>
                  <a:latin typeface="Arial"/>
                  <a:ea typeface="Arial"/>
                  <a:cs typeface="Arial"/>
                  <a:sym typeface="Arial"/>
                </a:rPr>
                <a:t>Lummi Sea Pond</a:t>
              </a:r>
              <a:endParaRPr sz="1200" b="0" i="0" u="none" strike="noStrike" cap="none" dirty="0">
                <a:solidFill>
                  <a:srgbClr val="363741"/>
                </a:solidFill>
                <a:latin typeface="Arial"/>
                <a:ea typeface="Arial"/>
                <a:cs typeface="Arial"/>
                <a:sym typeface="Arial"/>
              </a:endParaRPr>
            </a:p>
          </p:txBody>
        </p:sp>
      </p:grpSp>
      <p:grpSp>
        <p:nvGrpSpPr>
          <p:cNvPr id="33" name="Group 32">
            <a:extLst>
              <a:ext uri="{FF2B5EF4-FFF2-40B4-BE49-F238E27FC236}">
                <a16:creationId xmlns:a16="http://schemas.microsoft.com/office/drawing/2014/main" id="{3A316D5B-DB15-DE4B-8108-6F9187D2D8A1}"/>
              </a:ext>
            </a:extLst>
          </p:cNvPr>
          <p:cNvGrpSpPr/>
          <p:nvPr/>
        </p:nvGrpSpPr>
        <p:grpSpPr>
          <a:xfrm>
            <a:off x="3163710" y="3899442"/>
            <a:ext cx="754101" cy="1739894"/>
            <a:chOff x="676912" y="3629816"/>
            <a:chExt cx="754101" cy="1739894"/>
          </a:xfrm>
        </p:grpSpPr>
        <p:sp>
          <p:nvSpPr>
            <p:cNvPr id="34" name="Right Arrow 33">
              <a:extLst>
                <a:ext uri="{FF2B5EF4-FFF2-40B4-BE49-F238E27FC236}">
                  <a16:creationId xmlns:a16="http://schemas.microsoft.com/office/drawing/2014/main" id="{99A8E126-87CA-0C42-97AC-3B758C8EE700}"/>
                </a:ext>
              </a:extLst>
            </p:cNvPr>
            <p:cNvSpPr/>
            <p:nvPr/>
          </p:nvSpPr>
          <p:spPr>
            <a:xfrm rot="5400000">
              <a:off x="221602" y="4160298"/>
              <a:ext cx="1664722" cy="754101"/>
            </a:xfrm>
            <a:prstGeom prst="rightArrow">
              <a:avLst/>
            </a:prstGeom>
            <a:solidFill>
              <a:srgbClr val="172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206;p51">
              <a:extLst>
                <a:ext uri="{FF2B5EF4-FFF2-40B4-BE49-F238E27FC236}">
                  <a16:creationId xmlns:a16="http://schemas.microsoft.com/office/drawing/2014/main" id="{EEDE56EF-C1EC-4E46-BD57-D0F4903A6450}"/>
                </a:ext>
              </a:extLst>
            </p:cNvPr>
            <p:cNvSpPr txBox="1"/>
            <p:nvPr/>
          </p:nvSpPr>
          <p:spPr>
            <a:xfrm rot="5400000">
              <a:off x="316691" y="4130250"/>
              <a:ext cx="1508660" cy="50779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dirty="0">
                  <a:solidFill>
                    <a:schemeClr val="lt1"/>
                  </a:solidFill>
                </a:rPr>
                <a:t>Sooke Basin</a:t>
              </a:r>
              <a:endParaRPr sz="1400" b="0" i="0" u="none" strike="noStrike" cap="none" dirty="0">
                <a:solidFill>
                  <a:schemeClr val="lt1"/>
                </a:solidFill>
                <a:latin typeface="Arial"/>
                <a:ea typeface="Arial"/>
                <a:cs typeface="Arial"/>
                <a:sym typeface="Arial"/>
              </a:endParaRPr>
            </a:p>
          </p:txBody>
        </p:sp>
      </p:grpSp>
      <p:grpSp>
        <p:nvGrpSpPr>
          <p:cNvPr id="37" name="Group 36">
            <a:extLst>
              <a:ext uri="{FF2B5EF4-FFF2-40B4-BE49-F238E27FC236}">
                <a16:creationId xmlns:a16="http://schemas.microsoft.com/office/drawing/2014/main" id="{D5F365B8-91ED-5342-8CC8-DD25F4AC31FB}"/>
              </a:ext>
            </a:extLst>
          </p:cNvPr>
          <p:cNvGrpSpPr/>
          <p:nvPr/>
        </p:nvGrpSpPr>
        <p:grpSpPr>
          <a:xfrm>
            <a:off x="3965228" y="3118741"/>
            <a:ext cx="754101" cy="1694578"/>
            <a:chOff x="653368" y="3612650"/>
            <a:chExt cx="754101" cy="1694578"/>
          </a:xfrm>
        </p:grpSpPr>
        <p:sp>
          <p:nvSpPr>
            <p:cNvPr id="39" name="Right Arrow 38">
              <a:extLst>
                <a:ext uri="{FF2B5EF4-FFF2-40B4-BE49-F238E27FC236}">
                  <a16:creationId xmlns:a16="http://schemas.microsoft.com/office/drawing/2014/main" id="{72DD60AD-BAEC-AB44-A81F-850273317FCC}"/>
                </a:ext>
              </a:extLst>
            </p:cNvPr>
            <p:cNvSpPr/>
            <p:nvPr/>
          </p:nvSpPr>
          <p:spPr>
            <a:xfrm rot="5400000">
              <a:off x="198058" y="4097816"/>
              <a:ext cx="1664722" cy="754101"/>
            </a:xfrm>
            <a:prstGeom prst="rightArrow">
              <a:avLst/>
            </a:prstGeom>
            <a:solidFill>
              <a:srgbClr val="172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Google Shape;206;p51">
              <a:extLst>
                <a:ext uri="{FF2B5EF4-FFF2-40B4-BE49-F238E27FC236}">
                  <a16:creationId xmlns:a16="http://schemas.microsoft.com/office/drawing/2014/main" id="{4504DC52-A5DB-9747-84A1-A128E6095DCD}"/>
                </a:ext>
              </a:extLst>
            </p:cNvPr>
            <p:cNvSpPr txBox="1"/>
            <p:nvPr/>
          </p:nvSpPr>
          <p:spPr>
            <a:xfrm rot="5400000">
              <a:off x="227085" y="4237282"/>
              <a:ext cx="1664721"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400" dirty="0">
                  <a:solidFill>
                    <a:schemeClr val="lt1"/>
                  </a:solidFill>
                  <a:latin typeface="Arial"/>
                  <a:ea typeface="Arial"/>
                  <a:cs typeface="Arial"/>
                  <a:sym typeface="Arial"/>
                </a:rPr>
                <a:t>Inland Washington</a:t>
              </a:r>
              <a:endParaRPr sz="1400" b="0" i="0" u="none" strike="noStrike" cap="none" dirty="0">
                <a:solidFill>
                  <a:schemeClr val="lt1"/>
                </a:solidFill>
                <a:latin typeface="Arial"/>
                <a:ea typeface="Arial"/>
                <a:cs typeface="Arial"/>
                <a:sym typeface="Arial"/>
              </a:endParaRPr>
            </a:p>
          </p:txBody>
        </p:sp>
      </p:grpSp>
      <p:sp>
        <p:nvSpPr>
          <p:cNvPr id="44" name="Left Arrow 43">
            <a:extLst>
              <a:ext uri="{FF2B5EF4-FFF2-40B4-BE49-F238E27FC236}">
                <a16:creationId xmlns:a16="http://schemas.microsoft.com/office/drawing/2014/main" id="{911146B0-F5D6-EB48-8687-9E7A5A1800B2}"/>
              </a:ext>
            </a:extLst>
          </p:cNvPr>
          <p:cNvSpPr/>
          <p:nvPr/>
        </p:nvSpPr>
        <p:spPr>
          <a:xfrm rot="10800000">
            <a:off x="5569552" y="2319180"/>
            <a:ext cx="1571814" cy="646331"/>
          </a:xfrm>
          <a:prstGeom prst="leftArrow">
            <a:avLst/>
          </a:prstGeom>
          <a:solidFill>
            <a:srgbClr val="FFC100"/>
          </a:solidFill>
          <a:ln>
            <a:solidFill>
              <a:srgbClr val="FF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Google Shape;206;p51">
            <a:extLst>
              <a:ext uri="{FF2B5EF4-FFF2-40B4-BE49-F238E27FC236}">
                <a16:creationId xmlns:a16="http://schemas.microsoft.com/office/drawing/2014/main" id="{8A88F572-E26F-D644-AAF3-268AECC61169}"/>
              </a:ext>
            </a:extLst>
          </p:cNvPr>
          <p:cNvSpPr txBox="1"/>
          <p:nvPr/>
        </p:nvSpPr>
        <p:spPr>
          <a:xfrm>
            <a:off x="5259692" y="2380966"/>
            <a:ext cx="2042314"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600" b="0" i="0" u="none" strike="noStrike" cap="none" dirty="0">
                <a:solidFill>
                  <a:srgbClr val="363741"/>
                </a:solidFill>
                <a:latin typeface="Arial"/>
                <a:ea typeface="Arial"/>
                <a:cs typeface="Arial"/>
                <a:sym typeface="Arial"/>
              </a:rPr>
              <a:t>Sooke Basin</a:t>
            </a:r>
            <a:endParaRPr sz="1200" b="0" i="0" u="none" strike="noStrike" cap="none" dirty="0">
              <a:solidFill>
                <a:srgbClr val="363741"/>
              </a:solidFill>
              <a:latin typeface="Arial"/>
              <a:ea typeface="Arial"/>
              <a:cs typeface="Arial"/>
              <a:sym typeface="Arial"/>
            </a:endParaRPr>
          </a:p>
        </p:txBody>
      </p:sp>
      <p:sp>
        <p:nvSpPr>
          <p:cNvPr id="17" name="TextBox 16">
            <a:extLst>
              <a:ext uri="{FF2B5EF4-FFF2-40B4-BE49-F238E27FC236}">
                <a16:creationId xmlns:a16="http://schemas.microsoft.com/office/drawing/2014/main" id="{FFABAC7E-E68F-094F-A037-6B3360600E15}"/>
              </a:ext>
            </a:extLst>
          </p:cNvPr>
          <p:cNvSpPr txBox="1"/>
          <p:nvPr/>
        </p:nvSpPr>
        <p:spPr>
          <a:xfrm>
            <a:off x="19260" y="2"/>
            <a:ext cx="6828445" cy="1200329"/>
          </a:xfrm>
          <a:prstGeom prst="rect">
            <a:avLst/>
          </a:prstGeom>
          <a:noFill/>
        </p:spPr>
        <p:txBody>
          <a:bodyPr wrap="square" rtlCol="0">
            <a:spAutoFit/>
          </a:bodyPr>
          <a:lstStyle/>
          <a:p>
            <a:r>
              <a:rPr lang="en-US" sz="3600" dirty="0">
                <a:latin typeface="+mj-lt"/>
              </a:rPr>
              <a:t>Salish Sea</a:t>
            </a:r>
          </a:p>
          <a:p>
            <a:r>
              <a:rPr lang="en-US" sz="3600" dirty="0">
                <a:latin typeface="+mj-lt"/>
              </a:rPr>
              <a:t>Invasion History</a:t>
            </a:r>
          </a:p>
        </p:txBody>
      </p:sp>
      <p:grpSp>
        <p:nvGrpSpPr>
          <p:cNvPr id="2" name="Group 1">
            <a:extLst>
              <a:ext uri="{FF2B5EF4-FFF2-40B4-BE49-F238E27FC236}">
                <a16:creationId xmlns:a16="http://schemas.microsoft.com/office/drawing/2014/main" id="{EDD944BF-0D5E-9C42-A4EC-0E57CD88CDB2}"/>
              </a:ext>
            </a:extLst>
          </p:cNvPr>
          <p:cNvGrpSpPr/>
          <p:nvPr/>
        </p:nvGrpSpPr>
        <p:grpSpPr>
          <a:xfrm>
            <a:off x="4605829" y="1605168"/>
            <a:ext cx="754101" cy="1662518"/>
            <a:chOff x="4605829" y="1605168"/>
            <a:chExt cx="754101" cy="1662518"/>
          </a:xfrm>
        </p:grpSpPr>
        <p:sp>
          <p:nvSpPr>
            <p:cNvPr id="19" name="Right Arrow 18">
              <a:extLst>
                <a:ext uri="{FF2B5EF4-FFF2-40B4-BE49-F238E27FC236}">
                  <a16:creationId xmlns:a16="http://schemas.microsoft.com/office/drawing/2014/main" id="{5D12A1BB-9DF2-CA43-ABA2-2CC6D4E15678}"/>
                </a:ext>
              </a:extLst>
            </p:cNvPr>
            <p:cNvSpPr/>
            <p:nvPr/>
          </p:nvSpPr>
          <p:spPr>
            <a:xfrm rot="5400000">
              <a:off x="4158521" y="2066273"/>
              <a:ext cx="1648718" cy="754101"/>
            </a:xfrm>
            <a:prstGeom prst="rightArrow">
              <a:avLst/>
            </a:prstGeom>
            <a:solidFill>
              <a:srgbClr val="172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206;p51">
              <a:extLst>
                <a:ext uri="{FF2B5EF4-FFF2-40B4-BE49-F238E27FC236}">
                  <a16:creationId xmlns:a16="http://schemas.microsoft.com/office/drawing/2014/main" id="{CAED84B8-4E8E-B641-9BA9-A7DEB9E18C73}"/>
                </a:ext>
              </a:extLst>
            </p:cNvPr>
            <p:cNvSpPr txBox="1"/>
            <p:nvPr/>
          </p:nvSpPr>
          <p:spPr>
            <a:xfrm rot="5400000">
              <a:off x="4191920" y="2228698"/>
              <a:ext cx="1662518" cy="4154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400" dirty="0">
                  <a:solidFill>
                    <a:schemeClr val="lt1"/>
                  </a:solidFill>
                </a:rPr>
                <a:t>Lummi &amp; Drayton</a:t>
              </a:r>
              <a:endParaRPr sz="1100" b="0" i="0" u="none" strike="noStrike" cap="none" dirty="0">
                <a:solidFill>
                  <a:schemeClr val="lt1"/>
                </a:solidFill>
                <a:latin typeface="Arial"/>
                <a:ea typeface="Arial"/>
                <a:cs typeface="Arial"/>
                <a:sym typeface="Arial"/>
              </a:endParaRPr>
            </a:p>
          </p:txBody>
        </p:sp>
      </p:grpSp>
      <p:grpSp>
        <p:nvGrpSpPr>
          <p:cNvPr id="24" name="Group 23">
            <a:extLst>
              <a:ext uri="{FF2B5EF4-FFF2-40B4-BE49-F238E27FC236}">
                <a16:creationId xmlns:a16="http://schemas.microsoft.com/office/drawing/2014/main" id="{1B238B26-58F1-5B40-99E8-0D47BA0B6934}"/>
              </a:ext>
            </a:extLst>
          </p:cNvPr>
          <p:cNvGrpSpPr/>
          <p:nvPr/>
        </p:nvGrpSpPr>
        <p:grpSpPr>
          <a:xfrm>
            <a:off x="8349305" y="1200331"/>
            <a:ext cx="2042314" cy="646331"/>
            <a:chOff x="8855885" y="663711"/>
            <a:chExt cx="2042314" cy="646331"/>
          </a:xfrm>
        </p:grpSpPr>
        <p:sp>
          <p:nvSpPr>
            <p:cNvPr id="26" name="Left Arrow 25">
              <a:extLst>
                <a:ext uri="{FF2B5EF4-FFF2-40B4-BE49-F238E27FC236}">
                  <a16:creationId xmlns:a16="http://schemas.microsoft.com/office/drawing/2014/main" id="{86E73EE9-6961-B247-A6CD-1661A054B9D5}"/>
                </a:ext>
              </a:extLst>
            </p:cNvPr>
            <p:cNvSpPr/>
            <p:nvPr/>
          </p:nvSpPr>
          <p:spPr>
            <a:xfrm>
              <a:off x="8940669" y="663711"/>
              <a:ext cx="1796890" cy="646331"/>
            </a:xfrm>
            <a:prstGeom prst="leftArrow">
              <a:avLst/>
            </a:prstGeom>
            <a:solidFill>
              <a:srgbClr val="FFC100"/>
            </a:solidFill>
            <a:ln>
              <a:solidFill>
                <a:srgbClr val="FFC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Google Shape;206;p51">
              <a:extLst>
                <a:ext uri="{FF2B5EF4-FFF2-40B4-BE49-F238E27FC236}">
                  <a16:creationId xmlns:a16="http://schemas.microsoft.com/office/drawing/2014/main" id="{8BF565EC-2D31-734D-B828-77C31EC9C56C}"/>
                </a:ext>
              </a:extLst>
            </p:cNvPr>
            <p:cNvSpPr txBox="1"/>
            <p:nvPr/>
          </p:nvSpPr>
          <p:spPr>
            <a:xfrm>
              <a:off x="8855885" y="725496"/>
              <a:ext cx="2042314"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600" b="0" i="0" u="none" strike="noStrike" cap="none" dirty="0">
                  <a:solidFill>
                    <a:srgbClr val="363741"/>
                  </a:solidFill>
                  <a:latin typeface="Arial"/>
                  <a:ea typeface="Arial"/>
                  <a:cs typeface="Arial"/>
                  <a:sym typeface="Arial"/>
                </a:rPr>
                <a:t>Drayton Harbor</a:t>
              </a:r>
              <a:endParaRPr sz="1200" b="0" i="0" u="none" strike="noStrike" cap="none" dirty="0">
                <a:solidFill>
                  <a:srgbClr val="363741"/>
                </a:solidFill>
                <a:latin typeface="Arial"/>
                <a:ea typeface="Arial"/>
                <a:cs typeface="Arial"/>
                <a:sym typeface="Arial"/>
              </a:endParaRPr>
            </a:p>
          </p:txBody>
        </p:sp>
      </p:grpSp>
      <p:sp>
        <p:nvSpPr>
          <p:cNvPr id="4" name="Oval 3">
            <a:extLst>
              <a:ext uri="{FF2B5EF4-FFF2-40B4-BE49-F238E27FC236}">
                <a16:creationId xmlns:a16="http://schemas.microsoft.com/office/drawing/2014/main" id="{748E337B-4B0F-B040-8959-5E35E6AF5F0E}"/>
              </a:ext>
            </a:extLst>
          </p:cNvPr>
          <p:cNvSpPr/>
          <p:nvPr/>
        </p:nvSpPr>
        <p:spPr>
          <a:xfrm>
            <a:off x="7784757" y="2080589"/>
            <a:ext cx="222421" cy="238590"/>
          </a:xfrm>
          <a:prstGeom prst="ellipse">
            <a:avLst/>
          </a:prstGeom>
          <a:noFill/>
          <a:ln w="57150">
            <a:solidFill>
              <a:srgbClr val="FBC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09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wipe(left)">
                                      <p:cBhvr>
                                        <p:cTn id="11" dur="500"/>
                                        <p:tgtEl>
                                          <p:spTgt spid="5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right)">
                                      <p:cBhvr>
                                        <p:cTn id="30" dur="500"/>
                                        <p:tgtEl>
                                          <p:spTgt spid="5"/>
                                        </p:tgtEl>
                                      </p:cBhvr>
                                    </p:animEffect>
                                  </p:childTnLst>
                                </p:cTn>
                              </p:par>
                              <p:par>
                                <p:cTn id="31" presetID="22" presetClass="entr" presetSubtype="2"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right)">
                                      <p:cBhvr>
                                        <p:cTn id="33" dur="500"/>
                                        <p:tgtEl>
                                          <p:spTgt spid="24"/>
                                        </p:tgtEl>
                                      </p:cBhvr>
                                    </p:animEffect>
                                  </p:childTnLst>
                                </p:cTn>
                              </p:par>
                              <p:par>
                                <p:cTn id="34" presetID="2" presetClass="entr" presetSubtype="1"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7"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80F98EF-1965-3F4B-AE30-2CEA72811968}"/>
              </a:ext>
            </a:extLst>
          </p:cNvPr>
          <p:cNvGraphicFramePr>
            <a:graphicFrameLocks noGrp="1"/>
          </p:cNvGraphicFramePr>
          <p:nvPr>
            <p:ph idx="1"/>
          </p:nvPr>
        </p:nvGraphicFramePr>
        <p:xfrm>
          <a:off x="324091" y="5405378"/>
          <a:ext cx="11620982" cy="1678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735D05CB-27B4-F14A-9987-703CB4D7D8FF}"/>
              </a:ext>
            </a:extLst>
          </p:cNvPr>
          <p:cNvGrpSpPr/>
          <p:nvPr/>
        </p:nvGrpSpPr>
        <p:grpSpPr>
          <a:xfrm>
            <a:off x="324090" y="4276846"/>
            <a:ext cx="754101" cy="1739894"/>
            <a:chOff x="324090" y="4276846"/>
            <a:chExt cx="754101" cy="1739894"/>
          </a:xfrm>
        </p:grpSpPr>
        <p:sp>
          <p:nvSpPr>
            <p:cNvPr id="6" name="Right Arrow 5">
              <a:extLst>
                <a:ext uri="{FF2B5EF4-FFF2-40B4-BE49-F238E27FC236}">
                  <a16:creationId xmlns:a16="http://schemas.microsoft.com/office/drawing/2014/main" id="{9319DA2C-8B84-6E45-96F4-701416DB04FE}"/>
                </a:ext>
              </a:extLst>
            </p:cNvPr>
            <p:cNvSpPr/>
            <p:nvPr/>
          </p:nvSpPr>
          <p:spPr>
            <a:xfrm rot="5400000">
              <a:off x="-131220" y="4807328"/>
              <a:ext cx="1664722" cy="754101"/>
            </a:xfrm>
            <a:prstGeom prst="rightArrow">
              <a:avLst/>
            </a:prstGeom>
            <a:solidFill>
              <a:srgbClr val="172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06;p51">
              <a:extLst>
                <a:ext uri="{FF2B5EF4-FFF2-40B4-BE49-F238E27FC236}">
                  <a16:creationId xmlns:a16="http://schemas.microsoft.com/office/drawing/2014/main" id="{2C3F3475-039A-2C4C-87AD-38543C057BC7}"/>
                </a:ext>
              </a:extLst>
            </p:cNvPr>
            <p:cNvSpPr txBox="1"/>
            <p:nvPr/>
          </p:nvSpPr>
          <p:spPr>
            <a:xfrm rot="5400000">
              <a:off x="-36131" y="4777280"/>
              <a:ext cx="1508660" cy="50779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800" dirty="0">
                  <a:solidFill>
                    <a:schemeClr val="lt1"/>
                  </a:solidFill>
                </a:rPr>
                <a:t>Sooke Basin</a:t>
              </a:r>
              <a:endParaRPr sz="1400" b="0" i="0" u="none" strike="noStrike" cap="none" dirty="0">
                <a:solidFill>
                  <a:schemeClr val="lt1"/>
                </a:solidFill>
                <a:latin typeface="Arial"/>
                <a:ea typeface="Arial"/>
                <a:cs typeface="Arial"/>
                <a:sym typeface="Arial"/>
              </a:endParaRPr>
            </a:p>
          </p:txBody>
        </p:sp>
      </p:grpSp>
      <p:grpSp>
        <p:nvGrpSpPr>
          <p:cNvPr id="21" name="Group 20">
            <a:extLst>
              <a:ext uri="{FF2B5EF4-FFF2-40B4-BE49-F238E27FC236}">
                <a16:creationId xmlns:a16="http://schemas.microsoft.com/office/drawing/2014/main" id="{57C03D52-2E4D-944B-92E0-3626E7A43CE3}"/>
              </a:ext>
            </a:extLst>
          </p:cNvPr>
          <p:cNvGrpSpPr/>
          <p:nvPr/>
        </p:nvGrpSpPr>
        <p:grpSpPr>
          <a:xfrm>
            <a:off x="115747" y="4261099"/>
            <a:ext cx="1914651" cy="646332"/>
            <a:chOff x="2725164" y="4826622"/>
            <a:chExt cx="1914651" cy="646332"/>
          </a:xfrm>
        </p:grpSpPr>
        <p:sp>
          <p:nvSpPr>
            <p:cNvPr id="5" name="Rounded Rectangular Callout 4">
              <a:extLst>
                <a:ext uri="{FF2B5EF4-FFF2-40B4-BE49-F238E27FC236}">
                  <a16:creationId xmlns:a16="http://schemas.microsoft.com/office/drawing/2014/main" id="{F24E9E89-C63D-7A40-A98F-AEB2160B7290}"/>
                </a:ext>
              </a:extLst>
            </p:cNvPr>
            <p:cNvSpPr/>
            <p:nvPr/>
          </p:nvSpPr>
          <p:spPr>
            <a:xfrm>
              <a:off x="2779663" y="4826622"/>
              <a:ext cx="1805652" cy="646332"/>
            </a:xfrm>
            <a:prstGeom prst="wedgeRoundRectCallout">
              <a:avLst>
                <a:gd name="adj1" fmla="val 116821"/>
                <a:gd name="adj2" fmla="val 215180"/>
                <a:gd name="adj3" fmla="val 16667"/>
              </a:avLst>
            </a:prstGeom>
            <a:solidFill>
              <a:srgbClr val="FBC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FC65049-552C-A74B-8136-90C44D6BAB91}"/>
                </a:ext>
              </a:extLst>
            </p:cNvPr>
            <p:cNvSpPr txBox="1"/>
            <p:nvPr/>
          </p:nvSpPr>
          <p:spPr>
            <a:xfrm>
              <a:off x="2725164" y="4826623"/>
              <a:ext cx="1914651" cy="646331"/>
            </a:xfrm>
            <a:prstGeom prst="rect">
              <a:avLst/>
            </a:prstGeom>
            <a:noFill/>
          </p:spPr>
          <p:txBody>
            <a:bodyPr wrap="square" rtlCol="0">
              <a:spAutoFit/>
            </a:bodyPr>
            <a:lstStyle/>
            <a:p>
              <a:pPr algn="ctr"/>
              <a:r>
                <a:rPr lang="en-US" dirty="0"/>
                <a:t>WDFW &amp; WSG launch Crab Team</a:t>
              </a:r>
            </a:p>
          </p:txBody>
        </p:sp>
      </p:grpSp>
      <p:grpSp>
        <p:nvGrpSpPr>
          <p:cNvPr id="22" name="Group 21">
            <a:extLst>
              <a:ext uri="{FF2B5EF4-FFF2-40B4-BE49-F238E27FC236}">
                <a16:creationId xmlns:a16="http://schemas.microsoft.com/office/drawing/2014/main" id="{BA9F4216-01D6-B944-A6F4-046579F9F93E}"/>
              </a:ext>
            </a:extLst>
          </p:cNvPr>
          <p:cNvGrpSpPr/>
          <p:nvPr/>
        </p:nvGrpSpPr>
        <p:grpSpPr>
          <a:xfrm>
            <a:off x="2147871" y="4261099"/>
            <a:ext cx="1637341" cy="923330"/>
            <a:chOff x="5099525" y="4417033"/>
            <a:chExt cx="1637341" cy="923330"/>
          </a:xfrm>
        </p:grpSpPr>
        <p:sp>
          <p:nvSpPr>
            <p:cNvPr id="17" name="Rounded Rectangular Callout 16">
              <a:extLst>
                <a:ext uri="{FF2B5EF4-FFF2-40B4-BE49-F238E27FC236}">
                  <a16:creationId xmlns:a16="http://schemas.microsoft.com/office/drawing/2014/main" id="{B3D51117-5D9F-F34B-A91D-9408D97F9F0C}"/>
                </a:ext>
              </a:extLst>
            </p:cNvPr>
            <p:cNvSpPr/>
            <p:nvPr/>
          </p:nvSpPr>
          <p:spPr>
            <a:xfrm>
              <a:off x="5099525" y="4452117"/>
              <a:ext cx="1630715" cy="868102"/>
            </a:xfrm>
            <a:prstGeom prst="wedgeRoundRectCallout">
              <a:avLst>
                <a:gd name="adj1" fmla="val 150451"/>
                <a:gd name="adj2" fmla="val 139833"/>
                <a:gd name="adj3" fmla="val 16667"/>
              </a:avLst>
            </a:prstGeom>
            <a:solidFill>
              <a:srgbClr val="FBC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8F29200-9A2C-E942-A121-A45E7CC295A0}"/>
                </a:ext>
              </a:extLst>
            </p:cNvPr>
            <p:cNvSpPr txBox="1"/>
            <p:nvPr/>
          </p:nvSpPr>
          <p:spPr>
            <a:xfrm>
              <a:off x="5099526" y="4417033"/>
              <a:ext cx="1637340" cy="923330"/>
            </a:xfrm>
            <a:prstGeom prst="rect">
              <a:avLst/>
            </a:prstGeom>
            <a:noFill/>
          </p:spPr>
          <p:txBody>
            <a:bodyPr wrap="square" rtlCol="0">
              <a:spAutoFit/>
            </a:bodyPr>
            <a:lstStyle/>
            <a:p>
              <a:pPr algn="ctr"/>
              <a:r>
                <a:rPr lang="en-US" dirty="0"/>
                <a:t>Interagency response trapping in WA</a:t>
              </a:r>
            </a:p>
          </p:txBody>
        </p:sp>
      </p:grpSp>
      <p:grpSp>
        <p:nvGrpSpPr>
          <p:cNvPr id="27" name="Group 26">
            <a:extLst>
              <a:ext uri="{FF2B5EF4-FFF2-40B4-BE49-F238E27FC236}">
                <a16:creationId xmlns:a16="http://schemas.microsoft.com/office/drawing/2014/main" id="{21AF2869-D345-E74C-9A35-DF56B1E22161}"/>
              </a:ext>
            </a:extLst>
          </p:cNvPr>
          <p:cNvGrpSpPr/>
          <p:nvPr/>
        </p:nvGrpSpPr>
        <p:grpSpPr>
          <a:xfrm>
            <a:off x="10308197" y="4261099"/>
            <a:ext cx="1915379" cy="923330"/>
            <a:chOff x="10162804" y="3556774"/>
            <a:chExt cx="1915379" cy="923330"/>
          </a:xfrm>
        </p:grpSpPr>
        <p:sp>
          <p:nvSpPr>
            <p:cNvPr id="13" name="Rounded Rectangular Callout 12">
              <a:extLst>
                <a:ext uri="{FF2B5EF4-FFF2-40B4-BE49-F238E27FC236}">
                  <a16:creationId xmlns:a16="http://schemas.microsoft.com/office/drawing/2014/main" id="{484DF62C-5468-E741-B4A2-265292FCFBA1}"/>
                </a:ext>
              </a:extLst>
            </p:cNvPr>
            <p:cNvSpPr/>
            <p:nvPr/>
          </p:nvSpPr>
          <p:spPr>
            <a:xfrm>
              <a:off x="10174379" y="3607855"/>
              <a:ext cx="1818614" cy="855124"/>
            </a:xfrm>
            <a:prstGeom prst="wedgeRoundRectCallout">
              <a:avLst>
                <a:gd name="adj1" fmla="val -75250"/>
                <a:gd name="adj2" fmla="val 138659"/>
                <a:gd name="adj3" fmla="val 16667"/>
              </a:avLst>
            </a:prstGeom>
            <a:solidFill>
              <a:srgbClr val="FBC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E73796D-2387-174D-94B6-17EA0C420CC0}"/>
                </a:ext>
              </a:extLst>
            </p:cNvPr>
            <p:cNvSpPr txBox="1"/>
            <p:nvPr/>
          </p:nvSpPr>
          <p:spPr>
            <a:xfrm>
              <a:off x="10162804" y="3556774"/>
              <a:ext cx="1915379" cy="923330"/>
            </a:xfrm>
            <a:prstGeom prst="rect">
              <a:avLst/>
            </a:prstGeom>
            <a:noFill/>
          </p:spPr>
          <p:txBody>
            <a:bodyPr wrap="square" rtlCol="0">
              <a:spAutoFit/>
            </a:bodyPr>
            <a:lstStyle/>
            <a:p>
              <a:pPr algn="ctr"/>
              <a:r>
                <a:rPr lang="en-US" dirty="0"/>
                <a:t>WDFW, WSG, NWSC Drayton Management plan</a:t>
              </a:r>
            </a:p>
          </p:txBody>
        </p:sp>
      </p:grpSp>
      <p:grpSp>
        <p:nvGrpSpPr>
          <p:cNvPr id="26" name="Group 25">
            <a:extLst>
              <a:ext uri="{FF2B5EF4-FFF2-40B4-BE49-F238E27FC236}">
                <a16:creationId xmlns:a16="http://schemas.microsoft.com/office/drawing/2014/main" id="{5A333D96-E558-0F4F-918C-B4EAD0A4F163}"/>
              </a:ext>
            </a:extLst>
          </p:cNvPr>
          <p:cNvGrpSpPr/>
          <p:nvPr/>
        </p:nvGrpSpPr>
        <p:grpSpPr>
          <a:xfrm>
            <a:off x="8715193" y="4261099"/>
            <a:ext cx="1498681" cy="923330"/>
            <a:chOff x="9206696" y="2510243"/>
            <a:chExt cx="1498681" cy="923330"/>
          </a:xfrm>
        </p:grpSpPr>
        <p:sp>
          <p:nvSpPr>
            <p:cNvPr id="19" name="Rounded Rectangular Callout 18">
              <a:extLst>
                <a:ext uri="{FF2B5EF4-FFF2-40B4-BE49-F238E27FC236}">
                  <a16:creationId xmlns:a16="http://schemas.microsoft.com/office/drawing/2014/main" id="{F015EB9F-0594-4F4E-9DDD-0B89B3328246}"/>
                </a:ext>
              </a:extLst>
            </p:cNvPr>
            <p:cNvSpPr/>
            <p:nvPr/>
          </p:nvSpPr>
          <p:spPr>
            <a:xfrm>
              <a:off x="9206696" y="2533753"/>
              <a:ext cx="1470188" cy="868102"/>
            </a:xfrm>
            <a:prstGeom prst="wedgeRoundRectCallout">
              <a:avLst>
                <a:gd name="adj1" fmla="val -6041"/>
                <a:gd name="adj2" fmla="val 137166"/>
                <a:gd name="adj3" fmla="val 16667"/>
              </a:avLst>
            </a:prstGeom>
            <a:solidFill>
              <a:srgbClr val="FBC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CC7A956-5DF7-3E43-AAD9-F5EA6DC44007}"/>
                </a:ext>
              </a:extLst>
            </p:cNvPr>
            <p:cNvSpPr txBox="1"/>
            <p:nvPr/>
          </p:nvSpPr>
          <p:spPr>
            <a:xfrm>
              <a:off x="9218271" y="2510243"/>
              <a:ext cx="1487106" cy="923330"/>
            </a:xfrm>
            <a:prstGeom prst="rect">
              <a:avLst/>
            </a:prstGeom>
            <a:noFill/>
          </p:spPr>
          <p:txBody>
            <a:bodyPr wrap="square" rtlCol="0">
              <a:spAutoFit/>
            </a:bodyPr>
            <a:lstStyle/>
            <a:p>
              <a:pPr algn="ctr"/>
              <a:r>
                <a:rPr lang="en-US" dirty="0"/>
                <a:t>CRS engages partners to plan removal</a:t>
              </a:r>
            </a:p>
          </p:txBody>
        </p:sp>
      </p:grpSp>
      <p:sp>
        <p:nvSpPr>
          <p:cNvPr id="2" name="Title 1">
            <a:extLst>
              <a:ext uri="{FF2B5EF4-FFF2-40B4-BE49-F238E27FC236}">
                <a16:creationId xmlns:a16="http://schemas.microsoft.com/office/drawing/2014/main" id="{A909CA90-798E-D744-ACC2-3585629FE2C7}"/>
              </a:ext>
            </a:extLst>
          </p:cNvPr>
          <p:cNvSpPr>
            <a:spLocks noGrp="1"/>
          </p:cNvSpPr>
          <p:nvPr>
            <p:ph type="title"/>
          </p:nvPr>
        </p:nvSpPr>
        <p:spPr>
          <a:xfrm>
            <a:off x="115747" y="178479"/>
            <a:ext cx="11968223" cy="1001654"/>
          </a:xfrm>
        </p:spPr>
        <p:txBody>
          <a:bodyPr>
            <a:normAutofit/>
          </a:bodyPr>
          <a:lstStyle/>
          <a:p>
            <a:r>
              <a:rPr lang="en-US" sz="4000" dirty="0"/>
              <a:t>Great Moments in collaborative green crab management</a:t>
            </a:r>
          </a:p>
        </p:txBody>
      </p:sp>
      <p:grpSp>
        <p:nvGrpSpPr>
          <p:cNvPr id="28" name="Group 27">
            <a:extLst>
              <a:ext uri="{FF2B5EF4-FFF2-40B4-BE49-F238E27FC236}">
                <a16:creationId xmlns:a16="http://schemas.microsoft.com/office/drawing/2014/main" id="{18A501A9-0A07-7B40-8E82-5CBDA07CE9CC}"/>
              </a:ext>
            </a:extLst>
          </p:cNvPr>
          <p:cNvGrpSpPr/>
          <p:nvPr/>
        </p:nvGrpSpPr>
        <p:grpSpPr>
          <a:xfrm>
            <a:off x="2875676" y="1422140"/>
            <a:ext cx="2664349" cy="3762289"/>
            <a:chOff x="2875676" y="1422140"/>
            <a:chExt cx="2664349" cy="3762289"/>
          </a:xfrm>
        </p:grpSpPr>
        <p:grpSp>
          <p:nvGrpSpPr>
            <p:cNvPr id="23" name="Group 22">
              <a:extLst>
                <a:ext uri="{FF2B5EF4-FFF2-40B4-BE49-F238E27FC236}">
                  <a16:creationId xmlns:a16="http://schemas.microsoft.com/office/drawing/2014/main" id="{BB511106-633D-8549-9758-FE40BBDD3C78}"/>
                </a:ext>
              </a:extLst>
            </p:cNvPr>
            <p:cNvGrpSpPr/>
            <p:nvPr/>
          </p:nvGrpSpPr>
          <p:grpSpPr>
            <a:xfrm>
              <a:off x="3902685" y="4261099"/>
              <a:ext cx="1637340" cy="923330"/>
              <a:chOff x="7092387" y="4449541"/>
              <a:chExt cx="1637340" cy="923330"/>
            </a:xfrm>
          </p:grpSpPr>
          <p:sp>
            <p:nvSpPr>
              <p:cNvPr id="11" name="Rounded Rectangular Callout 10">
                <a:extLst>
                  <a:ext uri="{FF2B5EF4-FFF2-40B4-BE49-F238E27FC236}">
                    <a16:creationId xmlns:a16="http://schemas.microsoft.com/office/drawing/2014/main" id="{D0F7A035-ACEA-1740-8BCC-6EADAC1A9026}"/>
                  </a:ext>
                </a:extLst>
              </p:cNvPr>
              <p:cNvSpPr/>
              <p:nvPr/>
            </p:nvSpPr>
            <p:spPr>
              <a:xfrm>
                <a:off x="7128166" y="4477155"/>
                <a:ext cx="1551360" cy="868102"/>
              </a:xfrm>
              <a:prstGeom prst="wedgeRoundRectCallout">
                <a:avLst>
                  <a:gd name="adj1" fmla="val 168173"/>
                  <a:gd name="adj2" fmla="val 137167"/>
                  <a:gd name="adj3" fmla="val 16667"/>
                </a:avLst>
              </a:prstGeom>
              <a:solidFill>
                <a:srgbClr val="FBC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96F486-86FD-5440-938D-37FD20E066AE}"/>
                  </a:ext>
                </a:extLst>
              </p:cNvPr>
              <p:cNvSpPr txBox="1"/>
              <p:nvPr/>
            </p:nvSpPr>
            <p:spPr>
              <a:xfrm>
                <a:off x="7092387" y="4449541"/>
                <a:ext cx="1637340" cy="923330"/>
              </a:xfrm>
              <a:prstGeom prst="rect">
                <a:avLst/>
              </a:prstGeom>
              <a:noFill/>
            </p:spPr>
            <p:txBody>
              <a:bodyPr wrap="square" rtlCol="0">
                <a:spAutoFit/>
              </a:bodyPr>
              <a:lstStyle/>
              <a:p>
                <a:pPr algn="ctr"/>
                <a:r>
                  <a:rPr lang="en-US" dirty="0"/>
                  <a:t>Salish Sea Transboundary Action Plan</a:t>
                </a:r>
              </a:p>
            </p:txBody>
          </p:sp>
        </p:grpSp>
        <p:pic>
          <p:nvPicPr>
            <p:cNvPr id="29" name="Picture 28" descr="A close-up of a crab&#10;&#10;Description automatically generated with medium confidence">
              <a:extLst>
                <a:ext uri="{FF2B5EF4-FFF2-40B4-BE49-F238E27FC236}">
                  <a16:creationId xmlns:a16="http://schemas.microsoft.com/office/drawing/2014/main" id="{7D8BF230-AF43-2B4D-B59F-0A215476CBE3}"/>
                </a:ext>
              </a:extLst>
            </p:cNvPr>
            <p:cNvPicPr>
              <a:picLocks noChangeAspect="1"/>
            </p:cNvPicPr>
            <p:nvPr/>
          </p:nvPicPr>
          <p:blipFill>
            <a:blip r:embed="rId8"/>
            <a:stretch>
              <a:fillRect/>
            </a:stretch>
          </p:blipFill>
          <p:spPr>
            <a:xfrm>
              <a:off x="2875676" y="1422140"/>
              <a:ext cx="2054018" cy="2632950"/>
            </a:xfrm>
            <a:prstGeom prst="rect">
              <a:avLst/>
            </a:prstGeom>
            <a:ln w="28575">
              <a:solidFill>
                <a:schemeClr val="tx1"/>
              </a:solidFill>
            </a:ln>
          </p:spPr>
        </p:pic>
      </p:grpSp>
      <p:grpSp>
        <p:nvGrpSpPr>
          <p:cNvPr id="30" name="Group 29">
            <a:extLst>
              <a:ext uri="{FF2B5EF4-FFF2-40B4-BE49-F238E27FC236}">
                <a16:creationId xmlns:a16="http://schemas.microsoft.com/office/drawing/2014/main" id="{C0DEA63D-AEE3-3540-AF29-90942BDF8935}"/>
              </a:ext>
            </a:extLst>
          </p:cNvPr>
          <p:cNvGrpSpPr/>
          <p:nvPr/>
        </p:nvGrpSpPr>
        <p:grpSpPr>
          <a:xfrm>
            <a:off x="5444386" y="1422140"/>
            <a:ext cx="1922412" cy="3813307"/>
            <a:chOff x="5444386" y="1422140"/>
            <a:chExt cx="1922412" cy="3813307"/>
          </a:xfrm>
        </p:grpSpPr>
        <p:grpSp>
          <p:nvGrpSpPr>
            <p:cNvPr id="24" name="Group 23">
              <a:extLst>
                <a:ext uri="{FF2B5EF4-FFF2-40B4-BE49-F238E27FC236}">
                  <a16:creationId xmlns:a16="http://schemas.microsoft.com/office/drawing/2014/main" id="{42CCF926-776E-4647-9F51-EA26AA53A3EE}"/>
                </a:ext>
              </a:extLst>
            </p:cNvPr>
            <p:cNvGrpSpPr/>
            <p:nvPr/>
          </p:nvGrpSpPr>
          <p:grpSpPr>
            <a:xfrm>
              <a:off x="5657498" y="4261099"/>
              <a:ext cx="1405093" cy="974348"/>
              <a:chOff x="7790720" y="3577023"/>
              <a:chExt cx="1405093" cy="974348"/>
            </a:xfrm>
          </p:grpSpPr>
          <p:sp>
            <p:nvSpPr>
              <p:cNvPr id="9" name="Rounded Rectangular Callout 8">
                <a:extLst>
                  <a:ext uri="{FF2B5EF4-FFF2-40B4-BE49-F238E27FC236}">
                    <a16:creationId xmlns:a16="http://schemas.microsoft.com/office/drawing/2014/main" id="{F076B9EE-60B2-2E4C-B38D-6A12CECBDFD3}"/>
                  </a:ext>
                </a:extLst>
              </p:cNvPr>
              <p:cNvSpPr/>
              <p:nvPr/>
            </p:nvSpPr>
            <p:spPr>
              <a:xfrm>
                <a:off x="7862469" y="3577023"/>
                <a:ext cx="1244960" cy="974348"/>
              </a:xfrm>
              <a:prstGeom prst="wedgeRoundRectCallout">
                <a:avLst>
                  <a:gd name="adj1" fmla="val 109709"/>
                  <a:gd name="adj2" fmla="val 120526"/>
                  <a:gd name="adj3" fmla="val 16667"/>
                </a:avLst>
              </a:prstGeom>
              <a:solidFill>
                <a:srgbClr val="FBC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F65E03C-AB35-104D-B76A-D3EB208EF2A3}"/>
                  </a:ext>
                </a:extLst>
              </p:cNvPr>
              <p:cNvSpPr txBox="1"/>
              <p:nvPr/>
            </p:nvSpPr>
            <p:spPr>
              <a:xfrm>
                <a:off x="7790720" y="3614280"/>
                <a:ext cx="1405093" cy="923330"/>
              </a:xfrm>
              <a:prstGeom prst="rect">
                <a:avLst/>
              </a:prstGeom>
              <a:noFill/>
            </p:spPr>
            <p:txBody>
              <a:bodyPr wrap="square" rtlCol="0">
                <a:spAutoFit/>
              </a:bodyPr>
              <a:lstStyle/>
              <a:p>
                <a:pPr algn="ctr"/>
                <a:r>
                  <a:rPr lang="en-US" dirty="0"/>
                  <a:t>WA, WDFW, DFO cross training</a:t>
                </a:r>
              </a:p>
            </p:txBody>
          </p:sp>
        </p:grpSp>
        <p:pic>
          <p:nvPicPr>
            <p:cNvPr id="31" name="Picture 30" descr="A picture containing outdoor, grass, sky, tree&#10;&#10;Description automatically generated">
              <a:extLst>
                <a:ext uri="{FF2B5EF4-FFF2-40B4-BE49-F238E27FC236}">
                  <a16:creationId xmlns:a16="http://schemas.microsoft.com/office/drawing/2014/main" id="{C3610169-BE27-A74C-86FC-11C5C529CF13}"/>
                </a:ext>
              </a:extLst>
            </p:cNvPr>
            <p:cNvPicPr>
              <a:picLocks noChangeAspect="1"/>
            </p:cNvPicPr>
            <p:nvPr/>
          </p:nvPicPr>
          <p:blipFill rotWithShape="1">
            <a:blip r:embed="rId9"/>
            <a:srcRect l="57568" t="29192" r="8208"/>
            <a:stretch/>
          </p:blipFill>
          <p:spPr>
            <a:xfrm>
              <a:off x="5444386" y="1422140"/>
              <a:ext cx="1922412" cy="2662465"/>
            </a:xfrm>
            <a:prstGeom prst="rect">
              <a:avLst/>
            </a:prstGeom>
          </p:spPr>
        </p:pic>
      </p:grpSp>
      <p:pic>
        <p:nvPicPr>
          <p:cNvPr id="33" name="Picture 32">
            <a:extLst>
              <a:ext uri="{FF2B5EF4-FFF2-40B4-BE49-F238E27FC236}">
                <a16:creationId xmlns:a16="http://schemas.microsoft.com/office/drawing/2014/main" id="{A5573824-05D8-3B48-A82A-8A2F4480C193}"/>
              </a:ext>
            </a:extLst>
          </p:cNvPr>
          <p:cNvPicPr>
            <a:picLocks noChangeAspect="1"/>
          </p:cNvPicPr>
          <p:nvPr/>
        </p:nvPicPr>
        <p:blipFill>
          <a:blip r:embed="rId10"/>
          <a:stretch>
            <a:fillRect/>
          </a:stretch>
        </p:blipFill>
        <p:spPr>
          <a:xfrm>
            <a:off x="278402" y="1936260"/>
            <a:ext cx="1637340" cy="1637340"/>
          </a:xfrm>
          <a:prstGeom prst="rect">
            <a:avLst/>
          </a:prstGeom>
        </p:spPr>
      </p:pic>
      <p:grpSp>
        <p:nvGrpSpPr>
          <p:cNvPr id="32" name="Group 31">
            <a:extLst>
              <a:ext uri="{FF2B5EF4-FFF2-40B4-BE49-F238E27FC236}">
                <a16:creationId xmlns:a16="http://schemas.microsoft.com/office/drawing/2014/main" id="{EE60084F-DC82-4E40-82FF-06E6B43C955B}"/>
              </a:ext>
            </a:extLst>
          </p:cNvPr>
          <p:cNvGrpSpPr/>
          <p:nvPr/>
        </p:nvGrpSpPr>
        <p:grpSpPr>
          <a:xfrm>
            <a:off x="7180064" y="1456574"/>
            <a:ext cx="4367612" cy="4039722"/>
            <a:chOff x="7180064" y="1456574"/>
            <a:chExt cx="4367612" cy="4039722"/>
          </a:xfrm>
        </p:grpSpPr>
        <p:grpSp>
          <p:nvGrpSpPr>
            <p:cNvPr id="25" name="Group 24">
              <a:extLst>
                <a:ext uri="{FF2B5EF4-FFF2-40B4-BE49-F238E27FC236}">
                  <a16:creationId xmlns:a16="http://schemas.microsoft.com/office/drawing/2014/main" id="{6C77E15E-03C1-ED47-9F3A-5A0A241E7A35}"/>
                </a:ext>
              </a:extLst>
            </p:cNvPr>
            <p:cNvGrpSpPr/>
            <p:nvPr/>
          </p:nvGrpSpPr>
          <p:grpSpPr>
            <a:xfrm>
              <a:off x="7180064" y="4261099"/>
              <a:ext cx="1487106" cy="1235197"/>
              <a:chOff x="9007039" y="4406876"/>
              <a:chExt cx="1487106" cy="1235197"/>
            </a:xfrm>
          </p:grpSpPr>
          <p:sp>
            <p:nvSpPr>
              <p:cNvPr id="15" name="Rounded Rectangular Callout 14">
                <a:extLst>
                  <a:ext uri="{FF2B5EF4-FFF2-40B4-BE49-F238E27FC236}">
                    <a16:creationId xmlns:a16="http://schemas.microsoft.com/office/drawing/2014/main" id="{4CB017F1-49D7-6C40-8708-76042F414C2D}"/>
                  </a:ext>
                </a:extLst>
              </p:cNvPr>
              <p:cNvSpPr/>
              <p:nvPr/>
            </p:nvSpPr>
            <p:spPr>
              <a:xfrm>
                <a:off x="9054537" y="4441745"/>
                <a:ext cx="1387160" cy="1200328"/>
              </a:xfrm>
              <a:prstGeom prst="wedgeRoundRectCallout">
                <a:avLst>
                  <a:gd name="adj1" fmla="val 84269"/>
                  <a:gd name="adj2" fmla="val 86595"/>
                  <a:gd name="adj3" fmla="val 16667"/>
                </a:avLst>
              </a:prstGeom>
              <a:solidFill>
                <a:srgbClr val="FBC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C0EA157-E426-B740-8955-4AF4EDE0E91A}"/>
                  </a:ext>
                </a:extLst>
              </p:cNvPr>
              <p:cNvSpPr txBox="1"/>
              <p:nvPr/>
            </p:nvSpPr>
            <p:spPr>
              <a:xfrm>
                <a:off x="9007039" y="4406876"/>
                <a:ext cx="1487106" cy="1200329"/>
              </a:xfrm>
              <a:prstGeom prst="rect">
                <a:avLst/>
              </a:prstGeom>
              <a:noFill/>
            </p:spPr>
            <p:txBody>
              <a:bodyPr wrap="square" rtlCol="0">
                <a:spAutoFit/>
              </a:bodyPr>
              <a:lstStyle/>
              <a:p>
                <a:pPr algn="ctr"/>
                <a:r>
                  <a:rPr lang="en-US" dirty="0"/>
                  <a:t>WDFW &amp; Lummi initiate co-management</a:t>
                </a:r>
              </a:p>
            </p:txBody>
          </p:sp>
        </p:grpSp>
        <p:pic>
          <p:nvPicPr>
            <p:cNvPr id="36" name="Picture 35" descr="A group of people standing in water&#10;&#10;Description automatically generated with medium confidence">
              <a:extLst>
                <a:ext uri="{FF2B5EF4-FFF2-40B4-BE49-F238E27FC236}">
                  <a16:creationId xmlns:a16="http://schemas.microsoft.com/office/drawing/2014/main" id="{91F5C34A-6C44-9A4D-925B-8901077213F0}"/>
                </a:ext>
              </a:extLst>
            </p:cNvPr>
            <p:cNvPicPr>
              <a:picLocks noChangeAspect="1"/>
            </p:cNvPicPr>
            <p:nvPr/>
          </p:nvPicPr>
          <p:blipFill>
            <a:blip r:embed="rId11"/>
            <a:stretch>
              <a:fillRect/>
            </a:stretch>
          </p:blipFill>
          <p:spPr>
            <a:xfrm>
              <a:off x="8048312" y="1456574"/>
              <a:ext cx="3499364" cy="2624523"/>
            </a:xfrm>
            <a:prstGeom prst="rect">
              <a:avLst/>
            </a:prstGeom>
          </p:spPr>
        </p:pic>
      </p:grpSp>
    </p:spTree>
    <p:extLst>
      <p:ext uri="{BB962C8B-B14F-4D97-AF65-F5344CB8AC3E}">
        <p14:creationId xmlns:p14="http://schemas.microsoft.com/office/powerpoint/2010/main" val="36685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B13423EA-50C9-1B45-A9BD-CA435127DBCF}"/>
                                            </p:graphicEl>
                                          </p:spTgt>
                                        </p:tgtEl>
                                        <p:attrNameLst>
                                          <p:attrName>style.visibility</p:attrName>
                                        </p:attrNameLst>
                                      </p:cBhvr>
                                      <p:to>
                                        <p:strVal val="visible"/>
                                      </p:to>
                                    </p:set>
                                    <p:animEffect transition="in" filter="wipe(left)">
                                      <p:cBhvr>
                                        <p:cTn id="7" dur="500"/>
                                        <p:tgtEl>
                                          <p:spTgt spid="4">
                                            <p:graphicEl>
                                              <a:dgm id="{B13423EA-50C9-1B45-A9BD-CA435127DBCF}"/>
                                            </p:graphicEl>
                                          </p:spTgt>
                                        </p:tgtEl>
                                      </p:cBhvr>
                                    </p:animEffect>
                                  </p:childTnLst>
                                </p:cTn>
                              </p:par>
                            </p:childTnLst>
                          </p:cTn>
                        </p:par>
                        <p:par>
                          <p:cTn id="8" fill="hold">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4">
                                            <p:graphicEl>
                                              <a:dgm id="{61D7C4BF-FEA0-934C-A0F5-8A32734D8475}"/>
                                            </p:graphicEl>
                                          </p:spTgt>
                                        </p:tgtEl>
                                        <p:attrNameLst>
                                          <p:attrName>style.visibility</p:attrName>
                                        </p:attrNameLst>
                                      </p:cBhvr>
                                      <p:to>
                                        <p:strVal val="visible"/>
                                      </p:to>
                                    </p:set>
                                    <p:animEffect transition="in" filter="wipe(left)">
                                      <p:cBhvr>
                                        <p:cTn id="11" dur="500"/>
                                        <p:tgtEl>
                                          <p:spTgt spid="4">
                                            <p:graphicEl>
                                              <a:dgm id="{61D7C4BF-FEA0-934C-A0F5-8A32734D8475}"/>
                                            </p:graphicEl>
                                          </p:spTgt>
                                        </p:tgtEl>
                                      </p:cBhvr>
                                    </p:animEffect>
                                  </p:childTnLst>
                                </p:cTn>
                              </p:par>
                            </p:childTnLst>
                          </p:cTn>
                        </p:par>
                        <p:par>
                          <p:cTn id="12" fill="hold">
                            <p:stCondLst>
                              <p:cond delay="1500"/>
                            </p:stCondLst>
                            <p:childTnLst>
                              <p:par>
                                <p:cTn id="13" presetID="22" presetClass="entr" presetSubtype="8" fill="hold" grpId="0" nodeType="afterEffect">
                                  <p:stCondLst>
                                    <p:cond delay="500"/>
                                  </p:stCondLst>
                                  <p:childTnLst>
                                    <p:set>
                                      <p:cBhvr>
                                        <p:cTn id="14" dur="1" fill="hold">
                                          <p:stCondLst>
                                            <p:cond delay="0"/>
                                          </p:stCondLst>
                                        </p:cTn>
                                        <p:tgtEl>
                                          <p:spTgt spid="4">
                                            <p:graphicEl>
                                              <a:dgm id="{34A7D7F8-24CF-8E41-AC95-A3272A208F25}"/>
                                            </p:graphicEl>
                                          </p:spTgt>
                                        </p:tgtEl>
                                        <p:attrNameLst>
                                          <p:attrName>style.visibility</p:attrName>
                                        </p:attrNameLst>
                                      </p:cBhvr>
                                      <p:to>
                                        <p:strVal val="visible"/>
                                      </p:to>
                                    </p:set>
                                    <p:animEffect transition="in" filter="wipe(left)">
                                      <p:cBhvr>
                                        <p:cTn id="15" dur="500"/>
                                        <p:tgtEl>
                                          <p:spTgt spid="4">
                                            <p:graphicEl>
                                              <a:dgm id="{34A7D7F8-24CF-8E41-AC95-A3272A208F25}"/>
                                            </p:graphicEl>
                                          </p:spTgt>
                                        </p:tgtEl>
                                      </p:cBhvr>
                                    </p:animEffect>
                                  </p:childTnLst>
                                </p:cTn>
                              </p:par>
                            </p:childTnLst>
                          </p:cTn>
                        </p:par>
                        <p:par>
                          <p:cTn id="16" fill="hold">
                            <p:stCondLst>
                              <p:cond delay="2500"/>
                            </p:stCondLst>
                            <p:childTnLst>
                              <p:par>
                                <p:cTn id="17" presetID="22" presetClass="entr" presetSubtype="8" fill="hold" grpId="0" nodeType="afterEffect">
                                  <p:stCondLst>
                                    <p:cond delay="500"/>
                                  </p:stCondLst>
                                  <p:childTnLst>
                                    <p:set>
                                      <p:cBhvr>
                                        <p:cTn id="18" dur="1" fill="hold">
                                          <p:stCondLst>
                                            <p:cond delay="0"/>
                                          </p:stCondLst>
                                        </p:cTn>
                                        <p:tgtEl>
                                          <p:spTgt spid="4">
                                            <p:graphicEl>
                                              <a:dgm id="{EDBB7CAE-F53B-4C43-B75C-94301065248D}"/>
                                            </p:graphicEl>
                                          </p:spTgt>
                                        </p:tgtEl>
                                        <p:attrNameLst>
                                          <p:attrName>style.visibility</p:attrName>
                                        </p:attrNameLst>
                                      </p:cBhvr>
                                      <p:to>
                                        <p:strVal val="visible"/>
                                      </p:to>
                                    </p:set>
                                    <p:animEffect transition="in" filter="wipe(left)">
                                      <p:cBhvr>
                                        <p:cTn id="19" dur="500"/>
                                        <p:tgtEl>
                                          <p:spTgt spid="4">
                                            <p:graphicEl>
                                              <a:dgm id="{EDBB7CAE-F53B-4C43-B75C-94301065248D}"/>
                                            </p:graphicEl>
                                          </p:spTgt>
                                        </p:tgtEl>
                                      </p:cBhvr>
                                    </p:animEffect>
                                  </p:childTnLst>
                                </p:cTn>
                              </p:par>
                            </p:childTnLst>
                          </p:cTn>
                        </p:par>
                        <p:par>
                          <p:cTn id="20" fill="hold">
                            <p:stCondLst>
                              <p:cond delay="3500"/>
                            </p:stCondLst>
                            <p:childTnLst>
                              <p:par>
                                <p:cTn id="21" presetID="22" presetClass="entr" presetSubtype="8" fill="hold" grpId="0" nodeType="afterEffect">
                                  <p:stCondLst>
                                    <p:cond delay="500"/>
                                  </p:stCondLst>
                                  <p:childTnLst>
                                    <p:set>
                                      <p:cBhvr>
                                        <p:cTn id="22" dur="1" fill="hold">
                                          <p:stCondLst>
                                            <p:cond delay="0"/>
                                          </p:stCondLst>
                                        </p:cTn>
                                        <p:tgtEl>
                                          <p:spTgt spid="4">
                                            <p:graphicEl>
                                              <a:dgm id="{6FEDED1C-6027-5942-8CC5-664CC1167A14}"/>
                                            </p:graphicEl>
                                          </p:spTgt>
                                        </p:tgtEl>
                                        <p:attrNameLst>
                                          <p:attrName>style.visibility</p:attrName>
                                        </p:attrNameLst>
                                      </p:cBhvr>
                                      <p:to>
                                        <p:strVal val="visible"/>
                                      </p:to>
                                    </p:set>
                                    <p:animEffect transition="in" filter="wipe(left)">
                                      <p:cBhvr>
                                        <p:cTn id="23" dur="500"/>
                                        <p:tgtEl>
                                          <p:spTgt spid="4">
                                            <p:graphicEl>
                                              <a:dgm id="{6FEDED1C-6027-5942-8CC5-664CC1167A14}"/>
                                            </p:graphicEl>
                                          </p:spTgt>
                                        </p:tgtEl>
                                      </p:cBhvr>
                                    </p:animEffect>
                                  </p:childTnLst>
                                </p:cTn>
                              </p:par>
                            </p:childTnLst>
                          </p:cTn>
                        </p:par>
                        <p:par>
                          <p:cTn id="24" fill="hold">
                            <p:stCondLst>
                              <p:cond delay="4500"/>
                            </p:stCondLst>
                            <p:childTnLst>
                              <p:par>
                                <p:cTn id="25" presetID="22" presetClass="entr" presetSubtype="8" fill="hold" grpId="0" nodeType="afterEffect">
                                  <p:stCondLst>
                                    <p:cond delay="500"/>
                                  </p:stCondLst>
                                  <p:childTnLst>
                                    <p:set>
                                      <p:cBhvr>
                                        <p:cTn id="26" dur="1" fill="hold">
                                          <p:stCondLst>
                                            <p:cond delay="0"/>
                                          </p:stCondLst>
                                        </p:cTn>
                                        <p:tgtEl>
                                          <p:spTgt spid="4">
                                            <p:graphicEl>
                                              <a:dgm id="{5F878341-2BD6-9A45-817A-90C50E713D96}"/>
                                            </p:graphicEl>
                                          </p:spTgt>
                                        </p:tgtEl>
                                        <p:attrNameLst>
                                          <p:attrName>style.visibility</p:attrName>
                                        </p:attrNameLst>
                                      </p:cBhvr>
                                      <p:to>
                                        <p:strVal val="visible"/>
                                      </p:to>
                                    </p:set>
                                    <p:animEffect transition="in" filter="wipe(left)">
                                      <p:cBhvr>
                                        <p:cTn id="27" dur="500"/>
                                        <p:tgtEl>
                                          <p:spTgt spid="4">
                                            <p:graphicEl>
                                              <a:dgm id="{5F878341-2BD6-9A45-817A-90C50E713D96}"/>
                                            </p:graphicEl>
                                          </p:spTgt>
                                        </p:tgtEl>
                                      </p:cBhvr>
                                    </p:animEffect>
                                  </p:childTnLst>
                                </p:cTn>
                              </p:par>
                            </p:childTnLst>
                          </p:cTn>
                        </p:par>
                        <p:par>
                          <p:cTn id="28" fill="hold">
                            <p:stCondLst>
                              <p:cond delay="5500"/>
                            </p:stCondLst>
                            <p:childTnLst>
                              <p:par>
                                <p:cTn id="29" presetID="22" presetClass="entr" presetSubtype="8" fill="hold" grpId="0" nodeType="afterEffect">
                                  <p:stCondLst>
                                    <p:cond delay="500"/>
                                  </p:stCondLst>
                                  <p:childTnLst>
                                    <p:set>
                                      <p:cBhvr>
                                        <p:cTn id="30" dur="1" fill="hold">
                                          <p:stCondLst>
                                            <p:cond delay="0"/>
                                          </p:stCondLst>
                                        </p:cTn>
                                        <p:tgtEl>
                                          <p:spTgt spid="4">
                                            <p:graphicEl>
                                              <a:dgm id="{CBF13B3C-E3C9-CC4D-B382-6367A62C91D3}"/>
                                            </p:graphicEl>
                                          </p:spTgt>
                                        </p:tgtEl>
                                        <p:attrNameLst>
                                          <p:attrName>style.visibility</p:attrName>
                                        </p:attrNameLst>
                                      </p:cBhvr>
                                      <p:to>
                                        <p:strVal val="visible"/>
                                      </p:to>
                                    </p:set>
                                    <p:animEffect transition="in" filter="wipe(left)">
                                      <p:cBhvr>
                                        <p:cTn id="31" dur="500"/>
                                        <p:tgtEl>
                                          <p:spTgt spid="4">
                                            <p:graphicEl>
                                              <a:dgm id="{CBF13B3C-E3C9-CC4D-B382-6367A62C91D3}"/>
                                            </p:graphicEl>
                                          </p:spTgt>
                                        </p:tgtEl>
                                      </p:cBhvr>
                                    </p:animEffect>
                                  </p:childTnLst>
                                </p:cTn>
                              </p:par>
                            </p:childTnLst>
                          </p:cTn>
                        </p:par>
                        <p:par>
                          <p:cTn id="32" fill="hold">
                            <p:stCondLst>
                              <p:cond delay="6500"/>
                            </p:stCondLst>
                            <p:childTnLst>
                              <p:par>
                                <p:cTn id="33" presetID="22" presetClass="entr" presetSubtype="8" fill="hold" grpId="0" nodeType="afterEffect">
                                  <p:stCondLst>
                                    <p:cond delay="500"/>
                                  </p:stCondLst>
                                  <p:childTnLst>
                                    <p:set>
                                      <p:cBhvr>
                                        <p:cTn id="34" dur="1" fill="hold">
                                          <p:stCondLst>
                                            <p:cond delay="0"/>
                                          </p:stCondLst>
                                        </p:cTn>
                                        <p:tgtEl>
                                          <p:spTgt spid="4">
                                            <p:graphicEl>
                                              <a:dgm id="{C3B2FF43-8B30-E94D-9AA9-0EF65D963E59}"/>
                                            </p:graphicEl>
                                          </p:spTgt>
                                        </p:tgtEl>
                                        <p:attrNameLst>
                                          <p:attrName>style.visibility</p:attrName>
                                        </p:attrNameLst>
                                      </p:cBhvr>
                                      <p:to>
                                        <p:strVal val="visible"/>
                                      </p:to>
                                    </p:set>
                                    <p:animEffect transition="in" filter="wipe(left)">
                                      <p:cBhvr>
                                        <p:cTn id="35" dur="500"/>
                                        <p:tgtEl>
                                          <p:spTgt spid="4">
                                            <p:graphicEl>
                                              <a:dgm id="{C3B2FF43-8B30-E94D-9AA9-0EF65D963E59}"/>
                                            </p:graphicEl>
                                          </p:spTgt>
                                        </p:tgtEl>
                                      </p:cBhvr>
                                    </p:animEffect>
                                  </p:childTnLst>
                                </p:cTn>
                              </p:par>
                            </p:childTnLst>
                          </p:cTn>
                        </p:par>
                        <p:par>
                          <p:cTn id="36" fill="hold">
                            <p:stCondLst>
                              <p:cond delay="7500"/>
                            </p:stCondLst>
                            <p:childTnLst>
                              <p:par>
                                <p:cTn id="37" presetID="22" presetClass="entr" presetSubtype="8" fill="hold" grpId="0" nodeType="afterEffect">
                                  <p:stCondLst>
                                    <p:cond delay="500"/>
                                  </p:stCondLst>
                                  <p:childTnLst>
                                    <p:set>
                                      <p:cBhvr>
                                        <p:cTn id="38" dur="1" fill="hold">
                                          <p:stCondLst>
                                            <p:cond delay="0"/>
                                          </p:stCondLst>
                                        </p:cTn>
                                        <p:tgtEl>
                                          <p:spTgt spid="4">
                                            <p:graphicEl>
                                              <a:dgm id="{CBC035EA-96E9-1347-A3DD-A40679248E50}"/>
                                            </p:graphicEl>
                                          </p:spTgt>
                                        </p:tgtEl>
                                        <p:attrNameLst>
                                          <p:attrName>style.visibility</p:attrName>
                                        </p:attrNameLst>
                                      </p:cBhvr>
                                      <p:to>
                                        <p:strVal val="visible"/>
                                      </p:to>
                                    </p:set>
                                    <p:animEffect transition="in" filter="wipe(left)">
                                      <p:cBhvr>
                                        <p:cTn id="39" dur="500"/>
                                        <p:tgtEl>
                                          <p:spTgt spid="4">
                                            <p:graphicEl>
                                              <a:dgm id="{CBC035EA-96E9-1347-A3DD-A40679248E50}"/>
                                            </p:graphicEl>
                                          </p:spTgt>
                                        </p:tgtEl>
                                      </p:cBhvr>
                                    </p:animEffect>
                                  </p:childTnLst>
                                </p:cTn>
                              </p:par>
                            </p:childTnLst>
                          </p:cTn>
                        </p:par>
                        <p:par>
                          <p:cTn id="40" fill="hold">
                            <p:stCondLst>
                              <p:cond delay="8500"/>
                            </p:stCondLst>
                            <p:childTnLst>
                              <p:par>
                                <p:cTn id="41" presetID="22" presetClass="entr" presetSubtype="8" fill="hold" grpId="0" nodeType="afterEffect">
                                  <p:stCondLst>
                                    <p:cond delay="500"/>
                                  </p:stCondLst>
                                  <p:childTnLst>
                                    <p:set>
                                      <p:cBhvr>
                                        <p:cTn id="42" dur="1" fill="hold">
                                          <p:stCondLst>
                                            <p:cond delay="0"/>
                                          </p:stCondLst>
                                        </p:cTn>
                                        <p:tgtEl>
                                          <p:spTgt spid="4">
                                            <p:graphicEl>
                                              <a:dgm id="{9F0E4342-C79D-FA4C-BABB-94539EC7A91C}"/>
                                            </p:graphicEl>
                                          </p:spTgt>
                                        </p:tgtEl>
                                        <p:attrNameLst>
                                          <p:attrName>style.visibility</p:attrName>
                                        </p:attrNameLst>
                                      </p:cBhvr>
                                      <p:to>
                                        <p:strVal val="visible"/>
                                      </p:to>
                                    </p:set>
                                    <p:animEffect transition="in" filter="wipe(left)">
                                      <p:cBhvr>
                                        <p:cTn id="43" dur="500"/>
                                        <p:tgtEl>
                                          <p:spTgt spid="4">
                                            <p:graphicEl>
                                              <a:dgm id="{9F0E4342-C79D-FA4C-BABB-94539EC7A91C}"/>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A752E8-B910-554E-A1C4-3D3CFAC9667C}"/>
              </a:ext>
            </a:extLst>
          </p:cNvPr>
          <p:cNvSpPr>
            <a:spLocks noGrp="1"/>
          </p:cNvSpPr>
          <p:nvPr>
            <p:ph type="pic" idx="1"/>
          </p:nvPr>
        </p:nvSpPr>
        <p:spPr/>
      </p:sp>
      <p:pic>
        <p:nvPicPr>
          <p:cNvPr id="5" name="Picture 4">
            <a:extLst>
              <a:ext uri="{FF2B5EF4-FFF2-40B4-BE49-F238E27FC236}">
                <a16:creationId xmlns:a16="http://schemas.microsoft.com/office/drawing/2014/main" id="{9CB0C3AD-675F-D942-AB60-8992AADFD3C2}"/>
              </a:ext>
            </a:extLst>
          </p:cNvPr>
          <p:cNvPicPr>
            <a:picLocks noChangeAspect="1"/>
          </p:cNvPicPr>
          <p:nvPr/>
        </p:nvPicPr>
        <p:blipFill rotWithShape="1">
          <a:blip r:embed="rId3">
            <a:extLst>
              <a:ext uri="{28A0092B-C50C-407E-A947-70E740481C1C}">
                <a14:useLocalDpi xmlns:a14="http://schemas.microsoft.com/office/drawing/2010/main"/>
              </a:ext>
            </a:extLst>
          </a:blip>
          <a:srcRect l="15729" t="10775" r="7387" b="7130"/>
          <a:stretch/>
        </p:blipFill>
        <p:spPr>
          <a:xfrm>
            <a:off x="3102964" y="-1"/>
            <a:ext cx="9089036" cy="6858001"/>
          </a:xfrm>
          <a:prstGeom prst="rect">
            <a:avLst/>
          </a:prstGeom>
        </p:spPr>
      </p:pic>
      <p:sp>
        <p:nvSpPr>
          <p:cNvPr id="21" name="Title 20">
            <a:extLst>
              <a:ext uri="{FF2B5EF4-FFF2-40B4-BE49-F238E27FC236}">
                <a16:creationId xmlns:a16="http://schemas.microsoft.com/office/drawing/2014/main" id="{E07AD0BD-287C-A546-B365-4AE5131FFD61}"/>
              </a:ext>
            </a:extLst>
          </p:cNvPr>
          <p:cNvSpPr txBox="1">
            <a:spLocks noGrp="1"/>
          </p:cNvSpPr>
          <p:nvPr>
            <p:ph type="title"/>
          </p:nvPr>
        </p:nvSpPr>
        <p:spPr>
          <a:xfrm>
            <a:off x="0" y="15152"/>
            <a:ext cx="3932237" cy="1089529"/>
          </a:xfrm>
          <a:prstGeom prst="rect">
            <a:avLst/>
          </a:prstGeom>
          <a:noFill/>
        </p:spPr>
        <p:txBody>
          <a:bodyPr wrap="square" rtlCol="0">
            <a:spAutoFit/>
          </a:bodyPr>
          <a:lstStyle/>
          <a:p>
            <a:r>
              <a:rPr lang="en-US" sz="3600" dirty="0">
                <a:latin typeface="+mj-lt"/>
              </a:rPr>
              <a:t>Salish Sea</a:t>
            </a:r>
          </a:p>
          <a:p>
            <a:r>
              <a:rPr lang="en-US" sz="3600" dirty="0">
                <a:latin typeface="+mj-lt"/>
              </a:rPr>
              <a:t>Invasion Status</a:t>
            </a:r>
          </a:p>
        </p:txBody>
      </p:sp>
      <p:sp>
        <p:nvSpPr>
          <p:cNvPr id="4" name="Text Placeholder 3">
            <a:extLst>
              <a:ext uri="{FF2B5EF4-FFF2-40B4-BE49-F238E27FC236}">
                <a16:creationId xmlns:a16="http://schemas.microsoft.com/office/drawing/2014/main" id="{9DC6894D-1AB3-CD44-A20C-157E51F25F7C}"/>
              </a:ext>
            </a:extLst>
          </p:cNvPr>
          <p:cNvSpPr>
            <a:spLocks noGrp="1"/>
          </p:cNvSpPr>
          <p:nvPr>
            <p:ph type="body" sz="half" idx="2"/>
          </p:nvPr>
        </p:nvSpPr>
        <p:spPr>
          <a:xfrm>
            <a:off x="449706" y="2057400"/>
            <a:ext cx="4618970" cy="3811588"/>
          </a:xfrm>
        </p:spPr>
        <p:txBody>
          <a:bodyPr>
            <a:normAutofit/>
          </a:bodyPr>
          <a:lstStyle/>
          <a:p>
            <a:pPr marL="285750" indent="-285750">
              <a:buFont typeface="Arial" panose="020B0604020202020204" pitchFamily="34" charset="0"/>
              <a:buChar char="•"/>
            </a:pPr>
            <a:r>
              <a:rPr lang="en-US" sz="2400" dirty="0"/>
              <a:t>Salish Sea is an early and unfolding invasion.</a:t>
            </a:r>
          </a:p>
          <a:p>
            <a:pPr marL="285750" indent="-285750">
              <a:buFont typeface="Arial" panose="020B0604020202020204" pitchFamily="34" charset="0"/>
              <a:buChar char="•"/>
            </a:pPr>
            <a:r>
              <a:rPr lang="en-US" sz="2400" dirty="0"/>
              <a:t>Control actions localized but matter on a regional scale.</a:t>
            </a:r>
          </a:p>
          <a:p>
            <a:pPr marL="285750" indent="-285750">
              <a:buFont typeface="Arial" panose="020B0604020202020204" pitchFamily="34" charset="0"/>
              <a:buChar char="•"/>
            </a:pPr>
            <a:r>
              <a:rPr lang="en-US" sz="2400" dirty="0"/>
              <a:t>Information sharing:</a:t>
            </a:r>
          </a:p>
          <a:p>
            <a:pPr marL="742950" lvl="1" indent="-285750">
              <a:buFont typeface="Arial" panose="020B0604020202020204" pitchFamily="34" charset="0"/>
              <a:buChar char="•"/>
            </a:pPr>
            <a:r>
              <a:rPr lang="en-US" sz="2000" dirty="0"/>
              <a:t>Builds trust &amp; collective knowledge</a:t>
            </a:r>
          </a:p>
          <a:p>
            <a:pPr marL="742950" lvl="1" indent="-285750">
              <a:buFont typeface="Arial" panose="020B0604020202020204" pitchFamily="34" charset="0"/>
              <a:buChar char="•"/>
            </a:pPr>
            <a:r>
              <a:rPr lang="en-US" sz="2000" dirty="0"/>
              <a:t>Maximizes efficiency</a:t>
            </a:r>
          </a:p>
          <a:p>
            <a:pPr marL="742950" lvl="1" indent="-285750">
              <a:buFont typeface="Arial" panose="020B0604020202020204" pitchFamily="34" charset="0"/>
              <a:buChar char="•"/>
            </a:pPr>
            <a:r>
              <a:rPr lang="en-US" sz="2000" dirty="0"/>
              <a:t>Works both ways</a:t>
            </a:r>
          </a:p>
          <a:p>
            <a:pPr marL="742950" lvl="1" indent="-285750">
              <a:buFont typeface="Arial" panose="020B0604020202020204" pitchFamily="34" charset="0"/>
              <a:buChar char="•"/>
            </a:pPr>
            <a:r>
              <a:rPr lang="en-US" sz="2000" dirty="0"/>
              <a:t>Takes resources</a:t>
            </a:r>
            <a:endParaRPr lang="en-US" sz="2400" dirty="0"/>
          </a:p>
        </p:txBody>
      </p:sp>
      <p:grpSp>
        <p:nvGrpSpPr>
          <p:cNvPr id="7" name="Group 6">
            <a:extLst>
              <a:ext uri="{FF2B5EF4-FFF2-40B4-BE49-F238E27FC236}">
                <a16:creationId xmlns:a16="http://schemas.microsoft.com/office/drawing/2014/main" id="{B75A1382-99F6-804B-A805-9CFDC75B5F95}"/>
              </a:ext>
            </a:extLst>
          </p:cNvPr>
          <p:cNvGrpSpPr/>
          <p:nvPr/>
        </p:nvGrpSpPr>
        <p:grpSpPr>
          <a:xfrm>
            <a:off x="9263920" y="4804421"/>
            <a:ext cx="3042592" cy="1555104"/>
            <a:chOff x="9263921" y="-5970"/>
            <a:chExt cx="3042592" cy="1555104"/>
          </a:xfrm>
        </p:grpSpPr>
        <p:sp>
          <p:nvSpPr>
            <p:cNvPr id="22" name="Title 20">
              <a:extLst>
                <a:ext uri="{FF2B5EF4-FFF2-40B4-BE49-F238E27FC236}">
                  <a16:creationId xmlns:a16="http://schemas.microsoft.com/office/drawing/2014/main" id="{1518439F-9571-A64C-B079-3B6B1BD878BD}"/>
                </a:ext>
              </a:extLst>
            </p:cNvPr>
            <p:cNvSpPr txBox="1">
              <a:spLocks/>
            </p:cNvSpPr>
            <p:nvPr/>
          </p:nvSpPr>
          <p:spPr>
            <a:xfrm>
              <a:off x="9263921" y="-5970"/>
              <a:ext cx="2928079" cy="424732"/>
            </a:xfrm>
            <a:prstGeom prst="rect">
              <a:avLst/>
            </a:prstGeom>
            <a:no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400" dirty="0">
                  <a:solidFill>
                    <a:schemeClr val="bg1"/>
                  </a:solidFill>
                </a:rPr>
                <a:t>2021 Trapping Rates</a:t>
              </a:r>
            </a:p>
          </p:txBody>
        </p:sp>
        <p:sp>
          <p:nvSpPr>
            <p:cNvPr id="24" name="Oval 23">
              <a:extLst>
                <a:ext uri="{FF2B5EF4-FFF2-40B4-BE49-F238E27FC236}">
                  <a16:creationId xmlns:a16="http://schemas.microsoft.com/office/drawing/2014/main" id="{F31FF75A-F5F6-B742-B822-73E611CE7C0D}"/>
                </a:ext>
              </a:extLst>
            </p:cNvPr>
            <p:cNvSpPr>
              <a:spLocks noChangeAspect="1"/>
            </p:cNvSpPr>
            <p:nvPr/>
          </p:nvSpPr>
          <p:spPr>
            <a:xfrm>
              <a:off x="9513108" y="848050"/>
              <a:ext cx="182880" cy="18288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20">
              <a:extLst>
                <a:ext uri="{FF2B5EF4-FFF2-40B4-BE49-F238E27FC236}">
                  <a16:creationId xmlns:a16="http://schemas.microsoft.com/office/drawing/2014/main" id="{F66120DC-B62D-CA44-B6A1-1C7A00918CFF}"/>
                </a:ext>
              </a:extLst>
            </p:cNvPr>
            <p:cNvSpPr txBox="1">
              <a:spLocks/>
            </p:cNvSpPr>
            <p:nvPr/>
          </p:nvSpPr>
          <p:spPr>
            <a:xfrm>
              <a:off x="9348713" y="1124402"/>
              <a:ext cx="527156" cy="424732"/>
            </a:xfrm>
            <a:prstGeom prst="rect">
              <a:avLst/>
            </a:prstGeom>
            <a:no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400" dirty="0">
                  <a:solidFill>
                    <a:schemeClr val="bg1"/>
                  </a:solidFill>
                </a:rPr>
                <a:t>0</a:t>
              </a:r>
            </a:p>
          </p:txBody>
        </p:sp>
        <p:sp>
          <p:nvSpPr>
            <p:cNvPr id="26" name="Title 20">
              <a:extLst>
                <a:ext uri="{FF2B5EF4-FFF2-40B4-BE49-F238E27FC236}">
                  <a16:creationId xmlns:a16="http://schemas.microsoft.com/office/drawing/2014/main" id="{7310A9FF-E2DE-6D4A-9E37-E83CD3D9ACAE}"/>
                </a:ext>
              </a:extLst>
            </p:cNvPr>
            <p:cNvSpPr txBox="1">
              <a:spLocks/>
            </p:cNvSpPr>
            <p:nvPr/>
          </p:nvSpPr>
          <p:spPr>
            <a:xfrm>
              <a:off x="10008456" y="1124402"/>
              <a:ext cx="721337" cy="424732"/>
            </a:xfrm>
            <a:prstGeom prst="rect">
              <a:avLst/>
            </a:prstGeom>
            <a:no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400" dirty="0">
                  <a:solidFill>
                    <a:schemeClr val="bg1"/>
                  </a:solidFill>
                </a:rPr>
                <a:t>0.1</a:t>
              </a:r>
            </a:p>
          </p:txBody>
        </p:sp>
        <p:sp>
          <p:nvSpPr>
            <p:cNvPr id="27" name="Title 20">
              <a:extLst>
                <a:ext uri="{FF2B5EF4-FFF2-40B4-BE49-F238E27FC236}">
                  <a16:creationId xmlns:a16="http://schemas.microsoft.com/office/drawing/2014/main" id="{7A60C8C9-AC40-754E-9ED1-5A2C675636A8}"/>
                </a:ext>
              </a:extLst>
            </p:cNvPr>
            <p:cNvSpPr txBox="1">
              <a:spLocks/>
            </p:cNvSpPr>
            <p:nvPr/>
          </p:nvSpPr>
          <p:spPr>
            <a:xfrm>
              <a:off x="11006873" y="1124402"/>
              <a:ext cx="1299640" cy="424732"/>
            </a:xfrm>
            <a:prstGeom prst="rect">
              <a:avLst/>
            </a:prstGeom>
            <a:no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2400" dirty="0">
                  <a:solidFill>
                    <a:schemeClr val="bg1"/>
                  </a:solidFill>
                </a:rPr>
                <a:t>11,000</a:t>
              </a:r>
            </a:p>
          </p:txBody>
        </p:sp>
        <p:sp>
          <p:nvSpPr>
            <p:cNvPr id="28" name="Title 20">
              <a:extLst>
                <a:ext uri="{FF2B5EF4-FFF2-40B4-BE49-F238E27FC236}">
                  <a16:creationId xmlns:a16="http://schemas.microsoft.com/office/drawing/2014/main" id="{982A44C6-E8DD-3B44-95F4-9C0852362288}"/>
                </a:ext>
              </a:extLst>
            </p:cNvPr>
            <p:cNvSpPr txBox="1">
              <a:spLocks/>
            </p:cNvSpPr>
            <p:nvPr/>
          </p:nvSpPr>
          <p:spPr>
            <a:xfrm>
              <a:off x="9263921" y="318559"/>
              <a:ext cx="2928079" cy="341632"/>
            </a:xfrm>
            <a:prstGeom prst="rect">
              <a:avLst/>
            </a:prstGeom>
            <a:noFill/>
          </p:spPr>
          <p:txBody>
            <a:bodyPr vert="horz" wrap="square" lIns="91440" tIns="45720" rIns="91440" bIns="45720" rtlCol="0" anchor="b">
              <a:sp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1800" b="1" dirty="0">
                  <a:solidFill>
                    <a:schemeClr val="bg1"/>
                  </a:solidFill>
                </a:rPr>
                <a:t>Crabs per 100 trap sets</a:t>
              </a:r>
            </a:p>
          </p:txBody>
        </p:sp>
        <p:sp>
          <p:nvSpPr>
            <p:cNvPr id="6" name="Triangle 5">
              <a:extLst>
                <a:ext uri="{FF2B5EF4-FFF2-40B4-BE49-F238E27FC236}">
                  <a16:creationId xmlns:a16="http://schemas.microsoft.com/office/drawing/2014/main" id="{0B372FCB-3F8A-1849-A1FB-F0564A06CEEB}"/>
                </a:ext>
              </a:extLst>
            </p:cNvPr>
            <p:cNvSpPr/>
            <p:nvPr/>
          </p:nvSpPr>
          <p:spPr>
            <a:xfrm rot="16200000">
              <a:off x="10641622" y="215658"/>
              <a:ext cx="548638" cy="1426413"/>
            </a:xfrm>
            <a:prstGeom prst="triangle">
              <a:avLst>
                <a:gd name="adj" fmla="val 47184"/>
              </a:avLst>
            </a:prstGeom>
            <a:solidFill>
              <a:srgbClr val="AEBD38">
                <a:alpha val="5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4C7F181F-756A-2248-87E9-257411EF8F58}"/>
                </a:ext>
              </a:extLst>
            </p:cNvPr>
            <p:cNvSpPr>
              <a:spLocks noChangeAspect="1"/>
            </p:cNvSpPr>
            <p:nvPr/>
          </p:nvSpPr>
          <p:spPr>
            <a:xfrm>
              <a:off x="11370045" y="653145"/>
              <a:ext cx="548640" cy="548640"/>
            </a:xfrm>
            <a:prstGeom prst="ellipse">
              <a:avLst/>
            </a:prstGeom>
            <a:solidFill>
              <a:srgbClr val="AEBD3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15334C5-50B7-2A4A-B381-1E53038D2F73}"/>
                </a:ext>
              </a:extLst>
            </p:cNvPr>
            <p:cNvSpPr>
              <a:spLocks noChangeAspect="1"/>
            </p:cNvSpPr>
            <p:nvPr/>
          </p:nvSpPr>
          <p:spPr>
            <a:xfrm>
              <a:off x="10232714" y="845550"/>
              <a:ext cx="182880" cy="182880"/>
            </a:xfrm>
            <a:prstGeom prst="ellipse">
              <a:avLst/>
            </a:prstGeom>
            <a:solidFill>
              <a:srgbClr val="AEBD38"/>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24410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527F7749D57648A4490C57D304F5E5" ma:contentTypeVersion="8" ma:contentTypeDescription="Create a new document." ma:contentTypeScope="" ma:versionID="14afeff0b8fb8a60de3d3a92ab41245a">
  <xsd:schema xmlns:xsd="http://www.w3.org/2001/XMLSchema" xmlns:xs="http://www.w3.org/2001/XMLSchema" xmlns:p="http://schemas.microsoft.com/office/2006/metadata/properties" xmlns:ns2="dd40ce36-a15a-40af-ab6a-5b2a7606140d" targetNamespace="http://schemas.microsoft.com/office/2006/metadata/properties" ma:root="true" ma:fieldsID="466254afd282084ad17c9de533547ee1" ns2:_="">
    <xsd:import namespace="dd40ce36-a15a-40af-ab6a-5b2a760614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0ce36-a15a-40af-ab6a-5b2a760614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7DC1BD-71E1-476E-BE0A-A13971306D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40ce36-a15a-40af-ab6a-5b2a760614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64B448-4B96-4554-B93E-4F6195162AF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dd40ce36-a15a-40af-ab6a-5b2a7606140d"/>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4A4BA74C-6B41-4782-BD11-536EBC0033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1430</TotalTime>
  <Words>1934</Words>
  <Application>Microsoft Macintosh PowerPoint</Application>
  <PresentationFormat>Widescreen</PresentationFormat>
  <Paragraphs>334</Paragraphs>
  <Slides>27</Slides>
  <Notes>27</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Wingdings</vt:lpstr>
      <vt:lpstr>Office Theme</vt:lpstr>
      <vt:lpstr>From Site to Sea:</vt:lpstr>
      <vt:lpstr>Panel Outline</vt:lpstr>
      <vt:lpstr>European Green Crab in the Salish Sea</vt:lpstr>
      <vt:lpstr>PowerPoint Presentation</vt:lpstr>
      <vt:lpstr>PowerPoint Presentation</vt:lpstr>
      <vt:lpstr>PowerPoint Presentation</vt:lpstr>
      <vt:lpstr>PowerPoint Presentation</vt:lpstr>
      <vt:lpstr>Great Moments in collaborative green crab management</vt:lpstr>
      <vt:lpstr>Salish Sea Invasion Status</vt:lpstr>
      <vt:lpstr>Removal Trapping: Sooke Basin, BC</vt:lpstr>
      <vt:lpstr>Geography &amp; Approach</vt:lpstr>
      <vt:lpstr>Collaborations &amp; Partners: Sooke Basin, BC</vt:lpstr>
      <vt:lpstr>PowerPoint Presentation</vt:lpstr>
      <vt:lpstr>PowerPoint Presentation</vt:lpstr>
      <vt:lpstr>Removal Trapping: Lummi Tidelands, WA</vt:lpstr>
      <vt:lpstr>Geography &amp; Approach</vt:lpstr>
      <vt:lpstr>Geography &amp; Approach</vt:lpstr>
      <vt:lpstr>PowerPoint Presentation</vt:lpstr>
      <vt:lpstr>PowerPoint Presentation</vt:lpstr>
      <vt:lpstr>Week of September 23rd</vt:lpstr>
      <vt:lpstr>PowerPoint Presentation</vt:lpstr>
      <vt:lpstr>PowerPoint Presentation</vt:lpstr>
      <vt:lpstr>Removal Trapping: Drayton Harbor, WA</vt:lpstr>
      <vt:lpstr>Geography &amp; Approach</vt:lpstr>
      <vt:lpstr>PowerPoint Presentation</vt:lpstr>
      <vt:lpstr>Collaborations &amp; Partners: Drayton Harbor, WA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W. Grason</dc:creator>
  <cp:lastModifiedBy>Emily W. Grason</cp:lastModifiedBy>
  <cp:revision>34</cp:revision>
  <dcterms:created xsi:type="dcterms:W3CDTF">2022-04-01T18:57:35Z</dcterms:created>
  <dcterms:modified xsi:type="dcterms:W3CDTF">2022-04-16T00:11:52Z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0x01010055527F7749D57648A4490C57D304F5E5</vt:lpwstr>
  </property>
</Properties>
</file>