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32" r:id="rId6"/>
    <p:sldMasterId id="2147483744" r:id="rId7"/>
  </p:sldMasterIdLst>
  <p:notesMasterIdLst>
    <p:notesMasterId r:id="rId24"/>
  </p:notesMasterIdLst>
  <p:sldIdLst>
    <p:sldId id="387" r:id="rId8"/>
    <p:sldId id="391" r:id="rId9"/>
    <p:sldId id="392" r:id="rId10"/>
    <p:sldId id="1027" r:id="rId11"/>
    <p:sldId id="375" r:id="rId12"/>
    <p:sldId id="388" r:id="rId13"/>
    <p:sldId id="376" r:id="rId14"/>
    <p:sldId id="1029" r:id="rId15"/>
    <p:sldId id="373" r:id="rId16"/>
    <p:sldId id="1024" r:id="rId17"/>
    <p:sldId id="300" r:id="rId18"/>
    <p:sldId id="289" r:id="rId19"/>
    <p:sldId id="299" r:id="rId20"/>
    <p:sldId id="290" r:id="rId21"/>
    <p:sldId id="385" r:id="rId22"/>
    <p:sldId id="103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5E8F5F-70FA-414A-9BF1-38E550D56482}">
          <p14:sldIdLst>
            <p14:sldId id="387"/>
            <p14:sldId id="391"/>
            <p14:sldId id="392"/>
            <p14:sldId id="1027"/>
            <p14:sldId id="375"/>
            <p14:sldId id="388"/>
            <p14:sldId id="376"/>
            <p14:sldId id="1029"/>
            <p14:sldId id="373"/>
            <p14:sldId id="1024"/>
            <p14:sldId id="300"/>
            <p14:sldId id="289"/>
            <p14:sldId id="299"/>
            <p14:sldId id="290"/>
            <p14:sldId id="385"/>
            <p14:sldId id="10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75B4"/>
    <a:srgbClr val="D63126"/>
    <a:srgbClr val="D73027"/>
    <a:srgbClr val="0070C0"/>
    <a:srgbClr val="5353B9"/>
    <a:srgbClr val="F56D43"/>
    <a:srgbClr val="FEE090"/>
    <a:srgbClr val="CCFF99"/>
    <a:srgbClr val="ABD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2806" autoAdjust="0"/>
  </p:normalViewPr>
  <p:slideViewPr>
    <p:cSldViewPr snapToGrid="0">
      <p:cViewPr>
        <p:scale>
          <a:sx n="110" d="100"/>
          <a:sy n="110" d="100"/>
        </p:scale>
        <p:origin x="1164" y="-162"/>
      </p:cViewPr>
      <p:guideLst/>
    </p:cSldViewPr>
  </p:slideViewPr>
  <p:notesTextViewPr>
    <p:cViewPr>
      <p:scale>
        <a:sx n="3" d="2"/>
        <a:sy n="3" d="2"/>
      </p:scale>
      <p:origin x="0" y="0"/>
    </p:cViewPr>
  </p:notesTextViewPr>
  <p:sorterViewPr>
    <p:cViewPr varScale="1">
      <p:scale>
        <a:sx n="100" d="100"/>
        <a:sy n="100" d="100"/>
      </p:scale>
      <p:origin x="0" y="-10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4A6E5-63B9-4D00-B722-79263AFE3ECE}" type="datetimeFigureOut">
              <a:rPr lang="en-US" smtClean="0"/>
              <a:t>4/21/2022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6A384-C4F3-4B63-BF2B-883518340C82}" type="slidenum">
              <a:rPr lang="en-US" smtClean="0"/>
              <a:t>‹#›</a:t>
            </a:fld>
            <a:endParaRPr lang="en-US"/>
          </a:p>
        </p:txBody>
      </p:sp>
    </p:spTree>
    <p:extLst>
      <p:ext uri="{BB962C8B-B14F-4D97-AF65-F5344CB8AC3E}">
        <p14:creationId xmlns:p14="http://schemas.microsoft.com/office/powerpoint/2010/main" val="13711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Chinook</a:t>
            </a:r>
            <a:r>
              <a:rPr lang="en-US" baseline="0" dirty="0"/>
              <a:t> salmon are a favorite food for both people and resident killer whales. However, some Chinook population from Puget Sound are exposed to and accumulate contaminants, at concentrations that are high enough to affect the health of the salmon.</a:t>
            </a:r>
            <a:r>
              <a:rPr lang="en-US" sz="1200" b="0" i="0" u="none" strike="noStrike" kern="1200" baseline="0" dirty="0">
                <a:solidFill>
                  <a:schemeClr val="tx1"/>
                </a:solidFill>
                <a:latin typeface="+mn-lt"/>
                <a:ea typeface="+mn-ea"/>
                <a:cs typeface="+mn-cs"/>
              </a:rPr>
              <a:t> Many of the contaminants that Chinook salmon are exposed to are poorly metabolized, persist in the environment and bioaccumulate and </a:t>
            </a:r>
            <a:r>
              <a:rPr lang="en-US" sz="1200" b="0" i="0" u="none" strike="noStrike" kern="1200" baseline="0" dirty="0" err="1">
                <a:solidFill>
                  <a:schemeClr val="tx1"/>
                </a:solidFill>
                <a:latin typeface="+mn-lt"/>
                <a:ea typeface="+mn-ea"/>
                <a:cs typeface="+mn-cs"/>
              </a:rPr>
              <a:t>biomagnify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food web.</a:t>
            </a:r>
            <a:r>
              <a:rPr lang="en-US" baseline="0" dirty="0"/>
              <a:t> Those toxic contaminants that </a:t>
            </a:r>
            <a:r>
              <a:rPr lang="en-US" baseline="0" dirty="0" err="1"/>
              <a:t>persistentant</a:t>
            </a:r>
            <a:r>
              <a:rPr lang="en-US" baseline="0" dirty="0"/>
              <a:t> and bio-accumulative are also a concern for people and whales that eat these salmon.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6A384-C4F3-4B63-BF2B-883518340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79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high levels of POPs in the Southern Residents have health implications that are influenced by interactions with other stressors, including the abundance of their prey. Reduced prey availability can cause a whale to draw on lipid reserves stored in its blubber, mobilizing POPs into circulation, where they have the potential to cause a toxic response. Therefore, nutritional stress from reduced Chinook salmon populations may act synergistically with high POP levels in Southern Residents and result in deleterious health effects.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high levels of POPs in the Southern Residents have health implications that are influenced by interactions with other stressors, including the abundance of their prey. Reduced prey availability can cause a whale to draw on lipid reserves stored in its blubber, mobilizing POPs into circulation, where they have the potential to cause a toxic response. Therefore, nutritional stress from reduced Chinook salmon populations may act synergistically with high POP levels in Southern Residents and result in deleterious health effects. </a:t>
            </a:r>
            <a:endParaRPr lang="en-US" dirty="0"/>
          </a:p>
        </p:txBody>
      </p:sp>
      <p:sp>
        <p:nvSpPr>
          <p:cNvPr id="4" name="Slide Number Placeholder 3"/>
          <p:cNvSpPr>
            <a:spLocks noGrp="1"/>
          </p:cNvSpPr>
          <p:nvPr>
            <p:ph type="sldNum" sz="quarter" idx="5"/>
          </p:nvPr>
        </p:nvSpPr>
        <p:spPr/>
        <p:txBody>
          <a:bodyPr/>
          <a:lstStyle/>
          <a:p>
            <a:fld id="{E9B6A384-C4F3-4B63-BF2B-883518340C82}" type="slidenum">
              <a:rPr lang="en-US" smtClean="0"/>
              <a:t>14</a:t>
            </a:fld>
            <a:endParaRPr lang="en-US"/>
          </a:p>
        </p:txBody>
      </p:sp>
    </p:spTree>
    <p:extLst>
      <p:ext uri="{BB962C8B-B14F-4D97-AF65-F5344CB8AC3E}">
        <p14:creationId xmlns:p14="http://schemas.microsoft.com/office/powerpoint/2010/main" val="269882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6A384-C4F3-4B63-BF2B-883518340C82}" type="slidenum">
              <a:rPr lang="en-US" smtClean="0"/>
              <a:t>2</a:t>
            </a:fld>
            <a:endParaRPr lang="en-US" dirty="0"/>
          </a:p>
        </p:txBody>
      </p:sp>
    </p:spTree>
    <p:extLst>
      <p:ext uri="{BB962C8B-B14F-4D97-AF65-F5344CB8AC3E}">
        <p14:creationId xmlns:p14="http://schemas.microsoft.com/office/powerpoint/2010/main" val="334938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6A384-C4F3-4B63-BF2B-883518340C82}" type="slidenum">
              <a:rPr lang="en-US" smtClean="0"/>
              <a:t>3</a:t>
            </a:fld>
            <a:endParaRPr lang="en-US" dirty="0"/>
          </a:p>
        </p:txBody>
      </p:sp>
    </p:spTree>
    <p:extLst>
      <p:ext uri="{BB962C8B-B14F-4D97-AF65-F5344CB8AC3E}">
        <p14:creationId xmlns:p14="http://schemas.microsoft.com/office/powerpoint/2010/main" val="415475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Fish were collected from 8 Marine Areas, roughly representative of marine oceanographic basins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6EA98-427E-442A-AA5C-B080B1ED7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11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Box plots are based on 2*17 PCBs, Sum11 PBDEs, and Sum5DDTs;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6A384-C4F3-4B63-BF2B-883518340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46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dirty="0"/>
              <a:t>The relative abundance of four POP classes in Chinook salmon populations revealed unique chemical fingerprints consistent with their known marine distribution, confirming that POP patterns can be used as chemical tracers that reflect time spent foraging in specific marine regions. We observed higher levels of DDTs compared to other POPs in Chinook populations originating from California that migrate northward and feed off the coast of California and Oregon (</a:t>
            </a:r>
            <a:r>
              <a:rPr lang="en-US" dirty="0" err="1"/>
              <a:t>Weitkamp</a:t>
            </a:r>
            <a:r>
              <a:rPr lang="en-US" dirty="0"/>
              <a:t> 2010), reflecting greater historical use of DDT in California. Likewise, higher concentrations of PCBs and PBDEs were observed in salmon that reside in Puget Sound, where the pelagic food web has elevated concentrations of these contaminants relative to the other regions of the west coast (West et al. 2008, O’Neill et al. 2009). </a:t>
            </a: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1085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667568"/>
          </a:xfrm>
        </p:spPr>
        <p:txBody>
          <a:bodyPr/>
          <a:lstStyle/>
          <a:p>
            <a:r>
              <a:rPr lang="en-US" sz="1100" b="0" u="none" dirty="0"/>
              <a:t>First, we used source identification thru contaminant fingerprints.</a:t>
            </a:r>
          </a:p>
          <a:p>
            <a:endParaRPr lang="en-US" sz="1100" b="1" dirty="0"/>
          </a:p>
          <a:p>
            <a:r>
              <a:rPr lang="en-US" sz="1100" b="1" dirty="0"/>
              <a:t>Just like fingerprints are</a:t>
            </a:r>
            <a:r>
              <a:rPr lang="en-US" sz="1100" b="1" baseline="0" dirty="0"/>
              <a:t> unique to an individual, contaminant fingerprints are unique to a specific location and can identify where a fish is foraging</a:t>
            </a:r>
            <a:endParaRPr lang="en-US" sz="1100" b="1" dirty="0"/>
          </a:p>
          <a:p>
            <a:endParaRPr lang="en-US" sz="1100" b="1" dirty="0"/>
          </a:p>
          <a:p>
            <a:r>
              <a:rPr lang="en-US" sz="1100" dirty="0"/>
              <a:t>Aquatic environments have distinct patterns of contaminants based on historic inputs and unique environmental characteristics </a:t>
            </a:r>
          </a:p>
          <a:p>
            <a:r>
              <a:rPr lang="en-US" sz="1100" dirty="0"/>
              <a:t>FOR EXAMPLE</a:t>
            </a:r>
          </a:p>
          <a:p>
            <a:pPr marL="171450" indent="-171450">
              <a:buFont typeface="Arial" panose="020B0604020202020204" pitchFamily="34" charset="0"/>
              <a:buChar char="•"/>
            </a:pPr>
            <a:r>
              <a:rPr lang="en-US" sz="1100" dirty="0"/>
              <a:t>Montrose Superfund Site  - DDT inputs to CA coastal waters </a:t>
            </a:r>
          </a:p>
          <a:p>
            <a:pPr marL="171450" indent="-171450">
              <a:buFont typeface="Arial" panose="020B0604020202020204" pitchFamily="34" charset="0"/>
              <a:buChar char="•"/>
            </a:pPr>
            <a:r>
              <a:rPr lang="en-US" sz="1100" dirty="0"/>
              <a:t>Elevated PCB/PBDE in Puget Sound central basin, multiple inputs</a:t>
            </a:r>
          </a:p>
          <a:p>
            <a:pPr eaLnBrk="0" fontAlgn="base" hangingPunct="0">
              <a:spcBef>
                <a:spcPct val="30000"/>
              </a:spcBef>
              <a:spcAft>
                <a:spcPct val="0"/>
              </a:spcAft>
              <a:defRPr/>
            </a:pPr>
            <a:endParaRPr lang="en-US" sz="1100" dirty="0"/>
          </a:p>
          <a:p>
            <a:pPr eaLnBrk="0" fontAlgn="base" hangingPunct="0">
              <a:spcBef>
                <a:spcPct val="30000"/>
              </a:spcBef>
              <a:spcAft>
                <a:spcPct val="0"/>
              </a:spcAft>
              <a:defRPr/>
            </a:pPr>
            <a:r>
              <a:rPr lang="en-US" sz="1100" dirty="0"/>
              <a:t>Biota foraging for extended time periods in regions with distinct contaminant patterns will accumulate specific contaminants proportional to their availability in the environment</a:t>
            </a:r>
          </a:p>
          <a:p>
            <a:pPr eaLnBrk="0" fontAlgn="base" hangingPunct="0">
              <a:spcBef>
                <a:spcPct val="30000"/>
              </a:spcBef>
              <a:spcAft>
                <a:spcPct val="0"/>
              </a:spcAft>
              <a:defRPr/>
            </a:pPr>
            <a:r>
              <a:rPr lang="en-US" sz="1100" dirty="0"/>
              <a:t>Therefore, concentrations of contaminants can reflect time foraging in regions with distinct chemical inputs</a:t>
            </a:r>
          </a:p>
          <a:p>
            <a:pPr eaLnBrk="0" fontAlgn="base" hangingPunct="0">
              <a:spcBef>
                <a:spcPct val="30000"/>
              </a:spcBef>
              <a:spcAft>
                <a:spcPct val="0"/>
              </a:spcAft>
              <a:defRPr/>
            </a:pPr>
            <a:endParaRPr lang="en-US" sz="1100" dirty="0"/>
          </a:p>
          <a:p>
            <a:pPr eaLnBrk="0" fontAlgn="base" hangingPunct="0">
              <a:spcBef>
                <a:spcPct val="30000"/>
              </a:spcBef>
              <a:spcAft>
                <a:spcPct val="0"/>
              </a:spcAft>
              <a:defRPr/>
            </a:pPr>
            <a:r>
              <a:rPr lang="en-US" sz="1100" dirty="0"/>
              <a:t>The example here is over a large area – It can also be used in smaller geographic areas</a:t>
            </a:r>
          </a:p>
          <a:p>
            <a:pPr eaLnBrk="0" fontAlgn="base" hangingPunct="0">
              <a:spcBef>
                <a:spcPct val="30000"/>
              </a:spcBef>
              <a:spcAft>
                <a:spcPct val="0"/>
              </a:spcAft>
              <a:defRPr/>
            </a:pPr>
            <a:r>
              <a:rPr lang="en-US" sz="1100" dirty="0"/>
              <a:t>For the resident Chinook salmon, we’re looking to see if  salmon from the contaminant fingerprint along the migration pathway of these fish</a:t>
            </a:r>
          </a:p>
          <a:p>
            <a:pPr eaLnBrk="0" fontAlgn="base" hangingPunct="0">
              <a:spcBef>
                <a:spcPct val="30000"/>
              </a:spcBef>
              <a:spcAft>
                <a:spcPct val="0"/>
              </a:spcAft>
              <a:defRPr/>
            </a:pPr>
            <a:endParaRPr lang="en-US" sz="1100" dirty="0"/>
          </a:p>
          <a:p>
            <a:pPr marL="465887" lvl="1"/>
            <a:endParaRPr lang="en-US" sz="1100" dirty="0"/>
          </a:p>
          <a:p>
            <a:pPr marL="465887" lvl="1"/>
            <a:r>
              <a:rPr lang="en-US" sz="1100" dirty="0"/>
              <a:t>	</a:t>
            </a:r>
            <a:endParaRPr lang="en-US" sz="1100" dirty="0">
              <a:latin typeface="Arial" pitchFamily="-97" charset="0"/>
              <a:ea typeface="ＭＳ Ｐゴシック" pitchFamily="-97" charset="-128"/>
              <a:cs typeface="ＭＳ Ｐゴシック" pitchFamily="-97" charset="-128"/>
            </a:endParaRPr>
          </a:p>
          <a:p>
            <a:pPr defTabSz="931774" eaLnBrk="0" fontAlgn="base" hangingPunct="0">
              <a:spcBef>
                <a:spcPct val="30000"/>
              </a:spcBef>
              <a:spcAft>
                <a:spcPct val="0"/>
              </a:spcAft>
              <a:defRPr/>
            </a:pPr>
            <a:endParaRPr lang="en-US" sz="1100" dirty="0">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110040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salmon caught in in the San Juan Islands (MA 7) and the Strait of Juan de Fuca (MA 6) with those in the rest of Puget Sound, indicating limited overlap in their marine distribution (data not shown), consistent with </a:t>
            </a:r>
          </a:p>
          <a:p>
            <a:r>
              <a:rPr lang="en-US" sz="1200" b="0" i="0" kern="1200" dirty="0">
                <a:solidFill>
                  <a:schemeClr val="tx1"/>
                </a:solidFill>
                <a:effectLst/>
                <a:latin typeface="+mn-lt"/>
                <a:ea typeface="+mn-ea"/>
                <a:cs typeface="+mn-cs"/>
              </a:rPr>
              <a:t>previous salmon tagging studies that documented limited movements between resident Chinook salmon caught in the Strait of Juan de Fuca and the San Juan Islands with those residing in the Central Puget Sound basin (</a:t>
            </a:r>
            <a:r>
              <a:rPr lang="en-US" sz="1200" b="0" i="0" kern="1200" dirty="0" err="1">
                <a:solidFill>
                  <a:schemeClr val="tx1"/>
                </a:solidFill>
                <a:effectLst/>
                <a:latin typeface="+mn-lt"/>
                <a:ea typeface="+mn-ea"/>
                <a:cs typeface="+mn-cs"/>
              </a:rPr>
              <a:t>Arostegui</a:t>
            </a:r>
            <a:r>
              <a:rPr lang="en-US" sz="1200" b="0" i="0" kern="1200" dirty="0">
                <a:solidFill>
                  <a:schemeClr val="tx1"/>
                </a:solidFill>
                <a:effectLst/>
                <a:latin typeface="+mn-lt"/>
                <a:ea typeface="+mn-ea"/>
                <a:cs typeface="+mn-cs"/>
              </a:rPr>
              <a:t> et al. 2017; </a:t>
            </a:r>
            <a:r>
              <a:rPr lang="en-US" sz="1200" b="0" i="0" kern="1200" dirty="0" err="1">
                <a:solidFill>
                  <a:schemeClr val="tx1"/>
                </a:solidFill>
                <a:effectLst/>
                <a:latin typeface="+mn-lt"/>
                <a:ea typeface="+mn-ea"/>
                <a:cs typeface="+mn-cs"/>
              </a:rPr>
              <a:t>Kagley</a:t>
            </a:r>
            <a:r>
              <a:rPr lang="en-US" sz="1200" b="0" i="0" kern="1200" dirty="0">
                <a:solidFill>
                  <a:schemeClr val="tx1"/>
                </a:solidFill>
                <a:effectLst/>
                <a:latin typeface="+mn-lt"/>
                <a:ea typeface="+mn-ea"/>
                <a:cs typeface="+mn-cs"/>
              </a:rPr>
              <a:t> et al. 2017).</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6A384-C4F3-4B63-BF2B-883518340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42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6A384-C4F3-4B63-BF2B-883518340C82}" type="slidenum">
              <a:rPr lang="en-US" smtClean="0"/>
              <a:t>11</a:t>
            </a:fld>
            <a:endParaRPr lang="en-US"/>
          </a:p>
        </p:txBody>
      </p:sp>
    </p:spTree>
    <p:extLst>
      <p:ext uri="{BB962C8B-B14F-4D97-AF65-F5344CB8AC3E}">
        <p14:creationId xmlns:p14="http://schemas.microsoft.com/office/powerpoint/2010/main" val="408433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C16813-F1C9-4369-8352-CAA3000574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89777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16813-F1C9-4369-8352-CAA3000574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35078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16813-F1C9-4369-8352-CAA3000574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89404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2FD1D-11A6-4C1E-9216-091F6CAE01F4}"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312073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2FD1D-11A6-4C1E-9216-091F6CAE01F4}"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188205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A2FD1D-11A6-4C1E-9216-091F6CAE01F4}"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540088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2FD1D-11A6-4C1E-9216-091F6CAE01F4}"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355835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2FD1D-11A6-4C1E-9216-091F6CAE01F4}"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202831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2FD1D-11A6-4C1E-9216-091F6CAE01F4}"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1367318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2FD1D-11A6-4C1E-9216-091F6CAE01F4}"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1282960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A2FD1D-11A6-4C1E-9216-091F6CAE01F4}"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220694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3333FF"/>
                </a:solidFill>
              </a:defRPr>
            </a:lvl1pPr>
          </a:lstStyle>
          <a:p>
            <a:r>
              <a:rPr lang="en-US"/>
              <a:t>Click to edit Master title style</a:t>
            </a:r>
          </a:p>
        </p:txBody>
      </p:sp>
      <p:sp>
        <p:nvSpPr>
          <p:cNvPr id="3" name="Content Placeholder 2"/>
          <p:cNvSpPr>
            <a:spLocks noGrp="1"/>
          </p:cNvSpPr>
          <p:nvPr>
            <p:ph idx="1"/>
          </p:nvPr>
        </p:nvSpPr>
        <p:spPr/>
        <p:txBody>
          <a:bodyPr/>
          <a:lstStyle>
            <a:lvl2pPr>
              <a:defRPr>
                <a:solidFill>
                  <a:srgbClr val="FF0000"/>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16813-F1C9-4369-8352-CAA3000574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517704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A2FD1D-11A6-4C1E-9216-091F6CAE01F4}"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792701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2FD1D-11A6-4C1E-9216-091F6CAE01F4}"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86985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2FD1D-11A6-4C1E-9216-091F6CAE01F4}"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4407-73ED-4467-9E79-F1EE7CC2A540}" type="slidenum">
              <a:rPr lang="en-US" smtClean="0"/>
              <a:t>‹#›</a:t>
            </a:fld>
            <a:endParaRPr lang="en-US"/>
          </a:p>
        </p:txBody>
      </p:sp>
    </p:spTree>
    <p:extLst>
      <p:ext uri="{BB962C8B-B14F-4D97-AF65-F5344CB8AC3E}">
        <p14:creationId xmlns:p14="http://schemas.microsoft.com/office/powerpoint/2010/main" val="2957628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0BAF29-CBEF-4048-BD80-7641F02A30D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1837019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BAF29-CBEF-4048-BD80-7641F02A30D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3344902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BAF29-CBEF-4048-BD80-7641F02A30D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3180275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0BAF29-CBEF-4048-BD80-7641F02A30D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2022549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0BAF29-CBEF-4048-BD80-7641F02A30D5}"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1570459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0BAF29-CBEF-4048-BD80-7641F02A30D5}"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3652588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BAF29-CBEF-4048-BD80-7641F02A30D5}"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163257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C16813-F1C9-4369-8352-CAA3000574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275859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BAF29-CBEF-4048-BD80-7641F02A30D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407128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BAF29-CBEF-4048-BD80-7641F02A30D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1170813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BAF29-CBEF-4048-BD80-7641F02A30D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3760225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BAF29-CBEF-4048-BD80-7641F02A30D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FCE18-6268-4419-A29B-169F1ECCF525}" type="slidenum">
              <a:rPr lang="en-US" smtClean="0"/>
              <a:t>‹#›</a:t>
            </a:fld>
            <a:endParaRPr lang="en-US"/>
          </a:p>
        </p:txBody>
      </p:sp>
    </p:spTree>
    <p:extLst>
      <p:ext uri="{BB962C8B-B14F-4D97-AF65-F5344CB8AC3E}">
        <p14:creationId xmlns:p14="http://schemas.microsoft.com/office/powerpoint/2010/main" val="3741763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227755304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654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9522029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4302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8850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813017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C16813-F1C9-4369-8352-CAA3000574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4138614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803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92722840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68393122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85028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7113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2"/>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2"/>
            <a:ext cx="4038600" cy="4525963"/>
          </a:xfrm>
          <a:prstGeom prst="rect">
            <a:avLst/>
          </a:prstGeom>
        </p:spPr>
        <p:txBody>
          <a:bodyPr vert="horz"/>
          <a:lstStyle/>
          <a:p>
            <a:pPr lvl="0"/>
            <a:endParaRPr lang="en-US" noProof="0"/>
          </a:p>
        </p:txBody>
      </p:sp>
    </p:spTree>
    <p:extLst>
      <p:ext uri="{BB962C8B-B14F-4D97-AF65-F5344CB8AC3E}">
        <p14:creationId xmlns:p14="http://schemas.microsoft.com/office/powerpoint/2010/main" val="22051092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C16813-F1C9-4369-8352-CAA3000574A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60392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0762"/>
          </a:xfrm>
        </p:spPr>
        <p:txBody>
          <a:bodyPr>
            <a:normAutofit/>
          </a:bodyPr>
          <a:lstStyle>
            <a:lvl1pPr>
              <a:defRPr sz="4000">
                <a:solidFill>
                  <a:srgbClr val="3333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DC16813-F1C9-4369-8352-CAA3000574A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47269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16813-F1C9-4369-8352-CAA3000574A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85270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16813-F1C9-4369-8352-CAA3000574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154290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16813-F1C9-4369-8352-CAA3000574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4EE54-1E7F-44AD-9FF2-38EF18918946}" type="slidenum">
              <a:rPr lang="en-US" smtClean="0"/>
              <a:t>‹#›</a:t>
            </a:fld>
            <a:endParaRPr lang="en-US"/>
          </a:p>
        </p:txBody>
      </p:sp>
    </p:spTree>
    <p:extLst>
      <p:ext uri="{BB962C8B-B14F-4D97-AF65-F5344CB8AC3E}">
        <p14:creationId xmlns:p14="http://schemas.microsoft.com/office/powerpoint/2010/main" val="213960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16813-F1C9-4369-8352-CAA3000574AC}" type="datetimeFigureOut">
              <a:rPr lang="en-US" smtClean="0"/>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4EE54-1E7F-44AD-9FF2-38EF18918946}" type="slidenum">
              <a:rPr lang="en-US" smtClean="0"/>
              <a:t>‹#›</a:t>
            </a:fld>
            <a:endParaRPr lang="en-US" dirty="0"/>
          </a:p>
        </p:txBody>
      </p:sp>
    </p:spTree>
    <p:extLst>
      <p:ext uri="{BB962C8B-B14F-4D97-AF65-F5344CB8AC3E}">
        <p14:creationId xmlns:p14="http://schemas.microsoft.com/office/powerpoint/2010/main" val="1178947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2FD1D-11A6-4C1E-9216-091F6CAE01F4}" type="datetimeFigureOut">
              <a:rPr lang="en-US" smtClean="0"/>
              <a:t>4/21/2022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54407-73ED-4467-9E79-F1EE7CC2A540}" type="slidenum">
              <a:rPr lang="en-US" smtClean="0"/>
              <a:t>‹#›</a:t>
            </a:fld>
            <a:endParaRPr lang="en-US" dirty="0"/>
          </a:p>
        </p:txBody>
      </p:sp>
    </p:spTree>
    <p:extLst>
      <p:ext uri="{BB962C8B-B14F-4D97-AF65-F5344CB8AC3E}">
        <p14:creationId xmlns:p14="http://schemas.microsoft.com/office/powerpoint/2010/main" val="2833869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BAF29-CBEF-4048-BD80-7641F02A30D5}" type="datetimeFigureOut">
              <a:rPr lang="en-US" smtClean="0"/>
              <a:t>4/21/2022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FCE18-6268-4419-A29B-169F1ECCF525}" type="slidenum">
              <a:rPr lang="en-US" smtClean="0"/>
              <a:t>‹#›</a:t>
            </a:fld>
            <a:endParaRPr lang="en-US"/>
          </a:p>
        </p:txBody>
      </p:sp>
    </p:spTree>
    <p:extLst>
      <p:ext uri="{BB962C8B-B14F-4D97-AF65-F5344CB8AC3E}">
        <p14:creationId xmlns:p14="http://schemas.microsoft.com/office/powerpoint/2010/main" val="21913517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207309"/>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p:hf sldNum="0" hdr="0" ftr="0" dt="0"/>
  <p:txStyles>
    <p:titleStyle>
      <a:lvl1pPr algn="ctr" rtl="0" eaLnBrk="0" fontAlgn="base" hangingPunct="0">
        <a:spcBef>
          <a:spcPct val="0"/>
        </a:spcBef>
        <a:spcAft>
          <a:spcPct val="0"/>
        </a:spcAft>
        <a:defRPr sz="2700">
          <a:solidFill>
            <a:srgbClr val="FFFF00"/>
          </a:solidFill>
          <a:latin typeface="+mj-lt"/>
          <a:ea typeface="+mj-ea"/>
          <a:cs typeface="+mj-cs"/>
        </a:defRPr>
      </a:lvl1pPr>
      <a:lvl2pPr algn="ctr" rtl="0" eaLnBrk="0" fontAlgn="base" hangingPunct="0">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5pPr>
      <a:lvl6pPr marL="342900" algn="ctr" rtl="0" fontAlgn="base">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6pPr>
      <a:lvl7pPr marL="685800" algn="ctr" rtl="0" fontAlgn="base">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7pPr>
      <a:lvl8pPr marL="1028700" algn="ctr" rtl="0" fontAlgn="base">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8pPr>
      <a:lvl9pPr marL="1371600" algn="ctr" rtl="0" fontAlgn="base">
        <a:spcBef>
          <a:spcPct val="0"/>
        </a:spcBef>
        <a:spcAft>
          <a:spcPct val="0"/>
        </a:spcAft>
        <a:defRPr sz="2700">
          <a:solidFill>
            <a:srgbClr val="FFFF00"/>
          </a:solidFill>
          <a:latin typeface="Arial" pitchFamily="-97" charset="0"/>
          <a:ea typeface="ＭＳ Ｐゴシック" pitchFamily="-97" charset="-128"/>
          <a:cs typeface="ＭＳ Ｐゴシック" pitchFamily="-97"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emf"/><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14.png"/><Relationship Id="rId4" Type="http://schemas.openxmlformats.org/officeDocument/2006/relationships/image" Target="../media/image16.jpe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Group 18" descr="An image of an adult Chinook salmon underwater. Photo by Andrew Henry.">
            <a:extLst>
              <a:ext uri="{FF2B5EF4-FFF2-40B4-BE49-F238E27FC236}">
                <a16:creationId xmlns:a16="http://schemas.microsoft.com/office/drawing/2014/main" id="{302ECD69-D068-4586-BBD1-0A19B1B5F653}"/>
              </a:ext>
            </a:extLst>
          </p:cNvPr>
          <p:cNvGrpSpPr>
            <a:grpSpLocks/>
          </p:cNvGrpSpPr>
          <p:nvPr/>
        </p:nvGrpSpPr>
        <p:grpSpPr bwMode="auto">
          <a:xfrm>
            <a:off x="1815411" y="959092"/>
            <a:ext cx="5513178" cy="4095696"/>
            <a:chOff x="3140" y="1175"/>
            <a:chExt cx="3648" cy="2447"/>
          </a:xfrm>
        </p:grpSpPr>
        <p:pic>
          <p:nvPicPr>
            <p:cNvPr id="11" name="Picture 19" descr="oceanchinook2">
              <a:extLst>
                <a:ext uri="{FF2B5EF4-FFF2-40B4-BE49-F238E27FC236}">
                  <a16:creationId xmlns:a16="http://schemas.microsoft.com/office/drawing/2014/main" id="{FA843B1C-D48F-46A0-AD55-9B03CC4D6FC9}"/>
                </a:ext>
              </a:extLst>
            </p:cNvPr>
            <p:cNvPicPr>
              <a:picLocks noChangeAspect="1" noChangeArrowheads="1"/>
            </p:cNvPicPr>
            <p:nvPr/>
          </p:nvPicPr>
          <p:blipFill>
            <a:blip r:embed="rId3"/>
            <a:srcRect b="13277"/>
            <a:stretch>
              <a:fillRect/>
            </a:stretch>
          </p:blipFill>
          <p:spPr bwMode="auto">
            <a:xfrm>
              <a:off x="3140" y="1175"/>
              <a:ext cx="3648" cy="2064"/>
            </a:xfrm>
            <a:prstGeom prst="rect">
              <a:avLst/>
            </a:prstGeom>
            <a:noFill/>
            <a:ln w="9525">
              <a:noFill/>
              <a:miter lim="800000"/>
              <a:headEnd/>
              <a:tailEnd/>
            </a:ln>
          </p:spPr>
        </p:pic>
        <p:sp>
          <p:nvSpPr>
            <p:cNvPr id="12" name="Rectangle 20">
              <a:extLst>
                <a:ext uri="{FF2B5EF4-FFF2-40B4-BE49-F238E27FC236}">
                  <a16:creationId xmlns:a16="http://schemas.microsoft.com/office/drawing/2014/main" id="{62B60071-1AB0-4F88-B885-65C681044DF9}"/>
                </a:ext>
              </a:extLst>
            </p:cNvPr>
            <p:cNvSpPr>
              <a:spLocks noChangeArrowheads="1"/>
            </p:cNvSpPr>
            <p:nvPr/>
          </p:nvSpPr>
          <p:spPr bwMode="auto">
            <a:xfrm>
              <a:off x="3504" y="3312"/>
              <a:ext cx="576" cy="310"/>
            </a:xfrm>
            <a:prstGeom prst="rect">
              <a:avLst/>
            </a:prstGeom>
            <a:solidFill>
              <a:srgbClr val="000000"/>
            </a:solidFill>
            <a:ln w="9525">
              <a:noFill/>
              <a:miter lim="800000"/>
              <a:headEnd/>
              <a:tailEnd/>
            </a:ln>
          </p:spPr>
          <p:txBody>
            <a:bodyPr anchor="ctr">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ＭＳ Ｐゴシック" charset="-128"/>
                <a:cs typeface="+mn-cs"/>
              </a:endParaRPr>
            </a:p>
          </p:txBody>
        </p:sp>
      </p:grpSp>
      <p:sp>
        <p:nvSpPr>
          <p:cNvPr id="9" name="TextBox 8"/>
          <p:cNvSpPr txBox="1"/>
          <p:nvPr/>
        </p:nvSpPr>
        <p:spPr>
          <a:xfrm>
            <a:off x="1663700" y="4210050"/>
            <a:ext cx="1801922" cy="24622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Photo by Andrew Henry</a:t>
            </a:r>
          </a:p>
        </p:txBody>
      </p:sp>
      <p:sp>
        <p:nvSpPr>
          <p:cNvPr id="6" name="Subtitle 5"/>
          <p:cNvSpPr>
            <a:spLocks noGrp="1"/>
          </p:cNvSpPr>
          <p:nvPr>
            <p:ph type="subTitle" idx="1"/>
          </p:nvPr>
        </p:nvSpPr>
        <p:spPr>
          <a:xfrm>
            <a:off x="371475" y="4689837"/>
            <a:ext cx="8697013" cy="1047403"/>
          </a:xfrm>
        </p:spPr>
        <p:txBody>
          <a:bodyPr>
            <a:noAutofit/>
          </a:bodyPr>
          <a:lstStyle/>
          <a:p>
            <a:pPr>
              <a:lnSpc>
                <a:spcPct val="120000"/>
              </a:lnSpc>
            </a:pPr>
            <a:r>
              <a:rPr lang="en-US" sz="1800" dirty="0">
                <a:solidFill>
                  <a:srgbClr val="FFFF00"/>
                </a:solidFill>
              </a:rPr>
              <a:t>Sandra O’Neill, Andrea Carey. Louisa Harding, Robert Fisk, Mariko Langness, Danielle Nordstrom, and James West</a:t>
            </a:r>
          </a:p>
          <a:p>
            <a:endParaRPr lang="en-US" sz="1800" dirty="0">
              <a:solidFill>
                <a:schemeClr val="bg1"/>
              </a:solidFill>
            </a:endParaRPr>
          </a:p>
          <a:p>
            <a:r>
              <a:rPr lang="en-US" sz="1800" dirty="0">
                <a:solidFill>
                  <a:srgbClr val="00B0F0"/>
                </a:solidFill>
              </a:rPr>
              <a:t>Washington Department of Fish and Wildlife</a:t>
            </a:r>
          </a:p>
          <a:p>
            <a:r>
              <a:rPr lang="en-US" sz="1800" dirty="0">
                <a:solidFill>
                  <a:srgbClr val="00B0F0"/>
                </a:solidFill>
              </a:rPr>
              <a:t>Toxics Biological Observation System (TBiOS)</a:t>
            </a:r>
          </a:p>
        </p:txBody>
      </p:sp>
      <p:sp>
        <p:nvSpPr>
          <p:cNvPr id="4" name="Title 3"/>
          <p:cNvSpPr>
            <a:spLocks noGrp="1"/>
          </p:cNvSpPr>
          <p:nvPr>
            <p:ph type="ctrTitle"/>
          </p:nvPr>
        </p:nvSpPr>
        <p:spPr>
          <a:xfrm>
            <a:off x="292608" y="200025"/>
            <a:ext cx="8697013" cy="2152298"/>
          </a:xfrm>
        </p:spPr>
        <p:txBody>
          <a:bodyPr>
            <a:normAutofit/>
          </a:bodyPr>
          <a:lstStyle/>
          <a:p>
            <a:r>
              <a:rPr lang="en-US" sz="3200" dirty="0">
                <a:solidFill>
                  <a:srgbClr val="FFFF00"/>
                </a:solidFill>
              </a:rPr>
              <a:t>Contaminants reveal spatial segregation of Chinook salmon in Puget Sound: implications for the health of salmon, and the people and whales that eat them</a:t>
            </a:r>
          </a:p>
        </p:txBody>
      </p:sp>
    </p:spTree>
    <p:extLst>
      <p:ext uri="{BB962C8B-B14F-4D97-AF65-F5344CB8AC3E}">
        <p14:creationId xmlns:p14="http://schemas.microsoft.com/office/powerpoint/2010/main" val="86615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igure of a PCA plot. Each individual point represents a resident Chinook salmon which is colored by the WDFW Marine Area where it was caught. ">
            <a:extLst>
              <a:ext uri="{FF2B5EF4-FFF2-40B4-BE49-F238E27FC236}">
                <a16:creationId xmlns:a16="http://schemas.microsoft.com/office/drawing/2014/main" id="{D4B559C8-913D-DA7B-E37B-D5BED0E68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7" y="923370"/>
            <a:ext cx="7429119" cy="5562981"/>
          </a:xfrm>
          <a:prstGeom prst="rect">
            <a:avLst/>
          </a:prstGeom>
        </p:spPr>
      </p:pic>
      <p:sp>
        <p:nvSpPr>
          <p:cNvPr id="3" name="Rectangle 2">
            <a:extLst>
              <a:ext uri="{FF2B5EF4-FFF2-40B4-BE49-F238E27FC236}">
                <a16:creationId xmlns:a16="http://schemas.microsoft.com/office/drawing/2014/main" id="{A0927A7C-D8D1-457E-8BD1-435A890AABA5}"/>
              </a:ext>
            </a:extLst>
          </p:cNvPr>
          <p:cNvSpPr/>
          <p:nvPr/>
        </p:nvSpPr>
        <p:spPr>
          <a:xfrm>
            <a:off x="945685" y="55860"/>
            <a:ext cx="6763216"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FF"/>
                </a:solidFill>
                <a:effectLst/>
                <a:uLnTx/>
                <a:uFillTx/>
                <a:latin typeface="Arial" panose="020B0604020202020204"/>
                <a:ea typeface="+mn-ea"/>
                <a:cs typeface="+mn-cs"/>
              </a:rPr>
              <a:t>POP Fingerprints Reveal	 Segregation of Resident Chinook</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A829E6DD-26DD-4EA1-B660-39C44E9DA781}"/>
              </a:ext>
            </a:extLst>
          </p:cNvPr>
          <p:cNvGrpSpPr/>
          <p:nvPr/>
        </p:nvGrpSpPr>
        <p:grpSpPr>
          <a:xfrm>
            <a:off x="1886745" y="5147451"/>
            <a:ext cx="5275258" cy="445532"/>
            <a:chOff x="1600200" y="5028515"/>
            <a:chExt cx="5275258" cy="445532"/>
          </a:xfrm>
        </p:grpSpPr>
        <p:cxnSp>
          <p:nvCxnSpPr>
            <p:cNvPr id="24" name="Straight Arrow Connector 23">
              <a:extLst>
                <a:ext uri="{FF2B5EF4-FFF2-40B4-BE49-F238E27FC236}">
                  <a16:creationId xmlns:a16="http://schemas.microsoft.com/office/drawing/2014/main" id="{4D545390-159C-4554-A107-9A634C8D3291}"/>
                </a:ext>
              </a:extLst>
            </p:cNvPr>
            <p:cNvCxnSpPr>
              <a:cxnSpLocks/>
            </p:cNvCxnSpPr>
            <p:nvPr/>
          </p:nvCxnSpPr>
          <p:spPr>
            <a:xfrm>
              <a:off x="4731123" y="5474047"/>
              <a:ext cx="1854200" cy="0"/>
            </a:xfrm>
            <a:prstGeom prst="straightConnector1">
              <a:avLst/>
            </a:prstGeom>
            <a:ln w="57150">
              <a:solidFill>
                <a:srgbClr val="F56D43"/>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B2833-4BFB-4643-8F25-A8E1C234CFC4}"/>
                </a:ext>
              </a:extLst>
            </p:cNvPr>
            <p:cNvSpPr txBox="1"/>
            <p:nvPr/>
          </p:nvSpPr>
          <p:spPr>
            <a:xfrm flipH="1">
              <a:off x="4587946" y="5028515"/>
              <a:ext cx="22875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73027"/>
                  </a:solidFill>
                  <a:effectLst/>
                  <a:uLnTx/>
                  <a:uFillTx/>
                  <a:latin typeface="Arial" panose="020B0604020202020204"/>
                  <a:ea typeface="+mn-ea"/>
                  <a:cs typeface="+mn-cs"/>
                </a:rPr>
                <a:t>Increasing % PCB</a:t>
              </a:r>
            </a:p>
          </p:txBody>
        </p:sp>
        <p:sp>
          <p:nvSpPr>
            <p:cNvPr id="29" name="TextBox 28">
              <a:extLst>
                <a:ext uri="{FF2B5EF4-FFF2-40B4-BE49-F238E27FC236}">
                  <a16:creationId xmlns:a16="http://schemas.microsoft.com/office/drawing/2014/main" id="{AF97FA0D-C0BD-400D-90EA-F4CDC7817BF6}"/>
                </a:ext>
              </a:extLst>
            </p:cNvPr>
            <p:cNvSpPr txBox="1"/>
            <p:nvPr/>
          </p:nvSpPr>
          <p:spPr>
            <a:xfrm flipH="1">
              <a:off x="1600200" y="5028515"/>
              <a:ext cx="2734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rPr>
                <a:t>Increasing % DDT, HCB</a:t>
              </a:r>
            </a:p>
          </p:txBody>
        </p:sp>
        <p:cxnSp>
          <p:nvCxnSpPr>
            <p:cNvPr id="30" name="Straight Arrow Connector 29">
              <a:extLst>
                <a:ext uri="{FF2B5EF4-FFF2-40B4-BE49-F238E27FC236}">
                  <a16:creationId xmlns:a16="http://schemas.microsoft.com/office/drawing/2014/main" id="{4F70F519-595F-43B4-B7F5-C6C516EB3AD7}"/>
                </a:ext>
              </a:extLst>
            </p:cNvPr>
            <p:cNvCxnSpPr>
              <a:cxnSpLocks/>
            </p:cNvCxnSpPr>
            <p:nvPr/>
          </p:nvCxnSpPr>
          <p:spPr>
            <a:xfrm flipH="1">
              <a:off x="2075180" y="5464522"/>
              <a:ext cx="1667424" cy="0"/>
            </a:xfrm>
            <a:prstGeom prst="straightConnector1">
              <a:avLst/>
            </a:prstGeom>
            <a:ln w="571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9FB9BBDE-95C4-4315-9273-921A80C3DE7D}"/>
              </a:ext>
            </a:extLst>
          </p:cNvPr>
          <p:cNvSpPr txBox="1"/>
          <p:nvPr/>
        </p:nvSpPr>
        <p:spPr>
          <a:xfrm>
            <a:off x="7327900" y="4076700"/>
            <a:ext cx="1689948" cy="60592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F800F8DB-A2B1-44C4-B2D9-5BC937F0C14A}"/>
              </a:ext>
            </a:extLst>
          </p:cNvPr>
          <p:cNvGrpSpPr/>
          <p:nvPr/>
        </p:nvGrpSpPr>
        <p:grpSpPr>
          <a:xfrm>
            <a:off x="1536700" y="6877326"/>
            <a:ext cx="7607300" cy="1690543"/>
            <a:chOff x="1536700" y="4248426"/>
            <a:chExt cx="7607300" cy="1690543"/>
          </a:xfrm>
        </p:grpSpPr>
        <p:sp>
          <p:nvSpPr>
            <p:cNvPr id="45" name="TextBox 44">
              <a:extLst>
                <a:ext uri="{FF2B5EF4-FFF2-40B4-BE49-F238E27FC236}">
                  <a16:creationId xmlns:a16="http://schemas.microsoft.com/office/drawing/2014/main" id="{A093A68F-2EF8-480A-930F-123870A71D16}"/>
                </a:ext>
              </a:extLst>
            </p:cNvPr>
            <p:cNvSpPr txBox="1"/>
            <p:nvPr/>
          </p:nvSpPr>
          <p:spPr>
            <a:xfrm>
              <a:off x="7302500" y="4248426"/>
              <a:ext cx="1689948" cy="60592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38F7BE65-6852-44E6-8945-4468D2DB2C77}"/>
                </a:ext>
              </a:extLst>
            </p:cNvPr>
            <p:cNvSpPr txBox="1"/>
            <p:nvPr/>
          </p:nvSpPr>
          <p:spPr>
            <a:xfrm>
              <a:off x="1536700" y="5015639"/>
              <a:ext cx="7607300" cy="92333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Tagging studies documented limited movements between resident Chinook caught in the Strait of Juan de Fuca &amp; the San Juan Islands with those residing in the Central Basin </a:t>
              </a: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a:t>
              </a:r>
              <a:r>
                <a:rPr kumimoji="0" lang="en-US" sz="1400" b="0" i="0" u="none" strike="noStrike" kern="1200" cap="none" spc="0" normalizeH="0" baseline="0" noProof="0" dirty="0" err="1">
                  <a:ln>
                    <a:noFill/>
                  </a:ln>
                  <a:solidFill>
                    <a:srgbClr val="FF0000"/>
                  </a:solidFill>
                  <a:effectLst/>
                  <a:uLnTx/>
                  <a:uFillTx/>
                  <a:latin typeface="Arial" panose="020B0604020202020204"/>
                  <a:ea typeface="+mn-ea"/>
                  <a:cs typeface="+mn-cs"/>
                </a:rPr>
                <a:t>Arostegui</a:t>
              </a: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 et al. 2017; </a:t>
              </a:r>
              <a:r>
                <a:rPr kumimoji="0" lang="en-US" sz="1400" b="0" i="0" u="none" strike="noStrike" kern="1200" cap="none" spc="0" normalizeH="0" baseline="0" noProof="0" dirty="0" err="1">
                  <a:ln>
                    <a:noFill/>
                  </a:ln>
                  <a:solidFill>
                    <a:srgbClr val="FF0000"/>
                  </a:solidFill>
                  <a:effectLst/>
                  <a:uLnTx/>
                  <a:uFillTx/>
                  <a:latin typeface="Arial" panose="020B0604020202020204"/>
                  <a:ea typeface="+mn-ea"/>
                  <a:cs typeface="+mn-cs"/>
                </a:rPr>
                <a:t>Kagley</a:t>
              </a: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 et al. 2017).</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9" name="Left Brace 18">
            <a:extLst>
              <a:ext uri="{FF2B5EF4-FFF2-40B4-BE49-F238E27FC236}">
                <a16:creationId xmlns:a16="http://schemas.microsoft.com/office/drawing/2014/main" id="{B46C2E4F-BE10-5DD0-6775-8031D1D2990C}"/>
              </a:ext>
            </a:extLst>
          </p:cNvPr>
          <p:cNvSpPr/>
          <p:nvPr/>
        </p:nvSpPr>
        <p:spPr>
          <a:xfrm rot="5400000">
            <a:off x="5706615" y="1006057"/>
            <a:ext cx="508902" cy="238324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69CD3272-C7B0-34E3-8A47-614A48D5A896}"/>
              </a:ext>
            </a:extLst>
          </p:cNvPr>
          <p:cNvGrpSpPr/>
          <p:nvPr/>
        </p:nvGrpSpPr>
        <p:grpSpPr>
          <a:xfrm>
            <a:off x="2549951" y="1219200"/>
            <a:ext cx="4676350" cy="671290"/>
            <a:chOff x="2209017" y="1270000"/>
            <a:chExt cx="4606918" cy="646331"/>
          </a:xfrm>
        </p:grpSpPr>
        <p:sp>
          <p:nvSpPr>
            <p:cNvPr id="21" name="TextBox 20">
              <a:extLst>
                <a:ext uri="{FF2B5EF4-FFF2-40B4-BE49-F238E27FC236}">
                  <a16:creationId xmlns:a16="http://schemas.microsoft.com/office/drawing/2014/main" id="{44084711-27F0-6DC2-B02E-952E61F540A6}"/>
                </a:ext>
              </a:extLst>
            </p:cNvPr>
            <p:cNvSpPr txBox="1"/>
            <p:nvPr/>
          </p:nvSpPr>
          <p:spPr>
            <a:xfrm>
              <a:off x="2209017" y="1297285"/>
              <a:ext cx="2320522" cy="3556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Strait Juan de Fuca</a:t>
              </a:r>
            </a:p>
          </p:txBody>
        </p:sp>
        <p:sp>
          <p:nvSpPr>
            <p:cNvPr id="22" name="TextBox 21">
              <a:extLst>
                <a:ext uri="{FF2B5EF4-FFF2-40B4-BE49-F238E27FC236}">
                  <a16:creationId xmlns:a16="http://schemas.microsoft.com/office/drawing/2014/main" id="{641A9652-0982-CF27-5FCB-D096B3334A40}"/>
                </a:ext>
              </a:extLst>
            </p:cNvPr>
            <p:cNvSpPr txBox="1"/>
            <p:nvPr/>
          </p:nvSpPr>
          <p:spPr>
            <a:xfrm>
              <a:off x="2209017" y="1524000"/>
              <a:ext cx="191848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San Juan Islands </a:t>
              </a:r>
            </a:p>
          </p:txBody>
        </p:sp>
        <p:sp>
          <p:nvSpPr>
            <p:cNvPr id="23" name="TextBox 22">
              <a:extLst>
                <a:ext uri="{FF2B5EF4-FFF2-40B4-BE49-F238E27FC236}">
                  <a16:creationId xmlns:a16="http://schemas.microsoft.com/office/drawing/2014/main" id="{D672DB89-04A1-6684-C0F8-679D5127702E}"/>
                </a:ext>
              </a:extLst>
            </p:cNvPr>
            <p:cNvSpPr txBox="1"/>
            <p:nvPr/>
          </p:nvSpPr>
          <p:spPr>
            <a:xfrm>
              <a:off x="4558517" y="1270000"/>
              <a:ext cx="225741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Hood Canal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Inner Puget Sound</a:t>
              </a:r>
            </a:p>
          </p:txBody>
        </p:sp>
      </p:grpSp>
      <p:sp>
        <p:nvSpPr>
          <p:cNvPr id="25" name="Left Brace 24">
            <a:extLst>
              <a:ext uri="{FF2B5EF4-FFF2-40B4-BE49-F238E27FC236}">
                <a16:creationId xmlns:a16="http://schemas.microsoft.com/office/drawing/2014/main" id="{E11714A2-C1EF-1AA5-1D3F-F29A32FCEA6F}"/>
              </a:ext>
            </a:extLst>
          </p:cNvPr>
          <p:cNvSpPr/>
          <p:nvPr/>
        </p:nvSpPr>
        <p:spPr>
          <a:xfrm rot="5400000">
            <a:off x="3096765" y="1006056"/>
            <a:ext cx="508902" cy="238324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370AB5AC-AD06-62E8-5BC5-18A1FB6D2DF8}"/>
              </a:ext>
            </a:extLst>
          </p:cNvPr>
          <p:cNvCxnSpPr/>
          <p:nvPr/>
        </p:nvCxnSpPr>
        <p:spPr>
          <a:xfrm>
            <a:off x="3446675" y="3390062"/>
            <a:ext cx="0" cy="77875"/>
          </a:xfrm>
          <a:prstGeom prst="line">
            <a:avLst/>
          </a:prstGeom>
          <a:ln w="28575">
            <a:solidFill>
              <a:srgbClr val="74ADD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3CB676-08A0-10C7-BA15-BD4C9010E180}"/>
              </a:ext>
            </a:extLst>
          </p:cNvPr>
          <p:cNvSpPr txBox="1"/>
          <p:nvPr/>
        </p:nvSpPr>
        <p:spPr>
          <a:xfrm>
            <a:off x="2867025" y="6257925"/>
            <a:ext cx="3486149" cy="369332"/>
          </a:xfrm>
          <a:prstGeom prst="rect">
            <a:avLst/>
          </a:prstGeom>
          <a:noFill/>
        </p:spPr>
        <p:txBody>
          <a:bodyPr wrap="square" rtlCol="0">
            <a:spAutoFit/>
          </a:bodyPr>
          <a:lstStyle/>
          <a:p>
            <a:r>
              <a:rPr lang="en-US" b="1" dirty="0"/>
              <a:t>PC1 (explains 74.1% variation</a:t>
            </a:r>
            <a:r>
              <a:rPr lang="en-US" dirty="0"/>
              <a:t>)</a:t>
            </a:r>
          </a:p>
        </p:txBody>
      </p:sp>
      <p:sp>
        <p:nvSpPr>
          <p:cNvPr id="63" name="TextBox 62">
            <a:extLst>
              <a:ext uri="{FF2B5EF4-FFF2-40B4-BE49-F238E27FC236}">
                <a16:creationId xmlns:a16="http://schemas.microsoft.com/office/drawing/2014/main" id="{2D804E6B-A2E7-1C61-87C8-5089A84D8281}"/>
              </a:ext>
            </a:extLst>
          </p:cNvPr>
          <p:cNvSpPr txBox="1"/>
          <p:nvPr/>
        </p:nvSpPr>
        <p:spPr>
          <a:xfrm rot="16200000">
            <a:off x="-752475" y="3381375"/>
            <a:ext cx="3486149" cy="369332"/>
          </a:xfrm>
          <a:prstGeom prst="rect">
            <a:avLst/>
          </a:prstGeom>
          <a:noFill/>
        </p:spPr>
        <p:txBody>
          <a:bodyPr wrap="square" rtlCol="0">
            <a:spAutoFit/>
          </a:bodyPr>
          <a:lstStyle/>
          <a:p>
            <a:r>
              <a:rPr lang="en-US" b="1" dirty="0"/>
              <a:t>PC2 (explains 16.8% variation</a:t>
            </a:r>
            <a:r>
              <a:rPr lang="en-US" dirty="0"/>
              <a:t>)</a:t>
            </a:r>
          </a:p>
        </p:txBody>
      </p:sp>
      <p:pic>
        <p:nvPicPr>
          <p:cNvPr id="26" name="Picture 25" descr="An image of a pie chart showing the relative proportions of PBDEs, HCB, DDT and PCBs. The proportion of PCBs is greater than the other three contaminants.">
            <a:extLst>
              <a:ext uri="{FF2B5EF4-FFF2-40B4-BE49-F238E27FC236}">
                <a16:creationId xmlns:a16="http://schemas.microsoft.com/office/drawing/2014/main" id="{E46E6B71-D96B-894C-8B9D-CB30CEE2EC7C}"/>
              </a:ext>
            </a:extLst>
          </p:cNvPr>
          <p:cNvPicPr>
            <a:picLocks noChangeAspect="1"/>
          </p:cNvPicPr>
          <p:nvPr/>
        </p:nvPicPr>
        <p:blipFill>
          <a:blip r:embed="rId4"/>
          <a:stretch>
            <a:fillRect/>
          </a:stretch>
        </p:blipFill>
        <p:spPr>
          <a:xfrm>
            <a:off x="7027332" y="3813294"/>
            <a:ext cx="1965116" cy="1083469"/>
          </a:xfrm>
          <a:prstGeom prst="rect">
            <a:avLst/>
          </a:prstGeom>
        </p:spPr>
      </p:pic>
      <p:grpSp>
        <p:nvGrpSpPr>
          <p:cNvPr id="4" name="Group 3">
            <a:extLst>
              <a:ext uri="{FF2B5EF4-FFF2-40B4-BE49-F238E27FC236}">
                <a16:creationId xmlns:a16="http://schemas.microsoft.com/office/drawing/2014/main" id="{CE72882C-F621-6374-CE7B-771A3AA3002E}"/>
              </a:ext>
              <a:ext uri="{C183D7F6-B498-43B3-948B-1728B52AA6E4}">
                <adec:decorative xmlns:adec="http://schemas.microsoft.com/office/drawing/2017/decorative" val="1"/>
              </a:ext>
            </a:extLst>
          </p:cNvPr>
          <p:cNvGrpSpPr/>
          <p:nvPr/>
        </p:nvGrpSpPr>
        <p:grpSpPr>
          <a:xfrm>
            <a:off x="1435099" y="1119446"/>
            <a:ext cx="5957849" cy="4604122"/>
            <a:chOff x="1697557" y="3871053"/>
            <a:chExt cx="5943870" cy="2531471"/>
          </a:xfrm>
        </p:grpSpPr>
        <p:sp>
          <p:nvSpPr>
            <p:cNvPr id="2" name="Rectangle 1">
              <a:extLst>
                <a:ext uri="{FF2B5EF4-FFF2-40B4-BE49-F238E27FC236}">
                  <a16:creationId xmlns:a16="http://schemas.microsoft.com/office/drawing/2014/main" id="{5A7A2AF5-E7AF-C54F-150E-2EB3BC33A0B9}"/>
                </a:ext>
                <a:ext uri="{C183D7F6-B498-43B3-948B-1728B52AA6E4}">
                  <adec:decorative xmlns:adec="http://schemas.microsoft.com/office/drawing/2017/decorative" val="1"/>
                </a:ext>
              </a:extLst>
            </p:cNvPr>
            <p:cNvSpPr/>
            <p:nvPr/>
          </p:nvSpPr>
          <p:spPr>
            <a:xfrm>
              <a:off x="1697557" y="3871053"/>
              <a:ext cx="5943870" cy="25314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56902AD-134A-6E39-66EA-A8060E54D75A}"/>
                </a:ext>
              </a:extLst>
            </p:cNvPr>
            <p:cNvSpPr txBox="1"/>
            <p:nvPr/>
          </p:nvSpPr>
          <p:spPr>
            <a:xfrm>
              <a:off x="1769293" y="4536624"/>
              <a:ext cx="5800396" cy="1200329"/>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Tagging studies documented limited movements between resident Chinook caught in the Strait of Juan de Fuca &amp; the San Juan Islands with those residing in the Central Basin </a:t>
              </a: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a:t>
              </a:r>
              <a:r>
                <a:rPr kumimoji="0" lang="en-US" sz="1400" b="0" i="0" u="none" strike="noStrike" kern="1200" cap="none" spc="0" normalizeH="0" baseline="0" noProof="0" dirty="0" err="1">
                  <a:ln>
                    <a:noFill/>
                  </a:ln>
                  <a:solidFill>
                    <a:srgbClr val="FF0000"/>
                  </a:solidFill>
                  <a:effectLst/>
                  <a:uLnTx/>
                  <a:uFillTx/>
                  <a:latin typeface="Arial" panose="020B0604020202020204"/>
                  <a:ea typeface="+mn-ea"/>
                  <a:cs typeface="+mn-cs"/>
                </a:rPr>
                <a:t>Arostegui</a:t>
              </a: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 et al. 2017; </a:t>
              </a:r>
              <a:r>
                <a:rPr kumimoji="0" lang="en-US" sz="1400" b="0" i="0" u="none" strike="noStrike" kern="1200" cap="none" spc="0" normalizeH="0" baseline="0" noProof="0" dirty="0" err="1">
                  <a:ln>
                    <a:noFill/>
                  </a:ln>
                  <a:solidFill>
                    <a:srgbClr val="FF0000"/>
                  </a:solidFill>
                  <a:effectLst/>
                  <a:uLnTx/>
                  <a:uFillTx/>
                  <a:latin typeface="Arial" panose="020B0604020202020204"/>
                  <a:ea typeface="+mn-ea"/>
                  <a:cs typeface="+mn-cs"/>
                </a:rPr>
                <a:t>Kagley</a:t>
              </a: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 et al. 2017).</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2421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1136-CA75-4A52-ACC0-1F6FC540DA73}"/>
              </a:ext>
            </a:extLst>
          </p:cNvPr>
          <p:cNvSpPr>
            <a:spLocks noGrp="1"/>
          </p:cNvSpPr>
          <p:nvPr>
            <p:ph type="title"/>
          </p:nvPr>
        </p:nvSpPr>
        <p:spPr>
          <a:xfrm>
            <a:off x="318500" y="290575"/>
            <a:ext cx="8507001" cy="1160986"/>
          </a:xfrm>
        </p:spPr>
        <p:txBody>
          <a:bodyPr>
            <a:normAutofit fontScale="90000"/>
          </a:bodyPr>
          <a:lstStyle/>
          <a:p>
            <a:pPr algn="ctr"/>
            <a:br>
              <a:rPr lang="en-US" dirty="0"/>
            </a:br>
            <a:r>
              <a:rPr lang="en-US" dirty="0"/>
              <a:t>Implication of Spatial Segregation of Resident Chinook</a:t>
            </a:r>
            <a:br>
              <a:rPr lang="en-US" dirty="0"/>
            </a:br>
            <a:endParaRPr lang="en-US" dirty="0"/>
          </a:p>
        </p:txBody>
      </p:sp>
      <p:sp>
        <p:nvSpPr>
          <p:cNvPr id="5" name="Rectangle 4">
            <a:extLst>
              <a:ext uri="{FF2B5EF4-FFF2-40B4-BE49-F238E27FC236}">
                <a16:creationId xmlns:a16="http://schemas.microsoft.com/office/drawing/2014/main" id="{C8D002FD-A6E1-4BAC-B7B8-534EB252C11D}"/>
              </a:ext>
            </a:extLst>
          </p:cNvPr>
          <p:cNvSpPr/>
          <p:nvPr/>
        </p:nvSpPr>
        <p:spPr>
          <a:xfrm>
            <a:off x="1267218" y="5369166"/>
            <a:ext cx="2457197" cy="403298"/>
          </a:xfrm>
          <a:prstGeom prst="rect">
            <a:avLst/>
          </a:prstGeom>
        </p:spPr>
        <p:txBody>
          <a:bodyPr wrap="square">
            <a:spAutoFit/>
          </a:bodyPr>
          <a:lstStyle/>
          <a:p>
            <a:pPr>
              <a:defRPr/>
            </a:pPr>
            <a:r>
              <a:rPr lang="en-US" sz="2000" dirty="0">
                <a:solidFill>
                  <a:srgbClr val="FFFFFF"/>
                </a:solidFill>
                <a:latin typeface="Calibri"/>
                <a:ea typeface="ＭＳ Ｐゴシック" charset="-128"/>
              </a:rPr>
              <a:t>Richard Bell photo</a:t>
            </a:r>
          </a:p>
        </p:txBody>
      </p:sp>
      <p:sp>
        <p:nvSpPr>
          <p:cNvPr id="3" name="TextBox 2">
            <a:extLst>
              <a:ext uri="{FF2B5EF4-FFF2-40B4-BE49-F238E27FC236}">
                <a16:creationId xmlns:a16="http://schemas.microsoft.com/office/drawing/2014/main" id="{4FDE7BEF-B948-5102-411E-0EE6D9C14E2B}"/>
              </a:ext>
            </a:extLst>
          </p:cNvPr>
          <p:cNvSpPr txBox="1"/>
          <p:nvPr/>
        </p:nvSpPr>
        <p:spPr>
          <a:xfrm>
            <a:off x="5602014" y="2162175"/>
            <a:ext cx="3363310" cy="2308324"/>
          </a:xfrm>
          <a:prstGeom prst="rect">
            <a:avLst/>
          </a:prstGeom>
          <a:noFill/>
        </p:spPr>
        <p:txBody>
          <a:bodyPr wrap="square" rtlCol="0">
            <a:spAutoFit/>
          </a:bodyPr>
          <a:lstStyle/>
          <a:p>
            <a:r>
              <a:rPr lang="en-US" sz="2400" dirty="0"/>
              <a:t>How does spatial segregation of resident Chinook salmon affect</a:t>
            </a:r>
          </a:p>
          <a:p>
            <a:pPr marL="285750" indent="-285750">
              <a:buFont typeface="Arial" panose="020B0604020202020204" pitchFamily="34" charset="0"/>
              <a:buChar char="•"/>
            </a:pPr>
            <a:r>
              <a:rPr lang="en-US" sz="2400" dirty="0"/>
              <a:t>salmon health? </a:t>
            </a:r>
          </a:p>
          <a:p>
            <a:pPr marL="285750" indent="-285750">
              <a:buFont typeface="Arial" panose="020B0604020202020204" pitchFamily="34" charset="0"/>
              <a:buChar char="•"/>
            </a:pPr>
            <a:r>
              <a:rPr lang="en-US" sz="2400" dirty="0"/>
              <a:t>people? </a:t>
            </a:r>
          </a:p>
          <a:p>
            <a:pPr marL="285750" indent="-285750">
              <a:buFont typeface="Arial" panose="020B0604020202020204" pitchFamily="34" charset="0"/>
              <a:buChar char="•"/>
            </a:pPr>
            <a:r>
              <a:rPr lang="en-US" sz="2400" dirty="0"/>
              <a:t>whales?</a:t>
            </a:r>
          </a:p>
        </p:txBody>
      </p:sp>
      <p:grpSp>
        <p:nvGrpSpPr>
          <p:cNvPr id="7" name="Group 6" descr="A photo of adult Chinook salmon underwater. Photo by Richard Bell.">
            <a:extLst>
              <a:ext uri="{FF2B5EF4-FFF2-40B4-BE49-F238E27FC236}">
                <a16:creationId xmlns:a16="http://schemas.microsoft.com/office/drawing/2014/main" id="{43E9C684-6F42-0220-2C03-E2F17A10FCFA}"/>
              </a:ext>
            </a:extLst>
          </p:cNvPr>
          <p:cNvGrpSpPr/>
          <p:nvPr/>
        </p:nvGrpSpPr>
        <p:grpSpPr>
          <a:xfrm>
            <a:off x="514819" y="1739605"/>
            <a:ext cx="4878408" cy="3153463"/>
            <a:chOff x="514819" y="1739605"/>
            <a:chExt cx="4878408" cy="3153463"/>
          </a:xfrm>
        </p:grpSpPr>
        <p:pic>
          <p:nvPicPr>
            <p:cNvPr id="4" name="Picture 115" descr="C:\Jim'sWork\Work\My Pictures\Borrowed Photos\marinechinook.jpg">
              <a:extLst>
                <a:ext uri="{FF2B5EF4-FFF2-40B4-BE49-F238E27FC236}">
                  <a16:creationId xmlns:a16="http://schemas.microsoft.com/office/drawing/2014/main" id="{DB278523-9EB6-43FE-AE11-10A6FC69A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19" y="1739605"/>
              <a:ext cx="4878408" cy="3153463"/>
            </a:xfrm>
            <a:prstGeom prst="rect">
              <a:avLst/>
            </a:prstGeom>
            <a:noFill/>
            <a:ln w="57150">
              <a:solidFill>
                <a:srgbClr val="92D050"/>
              </a:solidFill>
              <a:miter lim="800000"/>
              <a:headEnd/>
              <a:tailEnd/>
            </a:ln>
            <a:effectLst>
              <a:softEdge rad="762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ADAFE0-19C5-354C-AEB9-81E29F9BA6F1}"/>
                </a:ext>
              </a:extLst>
            </p:cNvPr>
            <p:cNvSpPr/>
            <p:nvPr/>
          </p:nvSpPr>
          <p:spPr>
            <a:xfrm>
              <a:off x="583898" y="4631458"/>
              <a:ext cx="2457197"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ＭＳ Ｐゴシック" charset="-128"/>
                  <a:cs typeface="+mn-cs"/>
                </a:rPr>
                <a:t>Richard Bell photo</a:t>
              </a:r>
            </a:p>
          </p:txBody>
        </p:sp>
      </p:grpSp>
    </p:spTree>
    <p:extLst>
      <p:ext uri="{BB962C8B-B14F-4D97-AF65-F5344CB8AC3E}">
        <p14:creationId xmlns:p14="http://schemas.microsoft.com/office/powerpoint/2010/main" val="355186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47393" y="1514416"/>
            <a:ext cx="5525537" cy="5087513"/>
          </a:xfrm>
        </p:spPr>
        <p:txBody>
          <a:bodyPr>
            <a:normAutofit/>
          </a:bodyPr>
          <a:lstStyle/>
          <a:p>
            <a:pPr marL="0" indent="0">
              <a:buNone/>
            </a:pPr>
            <a:r>
              <a:rPr lang="en-US" sz="1800" b="1" dirty="0"/>
              <a:t>PCBs &amp; PBDEs likely impair salmon health</a:t>
            </a:r>
          </a:p>
          <a:p>
            <a:pPr marL="228600" lvl="1"/>
            <a:r>
              <a:rPr lang="en-US" sz="1800" dirty="0"/>
              <a:t>15% samples &gt; reproduction, growth, disease susceptibility thresholds</a:t>
            </a:r>
          </a:p>
          <a:p>
            <a:pPr lvl="1"/>
            <a:r>
              <a:rPr lang="en-US" sz="1800" dirty="0"/>
              <a:t>54 – 69% &gt;  in MA 13</a:t>
            </a:r>
          </a:p>
          <a:p>
            <a:r>
              <a:rPr lang="en-US" sz="1800" dirty="0"/>
              <a:t>1%  samples &gt; mortality threshold</a:t>
            </a:r>
          </a:p>
          <a:p>
            <a:pPr lvl="1"/>
            <a:r>
              <a:rPr lang="en-US" sz="1800" dirty="0"/>
              <a:t>15% in MA 13</a:t>
            </a:r>
            <a:endParaRPr lang="en-US" sz="1800" b="1" dirty="0"/>
          </a:p>
          <a:p>
            <a:pPr marL="0" indent="0">
              <a:buNone/>
            </a:pPr>
            <a:r>
              <a:rPr lang="en-US" sz="1800" b="1" dirty="0"/>
              <a:t>Percent of fish impaired  is likely higher</a:t>
            </a:r>
          </a:p>
          <a:p>
            <a:pPr lvl="1"/>
            <a:r>
              <a:rPr lang="en-US" sz="1800" dirty="0"/>
              <a:t>Concentrations will be &gt; in mature salmon as they will spend another 5 – 24 months feeding in Puget Sound prior to spawning</a:t>
            </a:r>
          </a:p>
          <a:p>
            <a:pPr lvl="1"/>
            <a:r>
              <a:rPr lang="en-US" sz="1800" dirty="0"/>
              <a:t>Combined effects of exposure to multiple contaminants will be greater</a:t>
            </a:r>
          </a:p>
          <a:p>
            <a:endParaRPr lang="en-US" sz="1900" dirty="0"/>
          </a:p>
          <a:p>
            <a:pPr marL="742950" lvl="1" indent="-285750">
              <a:buFont typeface="Wingdings" panose="05000000000000000000" pitchFamily="2" charset="2"/>
              <a:buChar char="v"/>
            </a:pPr>
            <a:endParaRPr lang="en-US" b="1" dirty="0"/>
          </a:p>
        </p:txBody>
      </p:sp>
      <p:sp>
        <p:nvSpPr>
          <p:cNvPr id="10" name="Text Box 3085"/>
          <p:cNvSpPr txBox="1">
            <a:spLocks noChangeArrowheads="1"/>
          </p:cNvSpPr>
          <p:nvPr/>
        </p:nvSpPr>
        <p:spPr bwMode="auto">
          <a:xfrm>
            <a:off x="1426642" y="6659080"/>
            <a:ext cx="3302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lg" len="lg"/>
              </a14:hiddenLine>
            </a:ext>
          </a:extLst>
        </p:spPr>
        <p:txBody>
          <a:bodyPr wrap="square">
            <a:spAutoFit/>
          </a:bodyPr>
          <a:lstStyle>
            <a:lvl1pPr>
              <a:defRPr sz="2400" b="1">
                <a:solidFill>
                  <a:schemeClr val="tx1"/>
                </a:solidFill>
                <a:latin typeface="Arial" charset="0"/>
                <a:ea typeface="ＭＳ Ｐゴシック" pitchFamily="-112" charset="-128"/>
              </a:defRPr>
            </a:lvl1pPr>
            <a:lvl2pPr marL="37931725" indent="-37474525">
              <a:defRPr sz="2400" b="1">
                <a:solidFill>
                  <a:schemeClr val="tx1"/>
                </a:solidFill>
                <a:latin typeface="Arial" charset="0"/>
                <a:ea typeface="ＭＳ Ｐゴシック" pitchFamily="-112" charset="-128"/>
              </a:defRPr>
            </a:lvl2pPr>
            <a:lvl3pPr>
              <a:defRPr sz="2400" b="1">
                <a:solidFill>
                  <a:schemeClr val="tx1"/>
                </a:solidFill>
                <a:latin typeface="Arial" charset="0"/>
                <a:ea typeface="ＭＳ Ｐゴシック" pitchFamily="-112" charset="-128"/>
              </a:defRPr>
            </a:lvl3pPr>
            <a:lvl4pPr>
              <a:defRPr sz="2400" b="1">
                <a:solidFill>
                  <a:schemeClr val="tx1"/>
                </a:solidFill>
                <a:latin typeface="Arial" charset="0"/>
                <a:ea typeface="ＭＳ Ｐゴシック" pitchFamily="-112" charset="-128"/>
              </a:defRPr>
            </a:lvl4pPr>
            <a:lvl5pPr>
              <a:defRPr sz="2400" b="1">
                <a:solidFill>
                  <a:schemeClr val="tx1"/>
                </a:solidFill>
                <a:latin typeface="Arial" charset="0"/>
                <a:ea typeface="ＭＳ Ｐゴシック" pitchFamily="-112" charset="-128"/>
              </a:defRPr>
            </a:lvl5pPr>
            <a:lvl6pPr marL="457200" eaLnBrk="0" fontAlgn="base" hangingPunct="0">
              <a:spcBef>
                <a:spcPct val="50000"/>
              </a:spcBef>
              <a:spcAft>
                <a:spcPct val="0"/>
              </a:spcAft>
              <a:defRPr sz="2400" b="1">
                <a:solidFill>
                  <a:schemeClr val="tx1"/>
                </a:solidFill>
                <a:latin typeface="Arial" charset="0"/>
                <a:ea typeface="ＭＳ Ｐゴシック" pitchFamily="-112" charset="-128"/>
              </a:defRPr>
            </a:lvl6pPr>
            <a:lvl7pPr marL="914400" eaLnBrk="0" fontAlgn="base" hangingPunct="0">
              <a:spcBef>
                <a:spcPct val="50000"/>
              </a:spcBef>
              <a:spcAft>
                <a:spcPct val="0"/>
              </a:spcAft>
              <a:defRPr sz="2400" b="1">
                <a:solidFill>
                  <a:schemeClr val="tx1"/>
                </a:solidFill>
                <a:latin typeface="Arial" charset="0"/>
                <a:ea typeface="ＭＳ Ｐゴシック" pitchFamily="-112" charset="-128"/>
              </a:defRPr>
            </a:lvl7pPr>
            <a:lvl8pPr marL="1371600" eaLnBrk="0" fontAlgn="base" hangingPunct="0">
              <a:spcBef>
                <a:spcPct val="50000"/>
              </a:spcBef>
              <a:spcAft>
                <a:spcPct val="0"/>
              </a:spcAft>
              <a:defRPr sz="2400" b="1">
                <a:solidFill>
                  <a:schemeClr val="tx1"/>
                </a:solidFill>
                <a:latin typeface="Arial" charset="0"/>
                <a:ea typeface="ＭＳ Ｐゴシック" pitchFamily="-112" charset="-128"/>
              </a:defRPr>
            </a:lvl8pPr>
            <a:lvl9pPr marL="1828800" eaLnBrk="0" fontAlgn="base" hangingPunct="0">
              <a:spcBef>
                <a:spcPct val="50000"/>
              </a:spcBef>
              <a:spcAft>
                <a:spcPct val="0"/>
              </a:spcAft>
              <a:defRPr sz="2400" b="1">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Photo by Andrew Hendry</a:t>
            </a:r>
          </a:p>
        </p:txBody>
      </p:sp>
      <p:sp>
        <p:nvSpPr>
          <p:cNvPr id="2" name="Title 1"/>
          <p:cNvSpPr>
            <a:spLocks noGrp="1"/>
          </p:cNvSpPr>
          <p:nvPr>
            <p:ph type="title"/>
          </p:nvPr>
        </p:nvSpPr>
        <p:spPr>
          <a:xfrm>
            <a:off x="917575" y="180976"/>
            <a:ext cx="7308850" cy="1079284"/>
          </a:xfrm>
        </p:spPr>
        <p:txBody>
          <a:bodyPr>
            <a:normAutofit/>
          </a:bodyPr>
          <a:lstStyle/>
          <a:p>
            <a:pPr algn="ctr"/>
            <a:r>
              <a:rPr lang="en-US" sz="3600" dirty="0">
                <a:solidFill>
                  <a:srgbClr val="3333FF"/>
                </a:solidFill>
              </a:rPr>
              <a:t>Implications for Salmon</a:t>
            </a:r>
          </a:p>
        </p:txBody>
      </p:sp>
      <p:sp>
        <p:nvSpPr>
          <p:cNvPr id="11" name="TextBox 10"/>
          <p:cNvSpPr txBox="1"/>
          <p:nvPr/>
        </p:nvSpPr>
        <p:spPr>
          <a:xfrm>
            <a:off x="390144" y="3540951"/>
            <a:ext cx="1889760" cy="2438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Photo by Richard Bell</a:t>
            </a:r>
          </a:p>
        </p:txBody>
      </p:sp>
      <p:grpSp>
        <p:nvGrpSpPr>
          <p:cNvPr id="6" name="Group 5" descr="A photo of adult Chinook salmon underwater. Photo by Richard Bell.">
            <a:extLst>
              <a:ext uri="{FF2B5EF4-FFF2-40B4-BE49-F238E27FC236}">
                <a16:creationId xmlns:a16="http://schemas.microsoft.com/office/drawing/2014/main" id="{3F41BB3B-8103-F76C-936B-1D78DEA39B24}"/>
              </a:ext>
            </a:extLst>
          </p:cNvPr>
          <p:cNvGrpSpPr/>
          <p:nvPr/>
        </p:nvGrpSpPr>
        <p:grpSpPr>
          <a:xfrm>
            <a:off x="584033" y="1704494"/>
            <a:ext cx="2679389" cy="1738279"/>
            <a:chOff x="584033" y="1704494"/>
            <a:chExt cx="2679389" cy="1738279"/>
          </a:xfrm>
        </p:grpSpPr>
        <p:pic>
          <p:nvPicPr>
            <p:cNvPr id="8" name="Picture 115" descr="A photo of adult Chinook salmon underwater. Photo by Richard B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33" y="1704494"/>
              <a:ext cx="2679389" cy="1731989"/>
            </a:xfrm>
            <a:prstGeom prst="rect">
              <a:avLst/>
            </a:prstGeom>
            <a:ln w="34925">
              <a:solidFill>
                <a:srgbClr val="92D05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1769CEB-5575-35D5-DBCD-830E8B5696CC}"/>
                </a:ext>
              </a:extLst>
            </p:cNvPr>
            <p:cNvSpPr/>
            <p:nvPr/>
          </p:nvSpPr>
          <p:spPr>
            <a:xfrm>
              <a:off x="584033" y="3181163"/>
              <a:ext cx="2457197"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ＭＳ Ｐゴシック" charset="-128"/>
                  <a:cs typeface="+mn-cs"/>
                </a:rPr>
                <a:t>Richard Bell photo</a:t>
              </a:r>
            </a:p>
          </p:txBody>
        </p:sp>
      </p:grpSp>
      <p:grpSp>
        <p:nvGrpSpPr>
          <p:cNvPr id="7" name="Group 6" descr="A photo of an adult Chinook salmon underwater. Photo by Andrew Henry.">
            <a:extLst>
              <a:ext uri="{FF2B5EF4-FFF2-40B4-BE49-F238E27FC236}">
                <a16:creationId xmlns:a16="http://schemas.microsoft.com/office/drawing/2014/main" id="{9F4D934E-484A-6224-445E-F58472949A58}"/>
              </a:ext>
            </a:extLst>
          </p:cNvPr>
          <p:cNvGrpSpPr/>
          <p:nvPr/>
        </p:nvGrpSpPr>
        <p:grpSpPr>
          <a:xfrm>
            <a:off x="620838" y="3974858"/>
            <a:ext cx="2751614" cy="1738279"/>
            <a:chOff x="620838" y="3974858"/>
            <a:chExt cx="2751614" cy="1738279"/>
          </a:xfrm>
        </p:grpSpPr>
        <p:pic>
          <p:nvPicPr>
            <p:cNvPr id="5" name="Picture 4" descr="A photo of an adult Chinook salmon underwater. Photo by Andrew Henry.">
              <a:extLst>
                <a:ext uri="{FF2B5EF4-FFF2-40B4-BE49-F238E27FC236}">
                  <a16:creationId xmlns:a16="http://schemas.microsoft.com/office/drawing/2014/main" id="{4711FCF8-4808-33A8-9564-500A1CA1BB2C}"/>
                </a:ext>
              </a:extLst>
            </p:cNvPr>
            <p:cNvPicPr>
              <a:picLocks noChangeAspect="1"/>
            </p:cNvPicPr>
            <p:nvPr/>
          </p:nvPicPr>
          <p:blipFill>
            <a:blip r:embed="rId3"/>
            <a:stretch>
              <a:fillRect/>
            </a:stretch>
          </p:blipFill>
          <p:spPr>
            <a:xfrm>
              <a:off x="645807" y="3981148"/>
              <a:ext cx="2726645" cy="1731989"/>
            </a:xfrm>
            <a:prstGeom prst="rect">
              <a:avLst/>
            </a:prstGeom>
            <a:ln w="38100">
              <a:solidFill>
                <a:srgbClr val="92D050"/>
              </a:solidFill>
            </a:ln>
          </p:spPr>
        </p:pic>
        <p:sp>
          <p:nvSpPr>
            <p:cNvPr id="13" name="Rectangle 12">
              <a:extLst>
                <a:ext uri="{FF2B5EF4-FFF2-40B4-BE49-F238E27FC236}">
                  <a16:creationId xmlns:a16="http://schemas.microsoft.com/office/drawing/2014/main" id="{33E442A7-76B1-D0BD-077E-A6E4BAC458B8}"/>
                </a:ext>
              </a:extLst>
            </p:cNvPr>
            <p:cNvSpPr/>
            <p:nvPr/>
          </p:nvSpPr>
          <p:spPr>
            <a:xfrm>
              <a:off x="620838" y="3974858"/>
              <a:ext cx="2457197"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ＭＳ Ｐゴシック" charset="-128"/>
                  <a:cs typeface="+mn-cs"/>
                </a:rPr>
                <a:t>Andrew Henry photo</a:t>
              </a:r>
            </a:p>
          </p:txBody>
        </p:sp>
      </p:grpSp>
    </p:spTree>
    <p:extLst>
      <p:ext uri="{BB962C8B-B14F-4D97-AF65-F5344CB8AC3E}">
        <p14:creationId xmlns:p14="http://schemas.microsoft.com/office/powerpoint/2010/main" val="26043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1000"/>
                                        <p:tgtEl>
                                          <p:spTgt spid="4">
                                            <p:txEl>
                                              <p:pRg st="7" end="7"/>
                                            </p:txEl>
                                          </p:spTgt>
                                        </p:tgtEl>
                                      </p:cBhvr>
                                    </p:animEffect>
                                    <p:anim calcmode="lin" valueType="num">
                                      <p:cBhvr>
                                        <p:cTn id="1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psp.wa.gov/vitalsigns/images/vitalsigns/vital-sign-wheel.png">
            <a:extLst>
              <a:ext uri="{FF2B5EF4-FFF2-40B4-BE49-F238E27FC236}">
                <a16:creationId xmlns:a16="http://schemas.microsoft.com/office/drawing/2014/main" id="{352D0B16-E996-4683-B083-6C3C0999B8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5554" y="521958"/>
            <a:ext cx="1327696" cy="13258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07BFF77-7C4B-4FE3-B691-555924389C52}"/>
              </a:ext>
            </a:extLst>
          </p:cNvPr>
          <p:cNvSpPr/>
          <p:nvPr/>
        </p:nvSpPr>
        <p:spPr>
          <a:xfrm>
            <a:off x="978195" y="6315745"/>
            <a:ext cx="7081284" cy="400110"/>
          </a:xfrm>
          <a:prstGeom prst="rect">
            <a:avLst/>
          </a:prstGeom>
        </p:spPr>
        <p:txBody>
          <a:bodyPr wrap="square">
            <a:spAutoFit/>
          </a:bodyPr>
          <a:lstStyle/>
          <a:p>
            <a:pPr algn="ctr"/>
            <a:r>
              <a:rPr lang="en-US" sz="2000" dirty="0">
                <a:solidFill>
                  <a:srgbClr val="0000FF"/>
                </a:solidFill>
              </a:rPr>
              <a:t>https://tinyurl.com/2p9c8dsb</a:t>
            </a:r>
          </a:p>
        </p:txBody>
      </p:sp>
      <p:sp>
        <p:nvSpPr>
          <p:cNvPr id="5" name="TextBox 4">
            <a:extLst>
              <a:ext uri="{FF2B5EF4-FFF2-40B4-BE49-F238E27FC236}">
                <a16:creationId xmlns:a16="http://schemas.microsoft.com/office/drawing/2014/main" id="{B35A2A5F-C85A-45C3-9F2A-B983187FC9BC}"/>
              </a:ext>
            </a:extLst>
          </p:cNvPr>
          <p:cNvSpPr txBox="1"/>
          <p:nvPr/>
        </p:nvSpPr>
        <p:spPr>
          <a:xfrm>
            <a:off x="3286125" y="1986161"/>
            <a:ext cx="5915025" cy="3970318"/>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99% sample of resident</a:t>
            </a:r>
            <a:r>
              <a:rPr kumimoji="0" lang="en-US"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Chinook salmon</a:t>
            </a:r>
            <a:r>
              <a:rPr lang="en-US" dirty="0">
                <a:solidFill>
                  <a:prstClr val="black"/>
                </a:solidFill>
                <a:latin typeface="Arial" panose="020B0604020202020204" pitchFamily="34" charset="0"/>
                <a:cs typeface="Arial" panose="020B0604020202020204" pitchFamily="34" charset="0"/>
              </a:rPr>
              <a:t> have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PCB levels high enough to affect</a:t>
            </a:r>
            <a:r>
              <a:rPr kumimoji="0" lang="en-US"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their health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US" u="sng" dirty="0">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  2 meals/month resident Chinook for average consumers.</a:t>
            </a:r>
          </a:p>
          <a:p>
            <a:pPr marL="742950" lvl="1" indent="-285750">
              <a:buFont typeface="Arial" panose="020B0604020202020204" pitchFamily="34" charset="0"/>
              <a:buChar char="•"/>
              <a:defRPr/>
            </a:pPr>
            <a:r>
              <a:rPr lang="en-US" u="sng" dirty="0">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  4 meals/month Chinook for average consumers</a:t>
            </a:r>
          </a:p>
          <a:p>
            <a:pPr marL="742950" lvl="1"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fewer meals for subsistence consumers</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Elevated PCBs and PCBs reduces</a:t>
            </a:r>
            <a:r>
              <a:rPr kumimoji="0" lang="en-US" sz="1800" b="0" i="0" u="none" strike="noStrike" kern="1200" cap="none" spc="0" normalizeH="0" noProof="0" dirty="0">
                <a:ln>
                  <a:noFill/>
                </a:ln>
                <a:effectLst/>
                <a:uLnTx/>
                <a:uFillTx/>
                <a:latin typeface="Arial" panose="020B0604020202020204" pitchFamily="34" charset="0"/>
                <a:cs typeface="Arial" panose="020B0604020202020204" pitchFamily="34" charset="0"/>
              </a:rPr>
              <a:t> salmon viability</a:t>
            </a:r>
          </a:p>
          <a:p>
            <a:pPr marL="742950" lvl="1" indent="-285750">
              <a:buFont typeface="Arial" panose="020B0604020202020204" pitchFamily="34" charset="0"/>
              <a:buChar char="•"/>
              <a:defRPr/>
            </a:pPr>
            <a:r>
              <a:rPr lang="en-US" dirty="0">
                <a:solidFill>
                  <a:srgbClr val="333333"/>
                </a:solidFill>
                <a:latin typeface="Arial" panose="020B0604020202020204" pitchFamily="34" charset="0"/>
                <a:cs typeface="Arial" panose="020B0604020202020204" pitchFamily="34" charset="0"/>
              </a:rPr>
              <a:t>decreases recreational, commercial, tribal ceremonial and subsistence fishing opportunities.</a:t>
            </a:r>
            <a:endParaRPr lang="en-US" dirty="0">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a:ln>
                <a:noFill/>
              </a:ln>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8D670A2-240C-4624-9271-D599B60EEC47}"/>
              </a:ext>
            </a:extLst>
          </p:cNvPr>
          <p:cNvSpPr/>
          <p:nvPr/>
        </p:nvSpPr>
        <p:spPr>
          <a:xfrm>
            <a:off x="2174411" y="352356"/>
            <a:ext cx="5321763" cy="590931"/>
          </a:xfrm>
          <a:prstGeom prst="rect">
            <a:avLst/>
          </a:prstGeom>
        </p:spPr>
        <p:txBody>
          <a:bodyPr wrap="square">
            <a:spAutoFit/>
          </a:bodyPr>
          <a:lstStyle/>
          <a:p>
            <a:pPr lvl="0" defTabSz="914400">
              <a:lnSpc>
                <a:spcPct val="90000"/>
              </a:lnSpc>
              <a:spcBef>
                <a:spcPct val="0"/>
              </a:spcBef>
              <a:defRPr/>
            </a:pPr>
            <a:r>
              <a:rPr lang="en-US" sz="3600" dirty="0">
                <a:solidFill>
                  <a:srgbClr val="3333FF"/>
                </a:solidFill>
                <a:latin typeface="Arial" panose="020B0604020202020204" pitchFamily="34" charset="0"/>
                <a:cs typeface="Arial" panose="020B0604020202020204" pitchFamily="34" charset="0"/>
              </a:rPr>
              <a:t>Implications for People</a:t>
            </a:r>
          </a:p>
        </p:txBody>
      </p:sp>
      <p:pic>
        <p:nvPicPr>
          <p:cNvPr id="13" name="Picture 12" descr="A photo of a purse seiner at sea.">
            <a:extLst>
              <a:ext uri="{FF2B5EF4-FFF2-40B4-BE49-F238E27FC236}">
                <a16:creationId xmlns:a16="http://schemas.microsoft.com/office/drawing/2014/main" id="{1DA4D8DC-5A92-74ED-D11B-AA60AA2E4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24" y="4619625"/>
            <a:ext cx="2541003" cy="1696120"/>
          </a:xfrm>
          <a:prstGeom prst="rect">
            <a:avLst/>
          </a:prstGeom>
          <a:ln w="38100">
            <a:solidFill>
              <a:srgbClr val="92D050"/>
            </a:solidFill>
          </a:ln>
        </p:spPr>
      </p:pic>
      <p:pic>
        <p:nvPicPr>
          <p:cNvPr id="14" name="Picture 13" descr="A photo of an angler holding up a recently caught Chinook salmon on the back of a boat.">
            <a:extLst>
              <a:ext uri="{FF2B5EF4-FFF2-40B4-BE49-F238E27FC236}">
                <a16:creationId xmlns:a16="http://schemas.microsoft.com/office/drawing/2014/main" id="{BC34E37C-C5D7-4966-4CDA-982A25BFF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25" y="1323975"/>
            <a:ext cx="2405626" cy="3017512"/>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9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4783" y="1690689"/>
            <a:ext cx="6106817" cy="4352965"/>
          </a:xfrm>
        </p:spPr>
        <p:txBody>
          <a:bodyPr>
            <a:normAutofit/>
          </a:bodyPr>
          <a:lstStyle/>
          <a:p>
            <a:pPr>
              <a:buFont typeface="Wingdings" panose="05000000000000000000" pitchFamily="2" charset="2"/>
              <a:buChar char="v"/>
            </a:pPr>
            <a:endParaRPr lang="en-US" sz="1800" dirty="0"/>
          </a:p>
          <a:p>
            <a:r>
              <a:rPr lang="en-US" sz="1800" dirty="0"/>
              <a:t>PCBs and PBDEs in Puget Sound Chinook salmon bio-magnify to SRKWs, especially for J-pod, to levels high enough to reduce their immunity to disease and cause reproductive disruption </a:t>
            </a:r>
          </a:p>
          <a:p>
            <a:pPr lvl="1"/>
            <a:r>
              <a:rPr lang="en-US" sz="1300" dirty="0"/>
              <a:t>(</a:t>
            </a:r>
            <a:r>
              <a:rPr lang="en-US" sz="1300" dirty="0" err="1"/>
              <a:t>Mongillo</a:t>
            </a:r>
            <a:r>
              <a:rPr lang="en-US" sz="1300" dirty="0"/>
              <a:t> et al. 2012, </a:t>
            </a:r>
            <a:r>
              <a:rPr lang="en-US" sz="1300" dirty="0" err="1"/>
              <a:t>Hickie</a:t>
            </a:r>
            <a:r>
              <a:rPr lang="en-US" sz="1300" dirty="0"/>
              <a:t> et al. 2007).</a:t>
            </a:r>
          </a:p>
          <a:p>
            <a:pPr>
              <a:lnSpc>
                <a:spcPct val="110000"/>
              </a:lnSpc>
            </a:pPr>
            <a:r>
              <a:rPr lang="en-US" sz="1800" dirty="0"/>
              <a:t>PCBs and PBDEs are likely a contributing factor to low survival of  juvenile and adult Chinook salmon in Puget Sound, thereby reducing the availability of prey to whales</a:t>
            </a:r>
            <a:r>
              <a:rPr lang="en-US" sz="1900" dirty="0"/>
              <a:t>. </a:t>
            </a:r>
          </a:p>
          <a:p>
            <a:pPr marL="0" indent="0">
              <a:buNone/>
            </a:pPr>
            <a:endParaRPr lang="en-US" sz="1800" dirty="0"/>
          </a:p>
          <a:p>
            <a:pPr marL="0" indent="0">
              <a:buNone/>
            </a:pPr>
            <a:endParaRPr lang="en-US" b="1" dirty="0"/>
          </a:p>
        </p:txBody>
      </p:sp>
      <p:pic>
        <p:nvPicPr>
          <p:cNvPr id="8" name="Picture 3" descr="An illustration showing how PCBs biomagnify up the food web from phytoplankton to orca whales."/>
          <p:cNvPicPr>
            <a:picLocks noChangeAspect="1" noChangeArrowheads="1"/>
          </p:cNvPicPr>
          <p:nvPr/>
        </p:nvPicPr>
        <p:blipFill>
          <a:blip r:embed="rId3" cstate="print">
            <a:extLst>
              <a:ext uri="{28A0092B-C50C-407E-A947-70E740481C1C}">
                <a14:useLocalDpi xmlns:a14="http://schemas.microsoft.com/office/drawing/2010/main" val="0"/>
              </a:ext>
            </a:extLst>
          </a:blip>
          <a:srcRect r="43506"/>
          <a:stretch>
            <a:fillRect/>
          </a:stretch>
        </p:blipFill>
        <p:spPr bwMode="auto">
          <a:xfrm>
            <a:off x="314198" y="1742932"/>
            <a:ext cx="2531331" cy="391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43940" y="365126"/>
            <a:ext cx="4959087" cy="1325563"/>
          </a:xfrm>
        </p:spPr>
        <p:txBody>
          <a:bodyPr>
            <a:normAutofit/>
          </a:bodyPr>
          <a:lstStyle/>
          <a:p>
            <a:r>
              <a:rPr lang="en-US" sz="3600" dirty="0">
                <a:solidFill>
                  <a:srgbClr val="3333FF"/>
                </a:solidFill>
              </a:rPr>
              <a:t>Implications for Whales</a:t>
            </a:r>
          </a:p>
        </p:txBody>
      </p:sp>
      <p:pic>
        <p:nvPicPr>
          <p:cNvPr id="9" name="Picture 14" descr="A photo of an orca spyhopping. Photo by Graeme Ell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4911" y="307038"/>
            <a:ext cx="1753755" cy="15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264165" y="1619822"/>
            <a:ext cx="177072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Photo by Graeme</a:t>
            </a:r>
            <a:r>
              <a:rPr kumimoji="0" lang="en-US" sz="1000" b="0" i="0" u="none" strike="noStrike" kern="1200" cap="none" spc="0" normalizeH="0" noProof="0" dirty="0">
                <a:ln>
                  <a:noFill/>
                </a:ln>
                <a:solidFill>
                  <a:srgbClr val="FFFFFF"/>
                </a:solidFill>
                <a:effectLst/>
                <a:uLnTx/>
                <a:uFillTx/>
                <a:latin typeface="Arial"/>
                <a:ea typeface="+mn-ea"/>
                <a:cs typeface="+mn-cs"/>
              </a:rPr>
              <a:t> Ellis</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680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s of the TBiOS Team - Jim West, Sandie O'Neill, Louisa Harding, Mariko Langness, Andrea Carey, Rob Fisk and Danielle Nordstrom.">
            <a:extLst>
              <a:ext uri="{FF2B5EF4-FFF2-40B4-BE49-F238E27FC236}">
                <a16:creationId xmlns:a16="http://schemas.microsoft.com/office/drawing/2014/main" id="{8BDDA76E-102E-4F70-BEB7-3B63551B57C3}"/>
              </a:ext>
            </a:extLst>
          </p:cNvPr>
          <p:cNvPicPr>
            <a:picLocks noChangeAspect="1"/>
          </p:cNvPicPr>
          <p:nvPr/>
        </p:nvPicPr>
        <p:blipFill rotWithShape="1">
          <a:blip r:embed="rId2">
            <a:extLst>
              <a:ext uri="{28A0092B-C50C-407E-A947-70E740481C1C}">
                <a14:useLocalDpi xmlns:a14="http://schemas.microsoft.com/office/drawing/2010/main" val="0"/>
              </a:ext>
            </a:extLst>
          </a:blip>
          <a:srcRect l="13433" r="11253"/>
          <a:stretch/>
        </p:blipFill>
        <p:spPr>
          <a:xfrm>
            <a:off x="147967" y="0"/>
            <a:ext cx="8848065" cy="6733188"/>
          </a:xfrm>
          <a:prstGeom prst="rect">
            <a:avLst/>
          </a:prstGeom>
        </p:spPr>
      </p:pic>
    </p:spTree>
    <p:extLst>
      <p:ext uri="{BB962C8B-B14F-4D97-AF65-F5344CB8AC3E}">
        <p14:creationId xmlns:p14="http://schemas.microsoft.com/office/powerpoint/2010/main" val="83096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CDCA-41C4-A42B-6535-D344F3C851D0}"/>
              </a:ext>
            </a:extLst>
          </p:cNvPr>
          <p:cNvSpPr>
            <a:spLocks noGrp="1"/>
          </p:cNvSpPr>
          <p:nvPr>
            <p:ph type="title"/>
          </p:nvPr>
        </p:nvSpPr>
        <p:spPr/>
        <p:txBody>
          <a:bodyPr/>
          <a:lstStyle/>
          <a:p>
            <a:r>
              <a:rPr lang="en-US" dirty="0"/>
              <a:t>Acknowledgements</a:t>
            </a:r>
          </a:p>
        </p:txBody>
      </p:sp>
      <p:sp>
        <p:nvSpPr>
          <p:cNvPr id="9" name="TextBox 8">
            <a:extLst>
              <a:ext uri="{FF2B5EF4-FFF2-40B4-BE49-F238E27FC236}">
                <a16:creationId xmlns:a16="http://schemas.microsoft.com/office/drawing/2014/main" id="{F21FBE39-63CA-B320-F09C-B4AA99EBE489}"/>
              </a:ext>
            </a:extLst>
          </p:cNvPr>
          <p:cNvSpPr txBox="1"/>
          <p:nvPr/>
        </p:nvSpPr>
        <p:spPr>
          <a:xfrm>
            <a:off x="453552" y="1454086"/>
            <a:ext cx="4871531" cy="3516748"/>
          </a:xfrm>
          <a:prstGeom prst="rect">
            <a:avLst/>
          </a:prstGeom>
          <a:noFill/>
        </p:spPr>
        <p:txBody>
          <a:bodyPr wrap="square" rtlCol="0">
            <a:spAutoFit/>
          </a:bodyPr>
          <a:lstStyle/>
          <a:p>
            <a:pPr marL="342900" indent="-342900">
              <a:buFont typeface="Arial" panose="020B0604020202020204" pitchFamily="34" charset="0"/>
              <a:buChar char="•"/>
            </a:pPr>
            <a:r>
              <a:rPr lang="en-US" sz="2400" dirty="0"/>
              <a:t>2016 NW Salmon Derby Series</a:t>
            </a:r>
          </a:p>
          <a:p>
            <a:pPr marL="342900" indent="-342900">
              <a:buFont typeface="Arial" panose="020B0604020202020204" pitchFamily="34" charset="0"/>
              <a:buChar char="•"/>
            </a:pPr>
            <a:r>
              <a:rPr lang="en-US" sz="2400" dirty="0"/>
              <a:t>Derby Organizers</a:t>
            </a:r>
          </a:p>
          <a:p>
            <a:pPr marL="342900" indent="-342900">
              <a:buFont typeface="Arial" panose="020B0604020202020204" pitchFamily="34" charset="0"/>
              <a:buChar char="•"/>
            </a:pPr>
            <a:r>
              <a:rPr lang="en-US" sz="2400" dirty="0"/>
              <a:t>Anglers</a:t>
            </a:r>
          </a:p>
          <a:p>
            <a:pPr marL="342900" indent="-342900">
              <a:buFont typeface="Arial" panose="020B0604020202020204" pitchFamily="34" charset="0"/>
              <a:buChar char="•"/>
            </a:pPr>
            <a:r>
              <a:rPr lang="en-US" sz="2400" dirty="0"/>
              <a:t>Pete Topping (WDFW)</a:t>
            </a:r>
          </a:p>
          <a:p>
            <a:endParaRPr lang="en-US" sz="2400" dirty="0"/>
          </a:p>
          <a:p>
            <a:pPr marL="342900" indent="-342900">
              <a:buFont typeface="Arial" panose="020B0604020202020204" pitchFamily="34" charset="0"/>
              <a:buChar char="•"/>
            </a:pPr>
            <a:r>
              <a:rPr lang="en-US" sz="2400" dirty="0"/>
              <a:t>Dept of Ecology – Keith Seiders Lab</a:t>
            </a:r>
          </a:p>
          <a:p>
            <a:pPr marL="342900" indent="-342900">
              <a:buFont typeface="Arial" panose="020B0604020202020204" pitchFamily="34" charset="0"/>
              <a:buChar char="•"/>
            </a:pPr>
            <a:r>
              <a:rPr lang="en-US" sz="2400" dirty="0"/>
              <a:t>NOAA NWFSC</a:t>
            </a:r>
          </a:p>
          <a:p>
            <a:endParaRPr lang="en-US" sz="2400" dirty="0"/>
          </a:p>
        </p:txBody>
      </p:sp>
      <p:pic>
        <p:nvPicPr>
          <p:cNvPr id="11" name="Picture 10" descr="A photo of the poster for the 2016 Northwest Salmon Derby Series.">
            <a:extLst>
              <a:ext uri="{FF2B5EF4-FFF2-40B4-BE49-F238E27FC236}">
                <a16:creationId xmlns:a16="http://schemas.microsoft.com/office/drawing/2014/main" id="{0EAFCECC-4EEA-631D-6760-ECCDA14C8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177" y="1385889"/>
            <a:ext cx="3579374" cy="4772498"/>
          </a:xfrm>
          <a:prstGeom prst="rect">
            <a:avLst/>
          </a:prstGeom>
        </p:spPr>
      </p:pic>
    </p:spTree>
    <p:extLst>
      <p:ext uri="{BB962C8B-B14F-4D97-AF65-F5344CB8AC3E}">
        <p14:creationId xmlns:p14="http://schemas.microsoft.com/office/powerpoint/2010/main" val="60177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0" y="212726"/>
            <a:ext cx="6010275" cy="1325563"/>
          </a:xfrm>
        </p:spPr>
        <p:txBody>
          <a:bodyPr/>
          <a:lstStyle/>
          <a:p>
            <a:r>
              <a:rPr lang="en-US" dirty="0"/>
              <a:t> </a:t>
            </a:r>
            <a:r>
              <a:rPr lang="en-US" sz="3200" dirty="0"/>
              <a:t>Resident Chinook Salmon: Study Motivation</a:t>
            </a:r>
          </a:p>
        </p:txBody>
      </p:sp>
      <p:sp>
        <p:nvSpPr>
          <p:cNvPr id="3" name="Content Placeholder 2"/>
          <p:cNvSpPr>
            <a:spLocks noGrp="1"/>
          </p:cNvSpPr>
          <p:nvPr>
            <p:ph idx="1"/>
          </p:nvPr>
        </p:nvSpPr>
        <p:spPr>
          <a:xfrm>
            <a:off x="438150" y="1673225"/>
            <a:ext cx="8515350" cy="4351338"/>
          </a:xfrm>
        </p:spPr>
        <p:txBody>
          <a:bodyPr>
            <a:noAutofit/>
          </a:bodyPr>
          <a:lstStyle/>
          <a:p>
            <a:r>
              <a:rPr lang="en-US" sz="2400" dirty="0"/>
              <a:t>Puget Sound Chinook salmon are threatened</a:t>
            </a:r>
          </a:p>
          <a:p>
            <a:r>
              <a:rPr lang="en-US" sz="2400" dirty="0"/>
              <a:t>Puget Sound population 3 - 5 times more contaminated than other West Coast populations                                          </a:t>
            </a:r>
          </a:p>
          <a:p>
            <a:r>
              <a:rPr lang="en-US" sz="2400" dirty="0"/>
              <a:t>~1/3 feed within Puget Sound rather than the Pacific Ocean </a:t>
            </a:r>
            <a:endParaRPr lang="en-US" sz="1800" dirty="0">
              <a:solidFill>
                <a:srgbClr val="0000FF"/>
              </a:solidFill>
            </a:endParaRPr>
          </a:p>
          <a:p>
            <a:r>
              <a:rPr lang="en-US" sz="2400" dirty="0"/>
              <a:t>Residency hypothesized to increase contaminant exposure </a:t>
            </a:r>
            <a:endParaRPr lang="en-US" sz="1800" dirty="0">
              <a:solidFill>
                <a:srgbClr val="0000FF"/>
              </a:solidFill>
            </a:endParaRPr>
          </a:p>
        </p:txBody>
      </p:sp>
      <p:pic>
        <p:nvPicPr>
          <p:cNvPr id="4" name="Picture 3" descr="A photo of an angler holding up a recently caught Chinook salmon on the back of a bo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08" y="3848894"/>
            <a:ext cx="2208284" cy="276997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590925" y="4203868"/>
            <a:ext cx="5553075" cy="1200329"/>
          </a:xfrm>
          <a:prstGeom prst="rect">
            <a:avLst/>
          </a:prstGeom>
          <a:noFill/>
          <a:ln>
            <a:noFill/>
          </a:ln>
        </p:spPr>
        <p:txBody>
          <a:bodyPr wrap="square" rtlCol="0">
            <a:spAutoFit/>
          </a:bodyPr>
          <a:lstStyle/>
          <a:p>
            <a:r>
              <a:rPr lang="en-US" dirty="0">
                <a:solidFill>
                  <a:srgbClr val="0000FF"/>
                </a:solidFill>
              </a:rPr>
              <a:t>O’Neill &amp; West 2009, TAFS 138:616 - 632 </a:t>
            </a:r>
          </a:p>
          <a:p>
            <a:r>
              <a:rPr lang="en-US" dirty="0">
                <a:solidFill>
                  <a:srgbClr val="0000FF"/>
                </a:solidFill>
              </a:rPr>
              <a:t>Chamberlin et al. 2011, TAFS 140:1398 - 1408  WDFW </a:t>
            </a:r>
            <a:r>
              <a:rPr lang="en-US" dirty="0" err="1">
                <a:solidFill>
                  <a:srgbClr val="0000FF"/>
                </a:solidFill>
              </a:rPr>
              <a:t>unpub</a:t>
            </a:r>
            <a:r>
              <a:rPr lang="en-US" dirty="0">
                <a:solidFill>
                  <a:srgbClr val="0000FF"/>
                </a:solidFill>
              </a:rPr>
              <a:t>. data)</a:t>
            </a:r>
          </a:p>
          <a:p>
            <a:endParaRPr lang="en-US" dirty="0"/>
          </a:p>
        </p:txBody>
      </p:sp>
    </p:spTree>
    <p:extLst>
      <p:ext uri="{BB962C8B-B14F-4D97-AF65-F5344CB8AC3E}">
        <p14:creationId xmlns:p14="http://schemas.microsoft.com/office/powerpoint/2010/main" val="87096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38125"/>
            <a:ext cx="7886700" cy="1385889"/>
          </a:xfrm>
        </p:spPr>
        <p:txBody>
          <a:bodyPr/>
          <a:lstStyle/>
          <a:p>
            <a:r>
              <a:rPr lang="en-US" dirty="0"/>
              <a:t> </a:t>
            </a:r>
            <a:r>
              <a:rPr lang="en-US" sz="3200" dirty="0">
                <a:solidFill>
                  <a:srgbClr val="0000FF"/>
                </a:solidFill>
              </a:rPr>
              <a:t>Resident Chinook Salmon:</a:t>
            </a:r>
            <a:br>
              <a:rPr lang="en-US" sz="3200" dirty="0">
                <a:solidFill>
                  <a:srgbClr val="0000FF"/>
                </a:solidFill>
              </a:rPr>
            </a:br>
            <a:r>
              <a:rPr lang="en-US" sz="3200" dirty="0">
                <a:solidFill>
                  <a:srgbClr val="0000FF"/>
                </a:solidFill>
              </a:rPr>
              <a:t> Study Questions</a:t>
            </a:r>
          </a:p>
        </p:txBody>
      </p:sp>
      <p:sp>
        <p:nvSpPr>
          <p:cNvPr id="3" name="Content Placeholder 2"/>
          <p:cNvSpPr>
            <a:spLocks noGrp="1"/>
          </p:cNvSpPr>
          <p:nvPr>
            <p:ph idx="1"/>
          </p:nvPr>
        </p:nvSpPr>
        <p:spPr/>
        <p:txBody>
          <a:bodyPr>
            <a:noAutofit/>
          </a:bodyPr>
          <a:lstStyle/>
          <a:p>
            <a:pPr marL="0" indent="0">
              <a:buNone/>
            </a:pPr>
            <a:endParaRPr lang="en-US" sz="1800" dirty="0"/>
          </a:p>
          <a:p>
            <a:r>
              <a:rPr lang="en-US" sz="2400" dirty="0"/>
              <a:t>How contaminated are resident Chinook salmon?</a:t>
            </a:r>
          </a:p>
          <a:p>
            <a:r>
              <a:rPr lang="en-US" sz="2400" dirty="0"/>
              <a:t>Do contaminant levels of residents vary by region? </a:t>
            </a:r>
          </a:p>
          <a:p>
            <a:r>
              <a:rPr lang="en-US" sz="2400" dirty="0"/>
              <a:t>What are the implications of contaminant exposure</a:t>
            </a:r>
          </a:p>
          <a:p>
            <a:pPr lvl="1"/>
            <a:r>
              <a:rPr lang="en-US" dirty="0">
                <a:solidFill>
                  <a:schemeClr val="tx1"/>
                </a:solidFill>
              </a:rPr>
              <a:t>for salmon health?</a:t>
            </a:r>
          </a:p>
          <a:p>
            <a:pPr lvl="1"/>
            <a:r>
              <a:rPr lang="en-US" dirty="0">
                <a:solidFill>
                  <a:schemeClr val="tx1"/>
                </a:solidFill>
              </a:rPr>
              <a:t>for people?  </a:t>
            </a:r>
          </a:p>
          <a:p>
            <a:pPr lvl="1"/>
            <a:r>
              <a:rPr lang="en-US" dirty="0">
                <a:solidFill>
                  <a:schemeClr val="tx1"/>
                </a:solidFill>
              </a:rPr>
              <a:t>for southern resident killer whales?</a:t>
            </a:r>
            <a:endParaRPr lang="en-US" b="1" dirty="0">
              <a:solidFill>
                <a:schemeClr val="tx1"/>
              </a:solidFill>
            </a:endParaRPr>
          </a:p>
        </p:txBody>
      </p:sp>
      <p:pic>
        <p:nvPicPr>
          <p:cNvPr id="7" name="Picture 4" descr="Puget Sound Partnership's Vital Sign wheel.">
            <a:extLst>
              <a:ext uri="{FF2B5EF4-FFF2-40B4-BE49-F238E27FC236}">
                <a16:creationId xmlns:a16="http://schemas.microsoft.com/office/drawing/2014/main" id="{88F36CA9-B7B1-4786-87B8-E053C670B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47" y="74615"/>
            <a:ext cx="2142880" cy="21399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C82AC5-1D1F-91E3-A713-8AE1023A0048}"/>
              </a:ext>
            </a:extLst>
          </p:cNvPr>
          <p:cNvSpPr/>
          <p:nvPr/>
        </p:nvSpPr>
        <p:spPr>
          <a:xfrm>
            <a:off x="978195" y="5417787"/>
            <a:ext cx="7081284" cy="400110"/>
          </a:xfrm>
          <a:prstGeom prst="rect">
            <a:avLst/>
          </a:prstGeom>
        </p:spPr>
        <p:txBody>
          <a:bodyPr wrap="square">
            <a:spAutoFit/>
          </a:bodyPr>
          <a:lstStyle/>
          <a:p>
            <a:pPr algn="ctr"/>
            <a:r>
              <a:rPr lang="en-US" sz="2000" dirty="0">
                <a:solidFill>
                  <a:srgbClr val="0000FF"/>
                </a:solidFill>
              </a:rPr>
              <a:t>https://tinyurl.com/2p9c8dsb</a:t>
            </a:r>
          </a:p>
        </p:txBody>
      </p:sp>
    </p:spTree>
    <p:extLst>
      <p:ext uri="{BB962C8B-B14F-4D97-AF65-F5344CB8AC3E}">
        <p14:creationId xmlns:p14="http://schemas.microsoft.com/office/powerpoint/2010/main" val="392537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Puget Sound, the Strait of Juan de Fuca and the Strait of Georgia. Each WDFW Marine Area is labeled and colored differently. The map also shows the mean percent impervious surface for the region, as illustrated by  gray shading, with dark gray/black being the most developed and light gray being the least developed. ">
            <a:extLst>
              <a:ext uri="{FF2B5EF4-FFF2-40B4-BE49-F238E27FC236}">
                <a16:creationId xmlns:a16="http://schemas.microsoft.com/office/drawing/2014/main" id="{8FBBBC1C-45A3-A3E9-D3FA-415BA6A76896}"/>
              </a:ext>
            </a:extLst>
          </p:cNvPr>
          <p:cNvPicPr>
            <a:picLocks noChangeAspect="1"/>
          </p:cNvPicPr>
          <p:nvPr/>
        </p:nvPicPr>
        <p:blipFill>
          <a:blip r:embed="rId3"/>
          <a:stretch>
            <a:fillRect/>
          </a:stretch>
        </p:blipFill>
        <p:spPr>
          <a:xfrm>
            <a:off x="331817" y="389645"/>
            <a:ext cx="3816427" cy="5944115"/>
          </a:xfrm>
          <a:prstGeom prst="rect">
            <a:avLst/>
          </a:prstGeom>
        </p:spPr>
      </p:pic>
      <p:sp>
        <p:nvSpPr>
          <p:cNvPr id="4" name="TextBox 3"/>
          <p:cNvSpPr txBox="1"/>
          <p:nvPr/>
        </p:nvSpPr>
        <p:spPr>
          <a:xfrm>
            <a:off x="4210050" y="1639639"/>
            <a:ext cx="4786214" cy="2308324"/>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8 Marine Areas (MA)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114 fish collected in 2016 and 2017 from</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winter sport fisheries, and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commercial test fishery (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muscle tissue analyzed for contaminants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PCBs, PBDEs, </a:t>
            </a:r>
            <a:r>
              <a:rPr kumimoji="0" lang="en-US" sz="1800" b="1" i="0" u="none" strike="noStrike" kern="1200" cap="none" spc="0" normalizeH="0" baseline="0" noProof="0" dirty="0">
                <a:ln>
                  <a:noFill/>
                </a:ln>
                <a:solidFill>
                  <a:prstClr val="black"/>
                </a:solidFill>
                <a:effectLst/>
                <a:uLnTx/>
                <a:uFillTx/>
                <a:latin typeface="Arial"/>
                <a:ea typeface="+mn-ea"/>
                <a:cs typeface="+mn-cs"/>
              </a:rPr>
              <a:t>DDTs</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HCB, dieldrin, &amp; </a:t>
            </a:r>
            <a:r>
              <a:rPr kumimoji="0" lang="en-US" sz="1800" b="0" i="0" u="none" strike="noStrike" kern="1200" cap="none" spc="0" normalizeH="0" baseline="0" noProof="0" dirty="0" err="1">
                <a:ln>
                  <a:noFill/>
                </a:ln>
                <a:solidFill>
                  <a:srgbClr val="000000"/>
                </a:solidFill>
                <a:effectLst/>
                <a:uLnTx/>
                <a:uFillTx/>
                <a:latin typeface="Arial"/>
                <a:ea typeface="+mn-ea"/>
                <a:cs typeface="+mn-cs"/>
              </a:rPr>
              <a:t>chlordanes</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PFAS, CEC</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&amp;</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Hg (subset) </a:t>
            </a:r>
          </a:p>
        </p:txBody>
      </p:sp>
      <p:pic>
        <p:nvPicPr>
          <p:cNvPr id="33" name="Picture 32" descr="A photo of a WDFW biologist collecting a sample from a Chinook salmon at a 2016 Northwest Salmon Derby."/>
          <p:cNvPicPr>
            <a:picLocks noChangeAspect="1"/>
          </p:cNvPicPr>
          <p:nvPr/>
        </p:nvPicPr>
        <p:blipFill rotWithShape="1">
          <a:blip r:embed="rId4" cstate="print">
            <a:extLst>
              <a:ext uri="{28A0092B-C50C-407E-A947-70E740481C1C}">
                <a14:useLocalDpi xmlns:a14="http://schemas.microsoft.com/office/drawing/2010/main" val="0"/>
              </a:ext>
            </a:extLst>
          </a:blip>
          <a:srcRect l="1" t="20960" r="591"/>
          <a:stretch/>
        </p:blipFill>
        <p:spPr>
          <a:xfrm rot="5400000">
            <a:off x="4572744" y="4017706"/>
            <a:ext cx="1926105" cy="2236134"/>
          </a:xfrm>
          <a:prstGeom prst="rect">
            <a:avLst/>
          </a:prstGeom>
          <a:ln w="38100">
            <a:solidFill>
              <a:srgbClr val="92D050"/>
            </a:solidFill>
          </a:ln>
        </p:spPr>
      </p:pic>
      <p:pic>
        <p:nvPicPr>
          <p:cNvPr id="35" name="Picture 34" descr="A photo of a WDFW biologist collecting a muscle sample from behind the head of a Chinook salmon in preparation for chemical analysis."/>
          <p:cNvPicPr>
            <a:picLocks noChangeAspect="1"/>
          </p:cNvPicPr>
          <p:nvPr/>
        </p:nvPicPr>
        <p:blipFill rotWithShape="1">
          <a:blip r:embed="rId5" cstate="print">
            <a:extLst>
              <a:ext uri="{28A0092B-C50C-407E-A947-70E740481C1C}">
                <a14:useLocalDpi xmlns:a14="http://schemas.microsoft.com/office/drawing/2010/main" val="0"/>
              </a:ext>
            </a:extLst>
          </a:blip>
          <a:srcRect l="29261"/>
          <a:stretch/>
        </p:blipFill>
        <p:spPr>
          <a:xfrm>
            <a:off x="6903820" y="4172720"/>
            <a:ext cx="1816669" cy="1926106"/>
          </a:xfrm>
          <a:prstGeom prst="rect">
            <a:avLst/>
          </a:prstGeom>
          <a:ln w="38100">
            <a:solidFill>
              <a:srgbClr val="92D050"/>
            </a:solidFill>
          </a:ln>
        </p:spPr>
      </p:pic>
      <p:pic>
        <p:nvPicPr>
          <p:cNvPr id="37" name="Picture 36" descr="A photo of WDFW biologists collecting samples from a Chinook salmon at a Northwest Salmon Derby in 20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6892" y="96849"/>
            <a:ext cx="1907215" cy="1430412"/>
          </a:xfrm>
          <a:prstGeom prst="rect">
            <a:avLst/>
          </a:prstGeom>
          <a:ln w="38100">
            <a:solidFill>
              <a:srgbClr val="92D050"/>
            </a:solidFill>
          </a:ln>
        </p:spPr>
      </p:pic>
      <p:sp>
        <p:nvSpPr>
          <p:cNvPr id="38" name="Title 1"/>
          <p:cNvSpPr txBox="1">
            <a:spLocks/>
          </p:cNvSpPr>
          <p:nvPr/>
        </p:nvSpPr>
        <p:spPr>
          <a:xfrm>
            <a:off x="1295400" y="712029"/>
            <a:ext cx="7886700" cy="1326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3333FF"/>
                </a:solidFill>
                <a:effectLst/>
                <a:uLnTx/>
                <a:uFillTx/>
                <a:latin typeface="Arial" panose="020B0604020202020204"/>
                <a:ea typeface="+mj-ea"/>
                <a:cs typeface="+mj-cs"/>
              </a:rPr>
              <a:t>Methods</a:t>
            </a:r>
          </a:p>
        </p:txBody>
      </p:sp>
      <p:cxnSp>
        <p:nvCxnSpPr>
          <p:cNvPr id="68" name="Straight Connector 67">
            <a:extLst>
              <a:ext uri="{FF2B5EF4-FFF2-40B4-BE49-F238E27FC236}">
                <a16:creationId xmlns:a16="http://schemas.microsoft.com/office/drawing/2014/main" id="{0ECF8B19-CE32-477F-911A-D3C34EF7462D}"/>
              </a:ext>
            </a:extLst>
          </p:cNvPr>
          <p:cNvCxnSpPr>
            <a:cxnSpLocks/>
          </p:cNvCxnSpPr>
          <p:nvPr/>
        </p:nvCxnSpPr>
        <p:spPr>
          <a:xfrm>
            <a:off x="7956852" y="4653192"/>
            <a:ext cx="49415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98AA50EE-E41F-4D59-8ABB-3C261B4600C5}"/>
              </a:ext>
            </a:extLst>
          </p:cNvPr>
          <p:cNvSpPr/>
          <p:nvPr/>
        </p:nvSpPr>
        <p:spPr>
          <a:xfrm>
            <a:off x="4309533" y="2180196"/>
            <a:ext cx="2912534" cy="47859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Isosceles Triangle 2">
            <a:extLst>
              <a:ext uri="{FF2B5EF4-FFF2-40B4-BE49-F238E27FC236}">
                <a16:creationId xmlns:a16="http://schemas.microsoft.com/office/drawing/2014/main" id="{AFE84B19-8649-55B7-C2F5-528C01967AB1}"/>
              </a:ext>
              <a:ext uri="{C183D7F6-B498-43B3-948B-1728B52AA6E4}">
                <adec:decorative xmlns:adec="http://schemas.microsoft.com/office/drawing/2017/decorative" val="1"/>
              </a:ext>
            </a:extLst>
          </p:cNvPr>
          <p:cNvSpPr/>
          <p:nvPr/>
        </p:nvSpPr>
        <p:spPr>
          <a:xfrm>
            <a:off x="7506083" y="2572927"/>
            <a:ext cx="209167" cy="16872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3039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5" descr="A photo of Chinook salmon underwater. Photo by Richard Bell.">
            <a:extLst>
              <a:ext uri="{FF2B5EF4-FFF2-40B4-BE49-F238E27FC236}">
                <a16:creationId xmlns:a16="http://schemas.microsoft.com/office/drawing/2014/main" id="{D575EEA6-9B2F-4900-A4E0-0CED57C4F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8" y="1687047"/>
            <a:ext cx="7218501" cy="4666128"/>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8E1136-CA75-4A52-ACC0-1F6FC540DA73}"/>
              </a:ext>
            </a:extLst>
          </p:cNvPr>
          <p:cNvSpPr>
            <a:spLocks noGrp="1"/>
          </p:cNvSpPr>
          <p:nvPr>
            <p:ph type="title"/>
          </p:nvPr>
        </p:nvSpPr>
        <p:spPr>
          <a:xfrm>
            <a:off x="318500" y="234552"/>
            <a:ext cx="8507001" cy="1160986"/>
          </a:xfrm>
        </p:spPr>
        <p:txBody>
          <a:bodyPr>
            <a:normAutofit/>
          </a:bodyPr>
          <a:lstStyle/>
          <a:p>
            <a:pPr algn="ctr"/>
            <a:r>
              <a:rPr lang="en-US" sz="3200" dirty="0"/>
              <a:t>Results:</a:t>
            </a:r>
            <a:br>
              <a:rPr lang="en-US" sz="3200" dirty="0"/>
            </a:br>
            <a:r>
              <a:rPr lang="en-US" sz="3200" dirty="0"/>
              <a:t>Contaminant Concentrations &amp; Patterns</a:t>
            </a:r>
          </a:p>
        </p:txBody>
      </p:sp>
      <p:sp>
        <p:nvSpPr>
          <p:cNvPr id="7" name="Rectangle 6">
            <a:extLst>
              <a:ext uri="{FF2B5EF4-FFF2-40B4-BE49-F238E27FC236}">
                <a16:creationId xmlns:a16="http://schemas.microsoft.com/office/drawing/2014/main" id="{3A176E35-66A6-4994-ADFB-6AD63B7E167A}"/>
              </a:ext>
            </a:extLst>
          </p:cNvPr>
          <p:cNvSpPr/>
          <p:nvPr/>
        </p:nvSpPr>
        <p:spPr>
          <a:xfrm>
            <a:off x="1275325" y="5665202"/>
            <a:ext cx="2457197" cy="4032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ＭＳ Ｐゴシック" charset="-128"/>
                <a:cs typeface="+mn-cs"/>
              </a:rPr>
              <a:t>Richard Bell photo</a:t>
            </a:r>
          </a:p>
        </p:txBody>
      </p:sp>
    </p:spTree>
    <p:extLst>
      <p:ext uri="{BB962C8B-B14F-4D97-AF65-F5344CB8AC3E}">
        <p14:creationId xmlns:p14="http://schemas.microsoft.com/office/powerpoint/2010/main" val="414761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25" y="276225"/>
            <a:ext cx="7886700" cy="1028749"/>
          </a:xfrm>
        </p:spPr>
        <p:txBody>
          <a:bodyPr/>
          <a:lstStyle/>
          <a:p>
            <a:r>
              <a:rPr lang="en-US" dirty="0">
                <a:solidFill>
                  <a:srgbClr val="0000FF"/>
                </a:solidFill>
              </a:rPr>
              <a:t>POPs in Resident Chinook salmon</a:t>
            </a:r>
          </a:p>
        </p:txBody>
      </p:sp>
      <p:grpSp>
        <p:nvGrpSpPr>
          <p:cNvPr id="9" name="Group 8" descr="Three separate box plots showing the amount of PCBs, PBDEs and DDTs measured in resident Chinook salmon collected from eight WDFW Marine Areas.">
            <a:extLst>
              <a:ext uri="{FF2B5EF4-FFF2-40B4-BE49-F238E27FC236}">
                <a16:creationId xmlns:a16="http://schemas.microsoft.com/office/drawing/2014/main" id="{C62DEE2D-26A2-71CC-BAD5-B8162A6ABC72}"/>
              </a:ext>
            </a:extLst>
          </p:cNvPr>
          <p:cNvGrpSpPr/>
          <p:nvPr/>
        </p:nvGrpSpPr>
        <p:grpSpPr>
          <a:xfrm>
            <a:off x="297681" y="1057275"/>
            <a:ext cx="8655826" cy="5456003"/>
            <a:chOff x="297681" y="1057275"/>
            <a:chExt cx="8655826" cy="5456003"/>
          </a:xfrm>
        </p:grpSpPr>
        <p:grpSp>
          <p:nvGrpSpPr>
            <p:cNvPr id="8" name="Group 7">
              <a:extLst>
                <a:ext uri="{FF2B5EF4-FFF2-40B4-BE49-F238E27FC236}">
                  <a16:creationId xmlns:a16="http://schemas.microsoft.com/office/drawing/2014/main" id="{576FFA9D-9B38-4A5F-8C82-12EE08B74970}"/>
                </a:ext>
              </a:extLst>
            </p:cNvPr>
            <p:cNvGrpSpPr/>
            <p:nvPr/>
          </p:nvGrpSpPr>
          <p:grpSpPr>
            <a:xfrm>
              <a:off x="297681" y="1304973"/>
              <a:ext cx="445051" cy="4838973"/>
              <a:chOff x="383406" y="1304973"/>
              <a:chExt cx="445051" cy="4838973"/>
            </a:xfrm>
          </p:grpSpPr>
          <p:cxnSp>
            <p:nvCxnSpPr>
              <p:cNvPr id="5" name="Straight Arrow Connector 4">
                <a:extLst>
                  <a:ext uri="{FF2B5EF4-FFF2-40B4-BE49-F238E27FC236}">
                    <a16:creationId xmlns:a16="http://schemas.microsoft.com/office/drawing/2014/main" id="{5E0716DE-2B6B-469F-9559-54B052DC0DCD}"/>
                  </a:ext>
                </a:extLst>
              </p:cNvPr>
              <p:cNvCxnSpPr/>
              <p:nvPr/>
            </p:nvCxnSpPr>
            <p:spPr>
              <a:xfrm>
                <a:off x="828457" y="1304973"/>
                <a:ext cx="0" cy="483897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CFF933F-6212-40ED-928D-9FB3E43AF285}"/>
                  </a:ext>
                </a:extLst>
              </p:cNvPr>
              <p:cNvSpPr txBox="1"/>
              <p:nvPr/>
            </p:nvSpPr>
            <p:spPr>
              <a:xfrm rot="16200000">
                <a:off x="-1082380" y="3493210"/>
                <a:ext cx="33009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a:ea typeface="+mn-ea"/>
                    <a:cs typeface="+mn-cs"/>
                  </a:rPr>
                  <a:t>Distance from Pacific Ocean</a:t>
                </a:r>
              </a:p>
            </p:txBody>
          </p:sp>
        </p:grpSp>
        <p:sp>
          <p:nvSpPr>
            <p:cNvPr id="7" name="TextBox 6">
              <a:extLst>
                <a:ext uri="{FF2B5EF4-FFF2-40B4-BE49-F238E27FC236}">
                  <a16:creationId xmlns:a16="http://schemas.microsoft.com/office/drawing/2014/main" id="{73896A3C-5BCF-8003-72A4-BD8FA6B8AFC5}"/>
                </a:ext>
              </a:extLst>
            </p:cNvPr>
            <p:cNvSpPr txBox="1"/>
            <p:nvPr/>
          </p:nvSpPr>
          <p:spPr>
            <a:xfrm>
              <a:off x="1600200" y="1057275"/>
              <a:ext cx="1171574" cy="461665"/>
            </a:xfrm>
            <a:prstGeom prst="rect">
              <a:avLst/>
            </a:prstGeom>
            <a:noFill/>
          </p:spPr>
          <p:txBody>
            <a:bodyPr wrap="square" rtlCol="0">
              <a:spAutoFit/>
            </a:bodyPr>
            <a:lstStyle/>
            <a:p>
              <a:r>
                <a:rPr lang="en-US" sz="2400" dirty="0"/>
                <a:t>PCBs</a:t>
              </a:r>
            </a:p>
          </p:txBody>
        </p:sp>
        <p:sp>
          <p:nvSpPr>
            <p:cNvPr id="10" name="TextBox 9">
              <a:extLst>
                <a:ext uri="{FF2B5EF4-FFF2-40B4-BE49-F238E27FC236}">
                  <a16:creationId xmlns:a16="http://schemas.microsoft.com/office/drawing/2014/main" id="{63309909-50F3-5A63-64BA-0C198298250B}"/>
                </a:ext>
              </a:extLst>
            </p:cNvPr>
            <p:cNvSpPr txBox="1"/>
            <p:nvPr/>
          </p:nvSpPr>
          <p:spPr>
            <a:xfrm>
              <a:off x="6515100" y="1114425"/>
              <a:ext cx="1171574" cy="461665"/>
            </a:xfrm>
            <a:prstGeom prst="rect">
              <a:avLst/>
            </a:prstGeom>
            <a:noFill/>
          </p:spPr>
          <p:txBody>
            <a:bodyPr wrap="square" rtlCol="0">
              <a:spAutoFit/>
            </a:bodyPr>
            <a:lstStyle/>
            <a:p>
              <a:r>
                <a:rPr lang="en-US" sz="2400" dirty="0"/>
                <a:t>DDTs</a:t>
              </a:r>
            </a:p>
          </p:txBody>
        </p:sp>
        <p:sp>
          <p:nvSpPr>
            <p:cNvPr id="11" name="TextBox 10">
              <a:extLst>
                <a:ext uri="{FF2B5EF4-FFF2-40B4-BE49-F238E27FC236}">
                  <a16:creationId xmlns:a16="http://schemas.microsoft.com/office/drawing/2014/main" id="{66B8AA87-15CC-5948-B875-4BAB8662DDD4}"/>
                </a:ext>
              </a:extLst>
            </p:cNvPr>
            <p:cNvSpPr txBox="1"/>
            <p:nvPr/>
          </p:nvSpPr>
          <p:spPr>
            <a:xfrm>
              <a:off x="3971925" y="1104900"/>
              <a:ext cx="1171574" cy="461665"/>
            </a:xfrm>
            <a:prstGeom prst="rect">
              <a:avLst/>
            </a:prstGeom>
            <a:noFill/>
          </p:spPr>
          <p:txBody>
            <a:bodyPr wrap="square" rtlCol="0">
              <a:spAutoFit/>
            </a:bodyPr>
            <a:lstStyle/>
            <a:p>
              <a:r>
                <a:rPr lang="en-US" sz="2400" dirty="0"/>
                <a:t>PBDEs</a:t>
              </a:r>
            </a:p>
          </p:txBody>
        </p:sp>
        <p:pic>
          <p:nvPicPr>
            <p:cNvPr id="15" name="Picture 14" descr="A picture containing text, clock, vector graphics&#10;&#10;Description automatically generated">
              <a:extLst>
                <a:ext uri="{FF2B5EF4-FFF2-40B4-BE49-F238E27FC236}">
                  <a16:creationId xmlns:a16="http://schemas.microsoft.com/office/drawing/2014/main" id="{5F276874-7651-B795-AF10-4233AFF3D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695" y="1483757"/>
              <a:ext cx="2743206" cy="4572010"/>
            </a:xfrm>
            <a:prstGeom prst="rect">
              <a:avLst/>
            </a:prstGeom>
          </p:spPr>
        </p:pic>
        <p:pic>
          <p:nvPicPr>
            <p:cNvPr id="17" name="Picture 16" descr="Chart, box and whisker chart&#10;&#10;Description automatically generated">
              <a:extLst>
                <a:ext uri="{FF2B5EF4-FFF2-40B4-BE49-F238E27FC236}">
                  <a16:creationId xmlns:a16="http://schemas.microsoft.com/office/drawing/2014/main" id="{EC940FDB-867C-C3F1-537F-C0050B8FE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301" y="1483757"/>
              <a:ext cx="2743206" cy="4572010"/>
            </a:xfrm>
            <a:prstGeom prst="rect">
              <a:avLst/>
            </a:prstGeom>
          </p:spPr>
        </p:pic>
        <p:pic>
          <p:nvPicPr>
            <p:cNvPr id="13" name="Picture 12" descr="Chart, box and whisker chart&#10;&#10;Description automatically generated">
              <a:extLst>
                <a:ext uri="{FF2B5EF4-FFF2-40B4-BE49-F238E27FC236}">
                  <a16:creationId xmlns:a16="http://schemas.microsoft.com/office/drawing/2014/main" id="{4F030D96-18B6-E189-E6DF-1A64BE8F56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764" y="1529924"/>
              <a:ext cx="3200407" cy="4572010"/>
            </a:xfrm>
            <a:prstGeom prst="rect">
              <a:avLst/>
            </a:prstGeom>
          </p:spPr>
        </p:pic>
        <p:sp>
          <p:nvSpPr>
            <p:cNvPr id="18" name="TextBox 17">
              <a:extLst>
                <a:ext uri="{FF2B5EF4-FFF2-40B4-BE49-F238E27FC236}">
                  <a16:creationId xmlns:a16="http://schemas.microsoft.com/office/drawing/2014/main" id="{079A5FEC-7B09-2353-3356-F5BFF22DDE53}"/>
                </a:ext>
              </a:extLst>
            </p:cNvPr>
            <p:cNvSpPr txBox="1"/>
            <p:nvPr/>
          </p:nvSpPr>
          <p:spPr>
            <a:xfrm>
              <a:off x="2952750" y="6143946"/>
              <a:ext cx="3428998" cy="369332"/>
            </a:xfrm>
            <a:prstGeom prst="rect">
              <a:avLst/>
            </a:prstGeom>
            <a:noFill/>
          </p:spPr>
          <p:txBody>
            <a:bodyPr wrap="square" rtlCol="0">
              <a:spAutoFit/>
            </a:bodyPr>
            <a:lstStyle/>
            <a:p>
              <a:r>
                <a:rPr lang="en-US" dirty="0"/>
                <a:t>Fillet Concentration (ng/g </a:t>
              </a:r>
              <a:r>
                <a:rPr lang="en-US" dirty="0" err="1"/>
                <a:t>ww</a:t>
              </a:r>
              <a:r>
                <a:rPr lang="en-US" dirty="0"/>
                <a:t>)</a:t>
              </a:r>
            </a:p>
          </p:txBody>
        </p:sp>
      </p:grpSp>
      <p:sp>
        <p:nvSpPr>
          <p:cNvPr id="22" name="TextBox 21">
            <a:extLst>
              <a:ext uri="{FF2B5EF4-FFF2-40B4-BE49-F238E27FC236}">
                <a16:creationId xmlns:a16="http://schemas.microsoft.com/office/drawing/2014/main" id="{76516AD0-3374-C789-AF92-CBB4CE847A8D}"/>
              </a:ext>
            </a:extLst>
          </p:cNvPr>
          <p:cNvSpPr txBox="1"/>
          <p:nvPr/>
        </p:nvSpPr>
        <p:spPr>
          <a:xfrm>
            <a:off x="4114800" y="2971800"/>
            <a:ext cx="914400" cy="914400"/>
          </a:xfrm>
          <a:prstGeom prst="rect">
            <a:avLst/>
          </a:prstGeom>
          <a:noFill/>
        </p:spPr>
        <p:txBody>
          <a:bodyPr wrap="square" rtlCol="0">
            <a:spAutoFit/>
          </a:bodyPr>
          <a:lstStyle/>
          <a:p>
            <a:endParaRPr lang="en-US" dirty="0"/>
          </a:p>
        </p:txBody>
      </p:sp>
      <p:grpSp>
        <p:nvGrpSpPr>
          <p:cNvPr id="4" name="Group 3" descr="A red box outlining the four Marine Areas (10, 8-2, 8-1, 13) where resident Chinook salmon had the highest concentrations of PCBs and PBDEs.">
            <a:extLst>
              <a:ext uri="{FF2B5EF4-FFF2-40B4-BE49-F238E27FC236}">
                <a16:creationId xmlns:a16="http://schemas.microsoft.com/office/drawing/2014/main" id="{AD071631-F0F3-9C10-168F-E9962A87E396}"/>
              </a:ext>
            </a:extLst>
          </p:cNvPr>
          <p:cNvGrpSpPr/>
          <p:nvPr/>
        </p:nvGrpSpPr>
        <p:grpSpPr>
          <a:xfrm>
            <a:off x="1660245" y="3524910"/>
            <a:ext cx="4997432" cy="2197645"/>
            <a:chOff x="1781165" y="3545930"/>
            <a:chExt cx="4797759" cy="2114550"/>
          </a:xfrm>
        </p:grpSpPr>
        <p:sp>
          <p:nvSpPr>
            <p:cNvPr id="20" name="Rectangle 19">
              <a:extLst>
                <a:ext uri="{FF2B5EF4-FFF2-40B4-BE49-F238E27FC236}">
                  <a16:creationId xmlns:a16="http://schemas.microsoft.com/office/drawing/2014/main" id="{D01E3DFC-5EEA-59E4-0658-738E056F45FC}"/>
                </a:ext>
              </a:extLst>
            </p:cNvPr>
            <p:cNvSpPr/>
            <p:nvPr/>
          </p:nvSpPr>
          <p:spPr>
            <a:xfrm>
              <a:off x="1781165" y="3545930"/>
              <a:ext cx="4600583" cy="2114550"/>
            </a:xfrm>
            <a:prstGeom prst="rect">
              <a:avLst/>
            </a:prstGeom>
            <a:noFill/>
            <a:ln w="38100">
              <a:solidFill>
                <a:srgbClr val="D73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0A84C73-6672-413F-7B0B-B67BF5E5B40A}"/>
                </a:ext>
              </a:extLst>
            </p:cNvPr>
            <p:cNvSpPr txBox="1"/>
            <p:nvPr/>
          </p:nvSpPr>
          <p:spPr>
            <a:xfrm>
              <a:off x="2502845" y="3872279"/>
              <a:ext cx="1871382" cy="923330"/>
            </a:xfrm>
            <a:prstGeom prst="rect">
              <a:avLst/>
            </a:prstGeom>
            <a:noFill/>
          </p:spPr>
          <p:txBody>
            <a:bodyPr wrap="square" rtlCol="0">
              <a:spAutoFit/>
            </a:bodyPr>
            <a:lstStyle/>
            <a:p>
              <a:pPr algn="ctr"/>
              <a:r>
                <a:rPr lang="en-US" dirty="0">
                  <a:solidFill>
                    <a:srgbClr val="D73027"/>
                  </a:solidFill>
                </a:rPr>
                <a:t>5X higher average concentration</a:t>
              </a:r>
            </a:p>
          </p:txBody>
        </p:sp>
        <p:sp>
          <p:nvSpPr>
            <p:cNvPr id="25" name="TextBox 24">
              <a:extLst>
                <a:ext uri="{FF2B5EF4-FFF2-40B4-BE49-F238E27FC236}">
                  <a16:creationId xmlns:a16="http://schemas.microsoft.com/office/drawing/2014/main" id="{9F2A959E-4C31-0C79-4801-E2222341F5CE}"/>
                </a:ext>
              </a:extLst>
            </p:cNvPr>
            <p:cNvSpPr txBox="1"/>
            <p:nvPr/>
          </p:nvSpPr>
          <p:spPr>
            <a:xfrm>
              <a:off x="4712748" y="3873306"/>
              <a:ext cx="1866176" cy="923330"/>
            </a:xfrm>
            <a:prstGeom prst="rect">
              <a:avLst/>
            </a:prstGeom>
            <a:noFill/>
          </p:spPr>
          <p:txBody>
            <a:bodyPr wrap="square">
              <a:spAutoFit/>
            </a:bodyPr>
            <a:lstStyle/>
            <a:p>
              <a:pPr algn="ctr"/>
              <a:r>
                <a:rPr lang="en-US" dirty="0">
                  <a:solidFill>
                    <a:srgbClr val="D73027"/>
                  </a:solidFill>
                </a:rPr>
                <a:t>3X higher average concentration</a:t>
              </a:r>
            </a:p>
          </p:txBody>
        </p:sp>
      </p:grpSp>
      <p:grpSp>
        <p:nvGrpSpPr>
          <p:cNvPr id="3" name="Group 2" descr="A blue box outlining where the concentrations of PCBs and PBDEs were lowest in the resident Chinook. Fish from Marine Areas 6 and 7 had the lowest concentrations of PCBs and PBDEs.">
            <a:extLst>
              <a:ext uri="{FF2B5EF4-FFF2-40B4-BE49-F238E27FC236}">
                <a16:creationId xmlns:a16="http://schemas.microsoft.com/office/drawing/2014/main" id="{11237C1E-893C-38CE-ED65-2A97D52CCFEB}"/>
              </a:ext>
            </a:extLst>
          </p:cNvPr>
          <p:cNvGrpSpPr/>
          <p:nvPr/>
        </p:nvGrpSpPr>
        <p:grpSpPr>
          <a:xfrm>
            <a:off x="1781166" y="1572859"/>
            <a:ext cx="4600583" cy="1035779"/>
            <a:chOff x="1781166" y="1572859"/>
            <a:chExt cx="4600583" cy="1035779"/>
          </a:xfrm>
        </p:grpSpPr>
        <p:sp>
          <p:nvSpPr>
            <p:cNvPr id="21" name="Rectangle 20">
              <a:extLst>
                <a:ext uri="{FF2B5EF4-FFF2-40B4-BE49-F238E27FC236}">
                  <a16:creationId xmlns:a16="http://schemas.microsoft.com/office/drawing/2014/main" id="{F744F1D6-EF22-A3F7-B076-66473EF0F578}"/>
                </a:ext>
              </a:extLst>
            </p:cNvPr>
            <p:cNvSpPr/>
            <p:nvPr/>
          </p:nvSpPr>
          <p:spPr>
            <a:xfrm>
              <a:off x="1781166" y="1574878"/>
              <a:ext cx="4600583" cy="103376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
          <p:nvSpPr>
            <p:cNvPr id="27" name="TextBox 26">
              <a:extLst>
                <a:ext uri="{FF2B5EF4-FFF2-40B4-BE49-F238E27FC236}">
                  <a16:creationId xmlns:a16="http://schemas.microsoft.com/office/drawing/2014/main" id="{B68D51D8-997F-5BD8-7702-C55EF3AD5D87}"/>
                </a:ext>
              </a:extLst>
            </p:cNvPr>
            <p:cNvSpPr txBox="1"/>
            <p:nvPr/>
          </p:nvSpPr>
          <p:spPr>
            <a:xfrm>
              <a:off x="2439811" y="1572859"/>
              <a:ext cx="1852511" cy="923330"/>
            </a:xfrm>
            <a:prstGeom prst="rect">
              <a:avLst/>
            </a:prstGeom>
            <a:noFill/>
          </p:spPr>
          <p:txBody>
            <a:bodyPr wrap="square">
              <a:spAutoFit/>
            </a:bodyPr>
            <a:lstStyle/>
            <a:p>
              <a:r>
                <a:rPr lang="en-US" dirty="0">
                  <a:solidFill>
                    <a:srgbClr val="4575B4"/>
                  </a:solidFill>
                </a:rPr>
                <a:t>Concentrations lower in outer Puget Sound</a:t>
              </a:r>
            </a:p>
          </p:txBody>
        </p:sp>
      </p:grpSp>
    </p:spTree>
    <p:extLst>
      <p:ext uri="{BB962C8B-B14F-4D97-AF65-F5344CB8AC3E}">
        <p14:creationId xmlns:p14="http://schemas.microsoft.com/office/powerpoint/2010/main" val="27285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3A2B-98EF-4491-9AEA-E4B65285CBDD}"/>
              </a:ext>
            </a:extLst>
          </p:cNvPr>
          <p:cNvSpPr>
            <a:spLocks noGrp="1"/>
          </p:cNvSpPr>
          <p:nvPr>
            <p:ph type="title"/>
          </p:nvPr>
        </p:nvSpPr>
        <p:spPr/>
        <p:txBody>
          <a:bodyPr>
            <a:normAutofit fontScale="90000"/>
          </a:bodyPr>
          <a:lstStyle/>
          <a:p>
            <a:r>
              <a:rPr lang="en-US" dirty="0"/>
              <a:t> Spatial Patterns in Concentrations</a:t>
            </a:r>
          </a:p>
        </p:txBody>
      </p:sp>
      <p:sp>
        <p:nvSpPr>
          <p:cNvPr id="18" name="TextBox 17">
            <a:extLst>
              <a:ext uri="{FF2B5EF4-FFF2-40B4-BE49-F238E27FC236}">
                <a16:creationId xmlns:a16="http://schemas.microsoft.com/office/drawing/2014/main" id="{D8A8B3A0-0C87-486D-4870-D10D390F884E}"/>
              </a:ext>
            </a:extLst>
          </p:cNvPr>
          <p:cNvSpPr txBox="1"/>
          <p:nvPr/>
        </p:nvSpPr>
        <p:spPr>
          <a:xfrm>
            <a:off x="6365743" y="3545933"/>
            <a:ext cx="1231780" cy="555150"/>
          </a:xfrm>
          <a:prstGeom prst="rect">
            <a:avLst/>
          </a:prstGeom>
          <a:solidFill>
            <a:schemeClr val="bg1">
              <a:alpha val="1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Admiralty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Inlet</a:t>
            </a:r>
          </a:p>
        </p:txBody>
      </p:sp>
      <p:sp>
        <p:nvSpPr>
          <p:cNvPr id="5" name="Rectangle 4">
            <a:extLst>
              <a:ext uri="{FF2B5EF4-FFF2-40B4-BE49-F238E27FC236}">
                <a16:creationId xmlns:a16="http://schemas.microsoft.com/office/drawing/2014/main" id="{2236117A-1B4D-49CC-8F57-B58C02222E14}"/>
              </a:ext>
            </a:extLst>
          </p:cNvPr>
          <p:cNvSpPr/>
          <p:nvPr/>
        </p:nvSpPr>
        <p:spPr>
          <a:xfrm>
            <a:off x="676275" y="1249587"/>
            <a:ext cx="4455867" cy="55707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333333"/>
                </a:solidFill>
                <a:effectLst/>
                <a:uLnTx/>
                <a:uFillTx/>
                <a:latin typeface="Arial" panose="020B0604020202020204"/>
              </a:rPr>
              <a:t>Elevated PCBs &amp; PBDEs in Chinook salmon caught</a:t>
            </a:r>
            <a:r>
              <a:rPr kumimoji="0" lang="en-US" sz="2400" i="0" u="none" strike="noStrike" kern="1200" cap="none" spc="0" normalizeH="0" noProof="0" dirty="0">
                <a:ln>
                  <a:noFill/>
                </a:ln>
                <a:solidFill>
                  <a:srgbClr val="333333"/>
                </a:solidFill>
                <a:effectLst/>
                <a:uLnTx/>
                <a:uFillTx/>
                <a:latin typeface="Arial" panose="020B0604020202020204"/>
              </a:rPr>
              <a:t> in </a:t>
            </a:r>
            <a:r>
              <a:rPr kumimoji="0" lang="en-US" sz="2400" i="0" u="none" strike="noStrike" kern="1200" cap="none" spc="0" normalizeH="0" baseline="0" noProof="0" dirty="0">
                <a:ln>
                  <a:noFill/>
                </a:ln>
                <a:solidFill>
                  <a:srgbClr val="333333"/>
                </a:solidFill>
                <a:effectLst/>
                <a:uLnTx/>
                <a:uFillTx/>
                <a:latin typeface="Arial" panose="020B0604020202020204"/>
              </a:rPr>
              <a:t>inner Puget Sound, compared to outer</a:t>
            </a:r>
            <a:r>
              <a:rPr kumimoji="0" lang="en-US" sz="2400" i="0" u="none" strike="noStrike" kern="1200" cap="none" spc="0" normalizeH="0" noProof="0" dirty="0">
                <a:ln>
                  <a:noFill/>
                </a:ln>
                <a:solidFill>
                  <a:srgbClr val="333333"/>
                </a:solidFill>
                <a:effectLst/>
                <a:uLnTx/>
                <a:uFillTx/>
                <a:latin typeface="Arial" panose="020B0604020202020204"/>
              </a:rPr>
              <a:t> Puget Sound, </a:t>
            </a:r>
            <a:r>
              <a:rPr kumimoji="0" lang="en-US" sz="2400" i="0" u="none" strike="noStrike" kern="1200" cap="none" spc="0" normalizeH="0" baseline="0" noProof="0" dirty="0">
                <a:ln>
                  <a:noFill/>
                </a:ln>
                <a:solidFill>
                  <a:srgbClr val="333333"/>
                </a:solidFill>
                <a:effectLst/>
                <a:uLnTx/>
                <a:uFillTx/>
                <a:latin typeface="Arial" panose="020B0604020202020204"/>
              </a:rPr>
              <a:t>su</a:t>
            </a:r>
            <a:r>
              <a:rPr kumimoji="0" lang="en-US" sz="2400" i="0" u="none" strike="noStrike" kern="1200" cap="none" spc="0" normalizeH="0" baseline="0" noProof="0" dirty="0">
                <a:ln>
                  <a:noFill/>
                </a:ln>
                <a:solidFill>
                  <a:prstClr val="black"/>
                </a:solidFill>
                <a:effectLst/>
                <a:uLnTx/>
                <a:uFillTx/>
                <a:latin typeface="Arial" panose="020B0604020202020204"/>
              </a:rPr>
              <a:t>ggesting: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a:rPr>
              <a:t> </a:t>
            </a:r>
            <a:endParaRPr kumimoji="0" lang="en-US" i="0" u="none" strike="noStrike" kern="1200" cap="none" spc="0" normalizeH="0" baseline="0" noProof="0" dirty="0">
              <a:ln>
                <a:noFill/>
              </a:ln>
              <a:solidFill>
                <a:srgbClr val="333333"/>
              </a:solidFill>
              <a:effectLst/>
              <a:uLnTx/>
              <a:uFillTx/>
              <a:latin typeface="Arial" panose="020B0604020202020204"/>
            </a:endParaRPr>
          </a:p>
          <a:p>
            <a:pPr marL="457200" lvl="0" indent="-457200">
              <a:buFont typeface="Arial" panose="020B0604020202020204" pitchFamily="34" charset="0"/>
              <a:buChar char="•"/>
            </a:pPr>
            <a:r>
              <a:rPr kumimoji="0" lang="en-US" b="1" i="0" u="none" strike="noStrike" kern="1200" cap="none" spc="0" normalizeH="0" baseline="0" noProof="0" dirty="0">
                <a:ln>
                  <a:noFill/>
                </a:ln>
                <a:solidFill>
                  <a:prstClr val="black"/>
                </a:solidFill>
                <a:effectLst/>
                <a:uLnTx/>
                <a:uFillTx/>
                <a:latin typeface="Arial" panose="020B0604020202020204"/>
              </a:rPr>
              <a:t>higher </a:t>
            </a:r>
            <a:r>
              <a:rPr lang="en-US" b="1" dirty="0">
                <a:solidFill>
                  <a:prstClr val="black"/>
                </a:solidFill>
              </a:rPr>
              <a:t>inputs </a:t>
            </a:r>
            <a:r>
              <a:rPr kumimoji="0" lang="en-US" b="1" i="0" u="none" strike="noStrike" kern="1200" cap="none" spc="0" normalizeH="0" baseline="0" noProof="0" dirty="0">
                <a:ln>
                  <a:noFill/>
                </a:ln>
                <a:solidFill>
                  <a:prstClr val="black"/>
                </a:solidFill>
                <a:effectLst/>
                <a:uLnTx/>
                <a:uFillTx/>
                <a:latin typeface="Arial" panose="020B0604020202020204"/>
              </a:rPr>
              <a:t>to inner Puget Sound</a:t>
            </a:r>
          </a:p>
          <a:p>
            <a:pPr marL="742950" lvl="1" indent="-285750">
              <a:buFont typeface="Arial" panose="020B0604020202020204" pitchFamily="34" charset="0"/>
              <a:buChar char="•"/>
            </a:pPr>
            <a:r>
              <a:rPr lang="en-US" dirty="0">
                <a:solidFill>
                  <a:prstClr val="black"/>
                </a:solidFill>
                <a:latin typeface="Arial" panose="020B0604020202020204"/>
              </a:rPr>
              <a:t>estimated loading 11 x greater compared to Hood Canal and Admiralty Inlet (</a:t>
            </a:r>
            <a:r>
              <a:rPr lang="en-US" dirty="0" err="1">
                <a:solidFill>
                  <a:prstClr val="black"/>
                </a:solidFill>
                <a:latin typeface="Arial" panose="020B0604020202020204"/>
              </a:rPr>
              <a:t>Osterberg</a:t>
            </a:r>
            <a:r>
              <a:rPr lang="en-US" dirty="0">
                <a:solidFill>
                  <a:prstClr val="black"/>
                </a:solidFill>
                <a:latin typeface="Arial" panose="020B0604020202020204"/>
              </a:rPr>
              <a:t> and Pelletier 2015).</a:t>
            </a:r>
            <a:endParaRPr kumimoji="0" lang="en-US" b="0" i="0" u="none" strike="noStrike" kern="1200" cap="none" spc="0" normalizeH="0" baseline="0" noProof="0" dirty="0">
              <a:ln>
                <a:noFill/>
              </a:ln>
              <a:solidFill>
                <a:prstClr val="black"/>
              </a:solidFill>
              <a:effectLst/>
              <a:uLnTx/>
              <a:uFillTx/>
              <a:latin typeface="Arial" panose="020B0604020202020204"/>
            </a:endParaRPr>
          </a:p>
          <a:p>
            <a:pPr marL="457200" indent="-457200">
              <a:buFont typeface="Arial" panose="020B0604020202020204" pitchFamily="34" charset="0"/>
              <a:buChar char="•"/>
            </a:pPr>
            <a:endParaRPr lang="en-US" dirty="0">
              <a:solidFill>
                <a:prstClr val="black"/>
              </a:solidFill>
            </a:endParaRPr>
          </a:p>
          <a:p>
            <a:pPr marL="457200" indent="-457200">
              <a:buFont typeface="Arial" panose="020B0604020202020204" pitchFamily="34" charset="0"/>
              <a:buChar char="•"/>
            </a:pPr>
            <a:r>
              <a:rPr lang="en-US" b="1" dirty="0">
                <a:solidFill>
                  <a:prstClr val="black"/>
                </a:solidFill>
              </a:rPr>
              <a:t>limited movement of resident salmon between inner and outer Puget Sound</a:t>
            </a:r>
            <a:r>
              <a:rPr kumimoji="0" lang="en-US" b="1" i="0" u="none" strike="noStrike" kern="1200" cap="none" spc="0" normalizeH="0" baseline="0" noProof="0" dirty="0">
                <a:ln>
                  <a:noFill/>
                </a:ln>
                <a:solidFill>
                  <a:prstClr val="black"/>
                </a:solidFill>
                <a:effectLst/>
                <a:uLnTx/>
                <a:uFillTx/>
                <a:latin typeface="Arial" panose="020B0604020202020204"/>
              </a:rPr>
              <a:t> </a:t>
            </a:r>
          </a:p>
          <a:p>
            <a:endParaRPr kumimoji="0" lang="en-US" b="1" i="0" u="none" strike="noStrike" kern="1200" cap="none" spc="0" normalizeH="0" baseline="0" noProof="0" dirty="0">
              <a:ln>
                <a:noFill/>
              </a:ln>
              <a:solidFill>
                <a:prstClr val="black"/>
              </a:solidFill>
              <a:effectLst/>
              <a:uLnTx/>
              <a:uFillTx/>
              <a:latin typeface="Arial" panose="020B0604020202020204"/>
            </a:endParaRPr>
          </a:p>
          <a:p>
            <a:pPr lvl="0"/>
            <a:endParaRPr kumimoji="0" lang="en-US" sz="2000" b="0" i="0" u="none" strike="noStrike" kern="1200" cap="none" spc="0" normalizeH="0" baseline="0" noProof="0" dirty="0">
              <a:ln>
                <a:noFill/>
              </a:ln>
              <a:solidFill>
                <a:prstClr val="black"/>
              </a:solidFill>
              <a:effectLst/>
              <a:uLnTx/>
              <a:uFillTx/>
              <a:latin typeface="Arial" panose="020B0604020202020204"/>
            </a:endParaRPr>
          </a:p>
        </p:txBody>
      </p:sp>
      <p:sp>
        <p:nvSpPr>
          <p:cNvPr id="19" name="TextBox 18">
            <a:extLst>
              <a:ext uri="{FF2B5EF4-FFF2-40B4-BE49-F238E27FC236}">
                <a16:creationId xmlns:a16="http://schemas.microsoft.com/office/drawing/2014/main" id="{0F93624C-B76E-EAFE-83AD-C4C1E7EE8487}"/>
              </a:ext>
            </a:extLst>
          </p:cNvPr>
          <p:cNvSpPr txBox="1"/>
          <p:nvPr/>
        </p:nvSpPr>
        <p:spPr>
          <a:xfrm rot="18438568">
            <a:off x="5733213" y="4497551"/>
            <a:ext cx="122239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Hood Canal</a:t>
            </a:r>
          </a:p>
        </p:txBody>
      </p:sp>
      <p:grpSp>
        <p:nvGrpSpPr>
          <p:cNvPr id="3" name="Group 2" descr="A map of Puget Sound, the Strait of Juan de Fuca and the Strait of Georgia. Each WDFW Marine Area is labeled and colored differently and the major oceanographic basins of Puget Sound are labeled as well. The map also shows the mean percent impervious surface for the region, as illustrated by  gray shading, with dark gray/black being the most developed and light gray being the least developed. ">
            <a:extLst>
              <a:ext uri="{FF2B5EF4-FFF2-40B4-BE49-F238E27FC236}">
                <a16:creationId xmlns:a16="http://schemas.microsoft.com/office/drawing/2014/main" id="{4F751E8E-D320-D257-6204-B58BE04E7208}"/>
              </a:ext>
            </a:extLst>
          </p:cNvPr>
          <p:cNvGrpSpPr/>
          <p:nvPr/>
        </p:nvGrpSpPr>
        <p:grpSpPr>
          <a:xfrm>
            <a:off x="5337638" y="1140126"/>
            <a:ext cx="3587998" cy="5499056"/>
            <a:chOff x="5337638" y="1140126"/>
            <a:chExt cx="3587998" cy="5499056"/>
          </a:xfrm>
        </p:grpSpPr>
        <p:pic>
          <p:nvPicPr>
            <p:cNvPr id="13" name="Picture 12">
              <a:extLst>
                <a:ext uri="{FF2B5EF4-FFF2-40B4-BE49-F238E27FC236}">
                  <a16:creationId xmlns:a16="http://schemas.microsoft.com/office/drawing/2014/main" id="{09FE341D-78BD-15E2-0C92-C30EFB241487}"/>
                </a:ext>
              </a:extLst>
            </p:cNvPr>
            <p:cNvPicPr>
              <a:picLocks noChangeAspect="1"/>
            </p:cNvPicPr>
            <p:nvPr/>
          </p:nvPicPr>
          <p:blipFill>
            <a:blip r:embed="rId2"/>
            <a:stretch>
              <a:fillRect/>
            </a:stretch>
          </p:blipFill>
          <p:spPr>
            <a:xfrm>
              <a:off x="5337638" y="1140126"/>
              <a:ext cx="3530676" cy="5499056"/>
            </a:xfrm>
            <a:prstGeom prst="rect">
              <a:avLst/>
            </a:prstGeom>
            <a:solidFill>
              <a:srgbClr val="D63126">
                <a:alpha val="25000"/>
              </a:srgbClr>
            </a:solidFill>
            <a:ln>
              <a:noFill/>
            </a:ln>
          </p:spPr>
        </p:pic>
        <p:grpSp>
          <p:nvGrpSpPr>
            <p:cNvPr id="33" name="Group 32">
              <a:extLst>
                <a:ext uri="{FF2B5EF4-FFF2-40B4-BE49-F238E27FC236}">
                  <a16:creationId xmlns:a16="http://schemas.microsoft.com/office/drawing/2014/main" id="{471C3B08-DF47-4A8A-C12E-684DA9A53BCF}"/>
                </a:ext>
              </a:extLst>
            </p:cNvPr>
            <p:cNvGrpSpPr/>
            <p:nvPr/>
          </p:nvGrpSpPr>
          <p:grpSpPr>
            <a:xfrm>
              <a:off x="5626863" y="2887273"/>
              <a:ext cx="3298773" cy="3605600"/>
              <a:chOff x="5626863" y="2887273"/>
              <a:chExt cx="3298773" cy="3605600"/>
            </a:xfrm>
          </p:grpSpPr>
          <p:grpSp>
            <p:nvGrpSpPr>
              <p:cNvPr id="7" name="Group 6">
                <a:extLst>
                  <a:ext uri="{FF2B5EF4-FFF2-40B4-BE49-F238E27FC236}">
                    <a16:creationId xmlns:a16="http://schemas.microsoft.com/office/drawing/2014/main" id="{D02E5D96-F623-D14E-733F-08C53B9C1299}"/>
                  </a:ext>
                </a:extLst>
              </p:cNvPr>
              <p:cNvGrpSpPr/>
              <p:nvPr/>
            </p:nvGrpSpPr>
            <p:grpSpPr>
              <a:xfrm>
                <a:off x="6909488" y="2887273"/>
                <a:ext cx="1018055" cy="3605600"/>
                <a:chOff x="7109513" y="2697915"/>
                <a:chExt cx="1018055" cy="3605600"/>
              </a:xfrm>
              <a:solidFill>
                <a:srgbClr val="D63126">
                  <a:alpha val="30000"/>
                </a:srgbClr>
              </a:solidFill>
            </p:grpSpPr>
            <p:sp>
              <p:nvSpPr>
                <p:cNvPr id="11" name="Oval 10">
                  <a:extLst>
                    <a:ext uri="{FF2B5EF4-FFF2-40B4-BE49-F238E27FC236}">
                      <a16:creationId xmlns:a16="http://schemas.microsoft.com/office/drawing/2014/main" id="{070B1D06-46D5-4044-B565-C4AA9715E7BB}"/>
                    </a:ext>
                  </a:extLst>
                </p:cNvPr>
                <p:cNvSpPr/>
                <p:nvPr/>
              </p:nvSpPr>
              <p:spPr>
                <a:xfrm rot="1891395">
                  <a:off x="7109513" y="3736503"/>
                  <a:ext cx="904223" cy="2567012"/>
                </a:xfrm>
                <a:prstGeom prst="ellipse">
                  <a:avLst/>
                </a:prstGeom>
                <a:grp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FD6E806C-E227-4702-89C0-731023B46AB9}"/>
                    </a:ext>
                  </a:extLst>
                </p:cNvPr>
                <p:cNvSpPr/>
                <p:nvPr/>
              </p:nvSpPr>
              <p:spPr>
                <a:xfrm rot="3201332">
                  <a:off x="7070107" y="3102624"/>
                  <a:ext cx="1462169" cy="652752"/>
                </a:xfrm>
                <a:prstGeom prst="ellipse">
                  <a:avLst/>
                </a:prstGeom>
                <a:grp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2" name="Group 21">
                <a:extLst>
                  <a:ext uri="{FF2B5EF4-FFF2-40B4-BE49-F238E27FC236}">
                    <a16:creationId xmlns:a16="http://schemas.microsoft.com/office/drawing/2014/main" id="{18D6E161-C30F-7AA0-1A87-093E28028061}"/>
                  </a:ext>
                </a:extLst>
              </p:cNvPr>
              <p:cNvGrpSpPr/>
              <p:nvPr/>
            </p:nvGrpSpPr>
            <p:grpSpPr>
              <a:xfrm>
                <a:off x="5626863" y="2914826"/>
                <a:ext cx="3298773" cy="3299190"/>
                <a:chOff x="5588763" y="2914826"/>
                <a:chExt cx="3298773" cy="3299190"/>
              </a:xfrm>
            </p:grpSpPr>
            <p:sp>
              <p:nvSpPr>
                <p:cNvPr id="14" name="TextBox 13">
                  <a:extLst>
                    <a:ext uri="{FF2B5EF4-FFF2-40B4-BE49-F238E27FC236}">
                      <a16:creationId xmlns:a16="http://schemas.microsoft.com/office/drawing/2014/main" id="{9D920C40-5A2C-37DF-666A-4703DE52D778}"/>
                    </a:ext>
                  </a:extLst>
                </p:cNvPr>
                <p:cNvSpPr txBox="1"/>
                <p:nvPr/>
              </p:nvSpPr>
              <p:spPr>
                <a:xfrm>
                  <a:off x="7668744" y="2914826"/>
                  <a:ext cx="1087259" cy="5499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Whidbey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Basin</a:t>
                  </a:r>
                </a:p>
              </p:txBody>
            </p:sp>
            <p:sp>
              <p:nvSpPr>
                <p:cNvPr id="20" name="TextBox 19">
                  <a:extLst>
                    <a:ext uri="{FF2B5EF4-FFF2-40B4-BE49-F238E27FC236}">
                      <a16:creationId xmlns:a16="http://schemas.microsoft.com/office/drawing/2014/main" id="{1C1ACB0F-1FBB-2305-1803-41CA4C20824A}"/>
                    </a:ext>
                  </a:extLst>
                </p:cNvPr>
                <p:cNvSpPr txBox="1"/>
                <p:nvPr/>
              </p:nvSpPr>
              <p:spPr>
                <a:xfrm>
                  <a:off x="5588763" y="5664033"/>
                  <a:ext cx="1087259" cy="5499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South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Basin</a:t>
                  </a:r>
                </a:p>
              </p:txBody>
            </p:sp>
            <p:sp>
              <p:nvSpPr>
                <p:cNvPr id="21" name="TextBox 20">
                  <a:extLst>
                    <a:ext uri="{FF2B5EF4-FFF2-40B4-BE49-F238E27FC236}">
                      <a16:creationId xmlns:a16="http://schemas.microsoft.com/office/drawing/2014/main" id="{699BA72B-EFD4-343F-24A4-4322CE73331F}"/>
                    </a:ext>
                  </a:extLst>
                </p:cNvPr>
                <p:cNvSpPr txBox="1"/>
                <p:nvPr/>
              </p:nvSpPr>
              <p:spPr>
                <a:xfrm>
                  <a:off x="7800277" y="4535477"/>
                  <a:ext cx="1087259" cy="5499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Central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Basin</a:t>
                  </a:r>
                </a:p>
              </p:txBody>
            </p:sp>
          </p:grpSp>
        </p:grpSp>
        <p:grpSp>
          <p:nvGrpSpPr>
            <p:cNvPr id="32" name="Group 31">
              <a:extLst>
                <a:ext uri="{FF2B5EF4-FFF2-40B4-BE49-F238E27FC236}">
                  <a16:creationId xmlns:a16="http://schemas.microsoft.com/office/drawing/2014/main" id="{625619F6-30C2-A9BB-BA5A-D812C7C4B545}"/>
                </a:ext>
              </a:extLst>
            </p:cNvPr>
            <p:cNvGrpSpPr/>
            <p:nvPr/>
          </p:nvGrpSpPr>
          <p:grpSpPr>
            <a:xfrm>
              <a:off x="5626863" y="1220751"/>
              <a:ext cx="2225056" cy="2640139"/>
              <a:chOff x="5596615" y="1332196"/>
              <a:chExt cx="2225056" cy="2640139"/>
            </a:xfrm>
          </p:grpSpPr>
          <p:grpSp>
            <p:nvGrpSpPr>
              <p:cNvPr id="23" name="Group 22">
                <a:extLst>
                  <a:ext uri="{FF2B5EF4-FFF2-40B4-BE49-F238E27FC236}">
                    <a16:creationId xmlns:a16="http://schemas.microsoft.com/office/drawing/2014/main" id="{838AF353-DD9C-3FCE-79AF-0F441571F5D5}"/>
                  </a:ext>
                </a:extLst>
              </p:cNvPr>
              <p:cNvGrpSpPr/>
              <p:nvPr/>
            </p:nvGrpSpPr>
            <p:grpSpPr>
              <a:xfrm>
                <a:off x="5596615" y="1782633"/>
                <a:ext cx="2225056" cy="1745527"/>
                <a:chOff x="5596615" y="1782633"/>
                <a:chExt cx="2225056" cy="1745527"/>
              </a:xfrm>
              <a:noFill/>
            </p:grpSpPr>
            <p:sp>
              <p:nvSpPr>
                <p:cNvPr id="15" name="TextBox 14">
                  <a:extLst>
                    <a:ext uri="{FF2B5EF4-FFF2-40B4-BE49-F238E27FC236}">
                      <a16:creationId xmlns:a16="http://schemas.microsoft.com/office/drawing/2014/main" id="{98BB94F6-674C-89EF-DCAA-FC80A370AB20}"/>
                    </a:ext>
                  </a:extLst>
                </p:cNvPr>
                <p:cNvSpPr txBox="1"/>
                <p:nvPr/>
              </p:nvSpPr>
              <p:spPr>
                <a:xfrm rot="2631222">
                  <a:off x="6417032" y="1782633"/>
                  <a:ext cx="1404639" cy="307777"/>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Strait of Georgia</a:t>
                  </a:r>
                </a:p>
              </p:txBody>
            </p:sp>
            <p:sp>
              <p:nvSpPr>
                <p:cNvPr id="16" name="TextBox 15">
                  <a:extLst>
                    <a:ext uri="{FF2B5EF4-FFF2-40B4-BE49-F238E27FC236}">
                      <a16:creationId xmlns:a16="http://schemas.microsoft.com/office/drawing/2014/main" id="{13DBF4C2-3D1C-1756-F8C9-3189868BBD1E}"/>
                    </a:ext>
                  </a:extLst>
                </p:cNvPr>
                <p:cNvSpPr txBox="1"/>
                <p:nvPr/>
              </p:nvSpPr>
              <p:spPr>
                <a:xfrm>
                  <a:off x="6033692" y="2027573"/>
                  <a:ext cx="1206336" cy="52322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San Juan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glow rad="88900">
                          <a:srgbClr val="E1E1E1"/>
                        </a:glow>
                      </a:effectLst>
                      <a:uLnTx/>
                      <a:uFillTx/>
                      <a:latin typeface="Arial Narrow" panose="020B0606020202030204" pitchFamily="34" charset="0"/>
                      <a:ea typeface="+mn-ea"/>
                      <a:cs typeface="Arial" panose="020B0604020202020204" pitchFamily="34" charset="0"/>
                    </a:rPr>
                    <a:t>Islands</a:t>
                  </a:r>
                </a:p>
              </p:txBody>
            </p:sp>
            <p:sp>
              <p:nvSpPr>
                <p:cNvPr id="17" name="TextBox 16">
                  <a:extLst>
                    <a:ext uri="{FF2B5EF4-FFF2-40B4-BE49-F238E27FC236}">
                      <a16:creationId xmlns:a16="http://schemas.microsoft.com/office/drawing/2014/main" id="{FE32EB7E-A63A-AF0A-C1D7-B45EC3157E34}"/>
                    </a:ext>
                  </a:extLst>
                </p:cNvPr>
                <p:cNvSpPr txBox="1"/>
                <p:nvPr/>
              </p:nvSpPr>
              <p:spPr>
                <a:xfrm>
                  <a:off x="5596615" y="2973010"/>
                  <a:ext cx="1763505" cy="55515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Strait</a:t>
                  </a: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Juan de Fuca</a:t>
                  </a:r>
                </a:p>
              </p:txBody>
            </p:sp>
          </p:grpSp>
          <p:sp>
            <p:nvSpPr>
              <p:cNvPr id="31" name="Oval 30">
                <a:extLst>
                  <a:ext uri="{FF2B5EF4-FFF2-40B4-BE49-F238E27FC236}">
                    <a16:creationId xmlns:a16="http://schemas.microsoft.com/office/drawing/2014/main" id="{92C289DC-37C7-DA60-EA52-CE811E26B518}"/>
                  </a:ext>
                </a:extLst>
              </p:cNvPr>
              <p:cNvSpPr/>
              <p:nvPr/>
            </p:nvSpPr>
            <p:spPr>
              <a:xfrm rot="1914102">
                <a:off x="5715757" y="1332196"/>
                <a:ext cx="1607963" cy="264013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07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ext Box 23"/>
          <p:cNvSpPr txBox="1">
            <a:spLocks noChangeArrowheads="1"/>
          </p:cNvSpPr>
          <p:nvPr/>
        </p:nvSpPr>
        <p:spPr bwMode="auto">
          <a:xfrm>
            <a:off x="361950" y="195349"/>
            <a:ext cx="8436993" cy="1569660"/>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ＭＳ Ｐゴシック" charset="-128"/>
              </a:rPr>
              <a:t>POP contaminant pattern (i.e., fingerprints) can be used to infer salmon movement patterns among Marine Areas</a:t>
            </a:r>
          </a:p>
        </p:txBody>
      </p:sp>
      <p:grpSp>
        <p:nvGrpSpPr>
          <p:cNvPr id="6" name="Group 5" descr="A pie chart showing the relative proportions of PBDEs, HCB, DDT and PCBs that might be measured in a Chinook salmon.">
            <a:extLst>
              <a:ext uri="{FF2B5EF4-FFF2-40B4-BE49-F238E27FC236}">
                <a16:creationId xmlns:a16="http://schemas.microsoft.com/office/drawing/2014/main" id="{FBCF2458-7BE2-26A4-7365-2F8D89A3728D}"/>
              </a:ext>
            </a:extLst>
          </p:cNvPr>
          <p:cNvGrpSpPr/>
          <p:nvPr/>
        </p:nvGrpSpPr>
        <p:grpSpPr>
          <a:xfrm>
            <a:off x="1457398" y="1765009"/>
            <a:ext cx="3686863" cy="2032757"/>
            <a:chOff x="1457398" y="1765009"/>
            <a:chExt cx="3686863" cy="2032757"/>
          </a:xfrm>
        </p:grpSpPr>
        <p:pic>
          <p:nvPicPr>
            <p:cNvPr id="4" name="Picture 3" descr="A pie chart showing the relative proportions of PBDEs, HCB, DDT and PCBs that might be measured in a Chinook salmon.">
              <a:extLst>
                <a:ext uri="{FF2B5EF4-FFF2-40B4-BE49-F238E27FC236}">
                  <a16:creationId xmlns:a16="http://schemas.microsoft.com/office/drawing/2014/main" id="{413CA2D1-FDC9-6050-8679-3AC61874FEB0}"/>
                </a:ext>
              </a:extLst>
            </p:cNvPr>
            <p:cNvPicPr>
              <a:picLocks noChangeAspect="1"/>
            </p:cNvPicPr>
            <p:nvPr/>
          </p:nvPicPr>
          <p:blipFill>
            <a:blip r:embed="rId4"/>
            <a:stretch>
              <a:fillRect/>
            </a:stretch>
          </p:blipFill>
          <p:spPr>
            <a:xfrm>
              <a:off x="1457398" y="1765009"/>
              <a:ext cx="3686863" cy="2032757"/>
            </a:xfrm>
            <a:prstGeom prst="rect">
              <a:avLst/>
            </a:prstGeom>
          </p:spPr>
        </p:pic>
        <p:sp>
          <p:nvSpPr>
            <p:cNvPr id="29" name="Action Button: Help 28">
              <a:hlinkClick r:id="" action="ppaction://noaction" highlightClick="1"/>
            </p:cNvPr>
            <p:cNvSpPr/>
            <p:nvPr/>
          </p:nvSpPr>
          <p:spPr bwMode="auto">
            <a:xfrm>
              <a:off x="3180662" y="2588905"/>
              <a:ext cx="685800" cy="830997"/>
            </a:xfrm>
            <a:prstGeom prst="actionButtonHelp">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00"/>
                  </a:solidFill>
                  <a:effectLst>
                    <a:glow rad="127000">
                      <a:schemeClr val="tx1">
                        <a:lumMod val="85000"/>
                      </a:schemeClr>
                    </a:glow>
                  </a:effectLst>
                  <a:uLnTx/>
                  <a:uFillTx/>
                  <a:latin typeface="Arial" pitchFamily="-97" charset="0"/>
                  <a:ea typeface="ＭＳ Ｐゴシック" pitchFamily="-97" charset="-128"/>
                  <a:cs typeface="ＭＳ Ｐゴシック" pitchFamily="-97" charset="-128"/>
                </a:rPr>
                <a:t>?</a:t>
              </a:r>
            </a:p>
          </p:txBody>
        </p:sp>
      </p:grpSp>
      <p:pic>
        <p:nvPicPr>
          <p:cNvPr id="65" name="Picture 64" descr="A map of Puget Sound, the Strait of Juan de Fuca and the Strait of Georgia. Each WDFW Marine Area is labeled and colored differently. The map also shows the mean percent impervious surface for the region, as illustrated by  gray shading, with dark gray/black being the most developed and light gray being the least developed. ">
            <a:extLst>
              <a:ext uri="{FF2B5EF4-FFF2-40B4-BE49-F238E27FC236}">
                <a16:creationId xmlns:a16="http://schemas.microsoft.com/office/drawing/2014/main" id="{7AFF9E08-3959-E4CF-73E5-AAB6C135C475}"/>
              </a:ext>
            </a:extLst>
          </p:cNvPr>
          <p:cNvPicPr>
            <a:picLocks noChangeAspect="1"/>
          </p:cNvPicPr>
          <p:nvPr/>
        </p:nvPicPr>
        <p:blipFill>
          <a:blip r:embed="rId5"/>
          <a:stretch>
            <a:fillRect/>
          </a:stretch>
        </p:blipFill>
        <p:spPr>
          <a:xfrm>
            <a:off x="5843171" y="1886953"/>
            <a:ext cx="2955772" cy="4603638"/>
          </a:xfrm>
          <a:prstGeom prst="rect">
            <a:avLst/>
          </a:prstGeom>
        </p:spPr>
      </p:pic>
      <p:sp>
        <p:nvSpPr>
          <p:cNvPr id="3" name="TextBox 2">
            <a:extLst>
              <a:ext uri="{FF2B5EF4-FFF2-40B4-BE49-F238E27FC236}">
                <a16:creationId xmlns:a16="http://schemas.microsoft.com/office/drawing/2014/main" id="{A08E5E27-7FDF-DB63-D1ED-864147F791A7}"/>
              </a:ext>
            </a:extLst>
          </p:cNvPr>
          <p:cNvSpPr txBox="1"/>
          <p:nvPr/>
        </p:nvSpPr>
        <p:spPr>
          <a:xfrm>
            <a:off x="590550" y="3667125"/>
            <a:ext cx="5305425" cy="646331"/>
          </a:xfrm>
          <a:prstGeom prst="rect">
            <a:avLst/>
          </a:prstGeom>
          <a:noFill/>
        </p:spPr>
        <p:txBody>
          <a:bodyPr wrap="square" rtlCol="0">
            <a:spAutoFit/>
          </a:bodyPr>
          <a:lstStyle/>
          <a:p>
            <a:pPr algn="ctr"/>
            <a:r>
              <a:rPr lang="en-US" dirty="0">
                <a:solidFill>
                  <a:schemeClr val="bg1"/>
                </a:solidFill>
              </a:rPr>
              <a:t>Evaluation of relative proportion of POP classes  rather than absolute concentrations </a:t>
            </a:r>
          </a:p>
        </p:txBody>
      </p:sp>
      <p:grpSp>
        <p:nvGrpSpPr>
          <p:cNvPr id="5" name="Group 4" descr="A photo of adult Chinook salmon underwater. Photo by Richard Bell.">
            <a:extLst>
              <a:ext uri="{FF2B5EF4-FFF2-40B4-BE49-F238E27FC236}">
                <a16:creationId xmlns:a16="http://schemas.microsoft.com/office/drawing/2014/main" id="{1F77EDD8-CF96-4563-7F34-082BD83C8957}"/>
              </a:ext>
            </a:extLst>
          </p:cNvPr>
          <p:cNvGrpSpPr/>
          <p:nvPr/>
        </p:nvGrpSpPr>
        <p:grpSpPr>
          <a:xfrm>
            <a:off x="2072230" y="4488814"/>
            <a:ext cx="2710830" cy="2015735"/>
            <a:chOff x="2072230" y="4488814"/>
            <a:chExt cx="2710830" cy="2015735"/>
          </a:xfrm>
        </p:grpSpPr>
        <p:graphicFrame>
          <p:nvGraphicFramePr>
            <p:cNvPr id="2" name="Object 1" descr="An image of Chinook salmon underwater. Photo by Richard Bell."/>
            <p:cNvGraphicFramePr>
              <a:graphicFrameLocks noChangeAspect="1"/>
            </p:cNvGraphicFramePr>
            <p:nvPr>
              <p:extLst>
                <p:ext uri="{D42A27DB-BD31-4B8C-83A1-F6EECF244321}">
                  <p14:modId xmlns:p14="http://schemas.microsoft.com/office/powerpoint/2010/main" val="3008057235"/>
                </p:ext>
              </p:extLst>
            </p:nvPr>
          </p:nvGraphicFramePr>
          <p:xfrm>
            <a:off x="2117549" y="4488814"/>
            <a:ext cx="2665511" cy="2001777"/>
          </p:xfrm>
          <a:graphic>
            <a:graphicData uri="http://schemas.openxmlformats.org/presentationml/2006/ole">
              <mc:AlternateContent xmlns:mc="http://schemas.openxmlformats.org/markup-compatibility/2006">
                <mc:Choice xmlns:v="urn:schemas-microsoft-com:vml" Requires="v">
                  <p:oleObj spid="_x0000_s1041" name="Slide" r:id="rId6" imgW="4174344" imgH="3130296" progId="PowerPoint.Slide.8">
                    <p:embed/>
                  </p:oleObj>
                </mc:Choice>
                <mc:Fallback>
                  <p:oleObj name="Slide" r:id="rId6" imgW="4174344" imgH="3130296" progId="PowerPoint.Slide.8">
                    <p:embed/>
                    <p:pic>
                      <p:nvPicPr>
                        <p:cNvPr id="2" name="Object 1"/>
                        <p:cNvPicPr>
                          <a:picLocks noChangeAspect="1" noChangeArrowheads="1"/>
                        </p:cNvPicPr>
                        <p:nvPr/>
                      </p:nvPicPr>
                      <p:blipFill>
                        <a:blip r:embed="rId7"/>
                        <a:srcRect t="11627" b="4651"/>
                        <a:stretch>
                          <a:fillRect/>
                        </a:stretch>
                      </p:blipFill>
                      <p:spPr bwMode="auto">
                        <a:xfrm>
                          <a:off x="2117549" y="4488814"/>
                          <a:ext cx="2665511" cy="2001777"/>
                        </a:xfrm>
                        <a:prstGeom prst="rect">
                          <a:avLst/>
                        </a:prstGeom>
                        <a:noFill/>
                        <a:ln w="28575">
                          <a:solidFill>
                            <a:schemeClr val="bg1"/>
                          </a:solidFill>
                          <a:miter lim="800000"/>
                          <a:headEnd/>
                          <a:tailEnd/>
                        </a:ln>
                        <a:effectLst/>
                      </p:spPr>
                    </p:pic>
                  </p:oleObj>
                </mc:Fallback>
              </mc:AlternateContent>
            </a:graphicData>
          </a:graphic>
        </p:graphicFrame>
        <p:sp>
          <p:nvSpPr>
            <p:cNvPr id="8" name="Rectangle 7">
              <a:extLst>
                <a:ext uri="{FF2B5EF4-FFF2-40B4-BE49-F238E27FC236}">
                  <a16:creationId xmlns:a16="http://schemas.microsoft.com/office/drawing/2014/main" id="{4EE1BD4E-79B5-5C19-D40E-7638CC5E0B4F}"/>
                </a:ext>
              </a:extLst>
            </p:cNvPr>
            <p:cNvSpPr/>
            <p:nvPr/>
          </p:nvSpPr>
          <p:spPr>
            <a:xfrm>
              <a:off x="2072230" y="6242939"/>
              <a:ext cx="2457197"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ＭＳ Ｐゴシック" charset="-128"/>
                  <a:cs typeface="+mn-cs"/>
                </a:rPr>
                <a:t>Richard Bell photo</a:t>
              </a:r>
            </a:p>
          </p:txBody>
        </p:sp>
      </p:grpSp>
    </p:spTree>
    <p:extLst>
      <p:ext uri="{BB962C8B-B14F-4D97-AF65-F5344CB8AC3E}">
        <p14:creationId xmlns:p14="http://schemas.microsoft.com/office/powerpoint/2010/main" val="28155683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30" descr="An image of a fingerprint."/>
          <p:cNvPicPr>
            <a:picLocks noChangeAspect="1" noChangeArrowheads="1"/>
          </p:cNvPicPr>
          <p:nvPr/>
        </p:nvPicPr>
        <p:blipFill>
          <a:blip r:embed="rId3"/>
          <a:srcRect/>
          <a:stretch>
            <a:fillRect/>
          </a:stretch>
        </p:blipFill>
        <p:spPr bwMode="auto">
          <a:xfrm>
            <a:off x="384914" y="381858"/>
            <a:ext cx="940871" cy="1097280"/>
          </a:xfrm>
          <a:prstGeom prst="rect">
            <a:avLst/>
          </a:prstGeom>
          <a:noFill/>
          <a:ln w="38100">
            <a:noFill/>
            <a:miter lim="800000"/>
            <a:headEnd/>
            <a:tailEnd/>
          </a:ln>
        </p:spPr>
      </p:pic>
      <p:sp>
        <p:nvSpPr>
          <p:cNvPr id="32" name="Title 1">
            <a:extLst>
              <a:ext uri="{FF2B5EF4-FFF2-40B4-BE49-F238E27FC236}">
                <a16:creationId xmlns:a16="http://schemas.microsoft.com/office/drawing/2014/main" id="{9FF40308-92F7-447C-9939-568B0E681E4B}"/>
              </a:ext>
            </a:extLst>
          </p:cNvPr>
          <p:cNvSpPr>
            <a:spLocks noGrp="1"/>
          </p:cNvSpPr>
          <p:nvPr>
            <p:ph type="title"/>
          </p:nvPr>
        </p:nvSpPr>
        <p:spPr>
          <a:xfrm>
            <a:off x="1095375" y="420655"/>
            <a:ext cx="7724468" cy="1497889"/>
          </a:xfrm>
        </p:spPr>
        <p:txBody>
          <a:bodyPr>
            <a:noAutofit/>
          </a:bodyPr>
          <a:lstStyle/>
          <a:p>
            <a:r>
              <a:rPr lang="en-US" sz="3200" dirty="0">
                <a:solidFill>
                  <a:srgbClr val="3333FF"/>
                </a:solidFill>
              </a:rPr>
              <a:t>Do contaminant fingerprints indicate limited movements of resident salmon?</a:t>
            </a:r>
            <a:br>
              <a:rPr lang="en-US" sz="3200" dirty="0">
                <a:solidFill>
                  <a:srgbClr val="3333FF"/>
                </a:solidFill>
              </a:rPr>
            </a:br>
            <a:endParaRPr lang="en-US" sz="3200" dirty="0">
              <a:solidFill>
                <a:srgbClr val="3333FF"/>
              </a:solidFill>
            </a:endParaRPr>
          </a:p>
        </p:txBody>
      </p:sp>
      <p:grpSp>
        <p:nvGrpSpPr>
          <p:cNvPr id="7" name="Group 6">
            <a:extLst>
              <a:ext uri="{FF2B5EF4-FFF2-40B4-BE49-F238E27FC236}">
                <a16:creationId xmlns:a16="http://schemas.microsoft.com/office/drawing/2014/main" id="{7B5ADD7D-1596-9263-83F1-DB41B9D61392}"/>
              </a:ext>
            </a:extLst>
          </p:cNvPr>
          <p:cNvGrpSpPr/>
          <p:nvPr/>
        </p:nvGrpSpPr>
        <p:grpSpPr>
          <a:xfrm>
            <a:off x="310551" y="1752601"/>
            <a:ext cx="8298613" cy="1338828"/>
            <a:chOff x="310551" y="1752601"/>
            <a:chExt cx="8298613" cy="1338828"/>
          </a:xfrm>
        </p:grpSpPr>
        <p:sp>
          <p:nvSpPr>
            <p:cNvPr id="9" name="Rectangle 8"/>
            <p:cNvSpPr/>
            <p:nvPr/>
          </p:nvSpPr>
          <p:spPr>
            <a:xfrm>
              <a:off x="310551" y="1752601"/>
              <a:ext cx="4093953" cy="923330"/>
            </a:xfrm>
            <a:prstGeom prst="rect">
              <a:avLst/>
            </a:prstGeom>
          </p:spPr>
          <p:txBody>
            <a:bodyPr wrap="square">
              <a:spAutoFit/>
            </a:bodyPr>
            <a:lstStyle/>
            <a:p>
              <a:pPr marL="342900" marR="0" lvl="1" indent="0"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rPr>
                <a:t>Regions have distinct POP patterns based on historical inputs &amp; environmental attributes</a:t>
              </a:r>
            </a:p>
          </p:txBody>
        </p:sp>
        <p:sp>
          <p:nvSpPr>
            <p:cNvPr id="10" name="Rectangle 9"/>
            <p:cNvSpPr/>
            <p:nvPr/>
          </p:nvSpPr>
          <p:spPr>
            <a:xfrm>
              <a:off x="5020039" y="1752601"/>
              <a:ext cx="3589125" cy="1338828"/>
            </a:xfrm>
            <a:prstGeom prst="rect">
              <a:avLst/>
            </a:prstGeom>
          </p:spPr>
          <p:txBody>
            <a:bodyPr wrap="square">
              <a:spAutoFit/>
            </a:bodyPr>
            <a:lstStyle/>
            <a:p>
              <a:pPr marL="342900" marR="0" lvl="1" indent="0"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rPr>
                <a:t>Biota accumulate POPs in proportion to their availability in foraging habitats</a:t>
              </a:r>
            </a:p>
            <a:p>
              <a:pPr marL="0" marR="0" lvl="0" indent="0"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128"/>
              </a:endParaRPr>
            </a:p>
          </p:txBody>
        </p:sp>
        <p:cxnSp>
          <p:nvCxnSpPr>
            <p:cNvPr id="39" name="Straight Arrow Connector 38">
              <a:extLst>
                <a:ext uri="{FF2B5EF4-FFF2-40B4-BE49-F238E27FC236}">
                  <a16:creationId xmlns:a16="http://schemas.microsoft.com/office/drawing/2014/main" id="{10964417-9841-82B4-31B1-FB4D707C2ED3}"/>
                </a:ext>
                <a:ext uri="{C183D7F6-B498-43B3-948B-1728B52AA6E4}">
                  <adec:decorative xmlns:adec="http://schemas.microsoft.com/office/drawing/2017/decorative" val="1"/>
                </a:ext>
              </a:extLst>
            </p:cNvPr>
            <p:cNvCxnSpPr>
              <a:cxnSpLocks/>
            </p:cNvCxnSpPr>
            <p:nvPr/>
          </p:nvCxnSpPr>
          <p:spPr bwMode="auto">
            <a:xfrm>
              <a:off x="4404504" y="2192007"/>
              <a:ext cx="957262" cy="0"/>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descr="An image showing the state of California, signs from the Montrose superfund site and a pie char with an illustration of a Chinook salmon next to it. The pie chart shows that the relative proportion of DDTs in the sample is greater than all other contaminants.">
            <a:extLst>
              <a:ext uri="{FF2B5EF4-FFF2-40B4-BE49-F238E27FC236}">
                <a16:creationId xmlns:a16="http://schemas.microsoft.com/office/drawing/2014/main" id="{F7C1594C-B389-F97F-4EFB-EC416B282EA2}"/>
              </a:ext>
            </a:extLst>
          </p:cNvPr>
          <p:cNvGrpSpPr/>
          <p:nvPr/>
        </p:nvGrpSpPr>
        <p:grpSpPr>
          <a:xfrm>
            <a:off x="382082" y="2688201"/>
            <a:ext cx="8389297" cy="1821595"/>
            <a:chOff x="382082" y="2688201"/>
            <a:chExt cx="8389297" cy="1821595"/>
          </a:xfrm>
        </p:grpSpPr>
        <p:sp>
          <p:nvSpPr>
            <p:cNvPr id="6" name="TextBox 5"/>
            <p:cNvSpPr txBox="1"/>
            <p:nvPr/>
          </p:nvSpPr>
          <p:spPr>
            <a:xfrm>
              <a:off x="382082" y="3578291"/>
              <a:ext cx="92622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70FF"/>
                  </a:solidFill>
                  <a:effectLst/>
                  <a:uLnTx/>
                  <a:uFillTx/>
                  <a:latin typeface="Arial" charset="0"/>
                  <a:ea typeface="ＭＳ Ｐゴシック" charset="-128"/>
                </a:rPr>
                <a:t>DDTs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3703" r="15666"/>
            <a:stretch/>
          </p:blipFill>
          <p:spPr>
            <a:xfrm>
              <a:off x="1304676" y="3297380"/>
              <a:ext cx="1258098" cy="120032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9875" y="3128234"/>
              <a:ext cx="1600199" cy="900113"/>
            </a:xfrm>
            <a:prstGeom prst="rect">
              <a:avLst/>
            </a:prstGeom>
          </p:spPr>
        </p:pic>
        <p:pic>
          <p:nvPicPr>
            <p:cNvPr id="35" name="Picture 34">
              <a:extLst>
                <a:ext uri="{FF2B5EF4-FFF2-40B4-BE49-F238E27FC236}">
                  <a16:creationId xmlns:a16="http://schemas.microsoft.com/office/drawing/2014/main" id="{3F8720A7-9A2F-ADD8-B6FF-ACF664AD09B3}"/>
                </a:ext>
              </a:extLst>
            </p:cNvPr>
            <p:cNvPicPr>
              <a:picLocks noChangeAspect="1"/>
            </p:cNvPicPr>
            <p:nvPr/>
          </p:nvPicPr>
          <p:blipFill>
            <a:blip r:embed="rId6"/>
            <a:stretch>
              <a:fillRect/>
            </a:stretch>
          </p:blipFill>
          <p:spPr>
            <a:xfrm>
              <a:off x="4886753" y="2995961"/>
              <a:ext cx="2832335" cy="1513835"/>
            </a:xfrm>
            <a:prstGeom prst="rect">
              <a:avLst/>
            </a:prstGeom>
          </p:spPr>
        </p:pic>
        <p:pic>
          <p:nvPicPr>
            <p:cNvPr id="37" name="Picture 36" descr="A close-up of a fish&#10;&#10;Description automatically generated">
              <a:extLst>
                <a:ext uri="{FF2B5EF4-FFF2-40B4-BE49-F238E27FC236}">
                  <a16:creationId xmlns:a16="http://schemas.microsoft.com/office/drawing/2014/main" id="{7BB6AF36-B10A-AB8C-EC6A-CC50EB730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0439" y="2688201"/>
              <a:ext cx="1960940" cy="740799"/>
            </a:xfrm>
            <a:prstGeom prst="rect">
              <a:avLst/>
            </a:prstGeom>
          </p:spPr>
        </p:pic>
        <p:cxnSp>
          <p:nvCxnSpPr>
            <p:cNvPr id="41" name="Straight Arrow Connector 40">
              <a:extLst>
                <a:ext uri="{FF2B5EF4-FFF2-40B4-BE49-F238E27FC236}">
                  <a16:creationId xmlns:a16="http://schemas.microsoft.com/office/drawing/2014/main" id="{099C75A3-8730-00B3-67CD-23EBF0FA246E}"/>
                </a:ext>
              </a:extLst>
            </p:cNvPr>
            <p:cNvCxnSpPr>
              <a:cxnSpLocks/>
            </p:cNvCxnSpPr>
            <p:nvPr/>
          </p:nvCxnSpPr>
          <p:spPr bwMode="auto">
            <a:xfrm>
              <a:off x="4404504" y="3715360"/>
              <a:ext cx="957262" cy="0"/>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descr="An image showing a map of Puget Sound, a picture of a sign advising anglers about consuming salmon, a pie chart and an illustration of an adult salmon.  The pie chart shows that the relative proportion of PCBs is higher than all other contaminants measured.">
            <a:extLst>
              <a:ext uri="{FF2B5EF4-FFF2-40B4-BE49-F238E27FC236}">
                <a16:creationId xmlns:a16="http://schemas.microsoft.com/office/drawing/2014/main" id="{4EA41C59-2E41-943E-5FA5-4313EFDE9CAB}"/>
              </a:ext>
            </a:extLst>
          </p:cNvPr>
          <p:cNvGrpSpPr/>
          <p:nvPr/>
        </p:nvGrpSpPr>
        <p:grpSpPr>
          <a:xfrm>
            <a:off x="314866" y="4539133"/>
            <a:ext cx="8571418" cy="2089731"/>
            <a:chOff x="314866" y="4539133"/>
            <a:chExt cx="8571418" cy="2089731"/>
          </a:xfrm>
        </p:grpSpPr>
        <p:pic>
          <p:nvPicPr>
            <p:cNvPr id="46" name="Picture 45">
              <a:extLst>
                <a:ext uri="{FF2B5EF4-FFF2-40B4-BE49-F238E27FC236}">
                  <a16:creationId xmlns:a16="http://schemas.microsoft.com/office/drawing/2014/main" id="{893459FE-16F8-8055-A0AF-2991A7D41B73}"/>
                </a:ext>
              </a:extLst>
            </p:cNvPr>
            <p:cNvPicPr>
              <a:picLocks noChangeAspect="1"/>
            </p:cNvPicPr>
            <p:nvPr/>
          </p:nvPicPr>
          <p:blipFill rotWithShape="1">
            <a:blip r:embed="rId8"/>
            <a:srcRect l="32068" b="7538"/>
            <a:stretch/>
          </p:blipFill>
          <p:spPr>
            <a:xfrm>
              <a:off x="2140980" y="4539133"/>
              <a:ext cx="2147579" cy="1749234"/>
            </a:xfrm>
            <a:prstGeom prst="rect">
              <a:avLst/>
            </a:prstGeom>
          </p:spPr>
        </p:pic>
        <p:sp>
          <p:nvSpPr>
            <p:cNvPr id="33" name="TextBox 32">
              <a:extLst>
                <a:ext uri="{FF2B5EF4-FFF2-40B4-BE49-F238E27FC236}">
                  <a16:creationId xmlns:a16="http://schemas.microsoft.com/office/drawing/2014/main" id="{C07ADED6-F5B2-9AAA-1D1D-7E5C392A9598}"/>
                </a:ext>
              </a:extLst>
            </p:cNvPr>
            <p:cNvSpPr txBox="1"/>
            <p:nvPr/>
          </p:nvSpPr>
          <p:spPr>
            <a:xfrm>
              <a:off x="314866" y="5244159"/>
              <a:ext cx="101091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rial" charset="0"/>
                  <a:ea typeface="ＭＳ Ｐゴシック" charset="-128"/>
                </a:rPr>
                <a:t>PCBs</a:t>
              </a:r>
            </a:p>
          </p:txBody>
        </p:sp>
        <p:pic>
          <p:nvPicPr>
            <p:cNvPr id="28" name="Picture 27">
              <a:extLst>
                <a:ext uri="{FF2B5EF4-FFF2-40B4-BE49-F238E27FC236}">
                  <a16:creationId xmlns:a16="http://schemas.microsoft.com/office/drawing/2014/main" id="{86757EC7-3EB2-A82E-BFCD-6C4214721E9C}"/>
                </a:ext>
              </a:extLst>
            </p:cNvPr>
            <p:cNvPicPr>
              <a:picLocks noChangeAspect="1"/>
            </p:cNvPicPr>
            <p:nvPr/>
          </p:nvPicPr>
          <p:blipFill rotWithShape="1">
            <a:blip r:embed="rId9">
              <a:extLst>
                <a:ext uri="{28A0092B-C50C-407E-A947-70E740481C1C}">
                  <a14:useLocalDpi xmlns:a14="http://schemas.microsoft.com/office/drawing/2010/main" val="0"/>
                </a:ext>
              </a:extLst>
            </a:blip>
            <a:srcRect l="50703"/>
            <a:stretch/>
          </p:blipFill>
          <p:spPr>
            <a:xfrm>
              <a:off x="1316160" y="4807919"/>
              <a:ext cx="1338274" cy="1820945"/>
            </a:xfrm>
            <a:prstGeom prst="rect">
              <a:avLst/>
            </a:prstGeom>
          </p:spPr>
        </p:pic>
        <p:pic>
          <p:nvPicPr>
            <p:cNvPr id="34" name="Picture 33">
              <a:extLst>
                <a:ext uri="{FF2B5EF4-FFF2-40B4-BE49-F238E27FC236}">
                  <a16:creationId xmlns:a16="http://schemas.microsoft.com/office/drawing/2014/main" id="{A7B719B8-BF97-C646-AD66-A68F176C9325}"/>
                </a:ext>
              </a:extLst>
            </p:cNvPr>
            <p:cNvPicPr>
              <a:picLocks noChangeAspect="1"/>
            </p:cNvPicPr>
            <p:nvPr/>
          </p:nvPicPr>
          <p:blipFill>
            <a:blip r:embed="rId10"/>
            <a:stretch>
              <a:fillRect/>
            </a:stretch>
          </p:blipFill>
          <p:spPr>
            <a:xfrm>
              <a:off x="4893141" y="4807919"/>
              <a:ext cx="2685126" cy="1480448"/>
            </a:xfrm>
            <a:prstGeom prst="rect">
              <a:avLst/>
            </a:prstGeom>
          </p:spPr>
        </p:pic>
        <p:pic>
          <p:nvPicPr>
            <p:cNvPr id="38" name="Picture 37" descr="A close-up of a fish&#10;&#10;Description automatically generated">
              <a:extLst>
                <a:ext uri="{FF2B5EF4-FFF2-40B4-BE49-F238E27FC236}">
                  <a16:creationId xmlns:a16="http://schemas.microsoft.com/office/drawing/2014/main" id="{72EAE38B-53C2-643B-5BDB-4F6CAD02BC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5344" y="5114107"/>
              <a:ext cx="1960940" cy="740799"/>
            </a:xfrm>
            <a:prstGeom prst="rect">
              <a:avLst/>
            </a:prstGeom>
          </p:spPr>
        </p:pic>
        <p:cxnSp>
          <p:nvCxnSpPr>
            <p:cNvPr id="40" name="Straight Arrow Connector 39">
              <a:extLst>
                <a:ext uri="{FF2B5EF4-FFF2-40B4-BE49-F238E27FC236}">
                  <a16:creationId xmlns:a16="http://schemas.microsoft.com/office/drawing/2014/main" id="{65F2C8A0-5FB6-98E1-977E-2A3C90E9576F}"/>
                </a:ext>
              </a:extLst>
            </p:cNvPr>
            <p:cNvCxnSpPr>
              <a:cxnSpLocks/>
            </p:cNvCxnSpPr>
            <p:nvPr/>
          </p:nvCxnSpPr>
          <p:spPr bwMode="auto">
            <a:xfrm>
              <a:off x="4486275" y="5718391"/>
              <a:ext cx="957262" cy="0"/>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364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9114A9D0DECB469CD3434F7556ACE4" ma:contentTypeVersion="9" ma:contentTypeDescription="Create a new document." ma:contentTypeScope="" ma:versionID="02e612b23fd5dffe1c8a14047335989d">
  <xsd:schema xmlns:xsd="http://www.w3.org/2001/XMLSchema" xmlns:xs="http://www.w3.org/2001/XMLSchema" xmlns:p="http://schemas.microsoft.com/office/2006/metadata/properties" xmlns:ns2="62120a19-a38a-4c78-8e86-03b65bdcf4fa" xmlns:ns3="671c5c8a-d1dd-40a7-bcfd-3ed591bedb5d" targetNamespace="http://schemas.microsoft.com/office/2006/metadata/properties" ma:root="true" ma:fieldsID="2558f9d6d3c94afcdcc64d119a6bc705" ns2:_="" ns3:_="">
    <xsd:import namespace="62120a19-a38a-4c78-8e86-03b65bdcf4fa"/>
    <xsd:import namespace="671c5c8a-d1dd-40a7-bcfd-3ed591bedb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20a19-a38a-4c78-8e86-03b65bdcf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c5c8a-d1dd-40a7-bcfd-3ed591bedb5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3AEC2F-53AC-4D91-A6CE-38B904549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120a19-a38a-4c78-8e86-03b65bdcf4fa"/>
    <ds:schemaRef ds:uri="671c5c8a-d1dd-40a7-bcfd-3ed591bed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123DF-E4D3-472F-84DE-48FF88588E73}">
  <ds:schemaRefs>
    <ds:schemaRef ds:uri="http://schemas.microsoft.com/sharepoint/v3/contenttype/forms"/>
  </ds:schemaRefs>
</ds:datastoreItem>
</file>

<file path=customXml/itemProps3.xml><?xml version="1.0" encoding="utf-8"?>
<ds:datastoreItem xmlns:ds="http://schemas.openxmlformats.org/officeDocument/2006/customXml" ds:itemID="{BD7E8676-5A12-4963-948E-A354BC074B5C}">
  <ds:schemaRefs>
    <ds:schemaRef ds:uri="671c5c8a-d1dd-40a7-bcfd-3ed591bedb5d"/>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62120a19-a38a-4c78-8e86-03b65bdcf4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5376</TotalTime>
  <Words>1540</Words>
  <Application>Microsoft Office PowerPoint</Application>
  <PresentationFormat>On-screen Show (4:3)</PresentationFormat>
  <Paragraphs>161</Paragraphs>
  <Slides>16</Slides>
  <Notes>10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6" baseType="lpstr">
      <vt:lpstr>Arial</vt:lpstr>
      <vt:lpstr>Arial Narrow</vt:lpstr>
      <vt:lpstr>Calibri</vt:lpstr>
      <vt:lpstr>Calibri Light</vt:lpstr>
      <vt:lpstr>Wingdings</vt:lpstr>
      <vt:lpstr>Office Theme</vt:lpstr>
      <vt:lpstr>Custom Design</vt:lpstr>
      <vt:lpstr>1_Office Theme</vt:lpstr>
      <vt:lpstr>Blank Presentation</vt:lpstr>
      <vt:lpstr>Slide</vt:lpstr>
      <vt:lpstr>Contaminants reveal spatial segregation of Chinook salmon in Puget Sound: implications for the health of salmon, and the people and whales that eat them</vt:lpstr>
      <vt:lpstr> Resident Chinook Salmon: Study Motivation</vt:lpstr>
      <vt:lpstr> Resident Chinook Salmon:  Study Questions</vt:lpstr>
      <vt:lpstr>PowerPoint Presentation</vt:lpstr>
      <vt:lpstr>Results: Contaminant Concentrations &amp; Patterns</vt:lpstr>
      <vt:lpstr>POPs in Resident Chinook salmon</vt:lpstr>
      <vt:lpstr> Spatial Patterns in Concentrations</vt:lpstr>
      <vt:lpstr>PowerPoint Presentation</vt:lpstr>
      <vt:lpstr>Do contaminant fingerprints indicate limited movements of resident salmon? </vt:lpstr>
      <vt:lpstr>PowerPoint Presentation</vt:lpstr>
      <vt:lpstr> Implication of Spatial Segregation of Resident Chinook </vt:lpstr>
      <vt:lpstr>Implications for Salmon</vt:lpstr>
      <vt:lpstr>PowerPoint Presentation</vt:lpstr>
      <vt:lpstr>Implications for Whales</vt:lpstr>
      <vt:lpstr>PowerPoint Presentation</vt:lpstr>
      <vt:lpstr>Acknowledgements</vt:lpstr>
    </vt:vector>
  </TitlesOfParts>
  <Company>Washington Dept of Fish &amp;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Andrea J (DFW)</dc:creator>
  <cp:lastModifiedBy>Carey, Andrea J (DFW)</cp:lastModifiedBy>
  <cp:revision>121</cp:revision>
  <dcterms:created xsi:type="dcterms:W3CDTF">2019-04-01T17:29:44Z</dcterms:created>
  <dcterms:modified xsi:type="dcterms:W3CDTF">2022-04-21T22:46:41Z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0x010100DE9114A9D0DECB469CD3434F7556ACE4</vt:lpwstr>
  </property>
  <property fmtid="{D5CDD505-2E9C-101B-9397-08002B2CF9AE}" pid="3" name="MSIP_Label_45011977-b912-4387-97a4-f4c94a801377_Enabled">
    <vt:lpwstr>true</vt:lpwstr>
  </property>
  <property fmtid="{D5CDD505-2E9C-101B-9397-08002B2CF9AE}" pid="4" name="MSIP_Label_45011977-b912-4387-97a4-f4c94a801377_SetDate">
    <vt:lpwstr>2022-04-18T18:36:22Z</vt:lpwstr>
  </property>
  <property fmtid="{D5CDD505-2E9C-101B-9397-08002B2CF9AE}" pid="5" name="MSIP_Label_45011977-b912-4387-97a4-f4c94a801377_Method">
    <vt:lpwstr>Standard</vt:lpwstr>
  </property>
  <property fmtid="{D5CDD505-2E9C-101B-9397-08002B2CF9AE}" pid="6" name="MSIP_Label_45011977-b912-4387-97a4-f4c94a801377_Name">
    <vt:lpwstr>Uncategorized Data</vt:lpwstr>
  </property>
  <property fmtid="{D5CDD505-2E9C-101B-9397-08002B2CF9AE}" pid="7" name="MSIP_Label_45011977-b912-4387-97a4-f4c94a801377_SiteId">
    <vt:lpwstr>11d0e217-264e-400a-8ba0-57dcc127d72d</vt:lpwstr>
  </property>
  <property fmtid="{D5CDD505-2E9C-101B-9397-08002B2CF9AE}" pid="8" name="MSIP_Label_45011977-b912-4387-97a4-f4c94a801377_ActionId">
    <vt:lpwstr>d082ef1b-4af4-45d3-9b0a-701f0aae147d</vt:lpwstr>
  </property>
  <property fmtid="{D5CDD505-2E9C-101B-9397-08002B2CF9AE}" pid="9" name="MSIP_Label_45011977-b912-4387-97a4-f4c94a801377_ContentBits">
    <vt:lpwstr>0</vt:lpwstr>
  </property>
</Properties>
</file>